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8" r:id="rId1"/>
  </p:sldMasterIdLst>
  <p:sldIdLst>
    <p:sldId id="257" r:id="rId2"/>
  </p:sldIdLst>
  <p:sldSz cx="31089600" cy="402336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672" userDrawn="1">
          <p15:clr>
            <a:srgbClr val="A4A3A4"/>
          </p15:clr>
        </p15:guide>
        <p15:guide id="2" pos="979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66FF"/>
    <a:srgbClr val="FF0000"/>
    <a:srgbClr val="0000FF"/>
    <a:srgbClr val="2FBAE5"/>
    <a:srgbClr val="CC0000"/>
    <a:srgbClr val="B606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21" autoAdjust="0"/>
    <p:restoredTop sz="95204" autoAdjust="0"/>
  </p:normalViewPr>
  <p:slideViewPr>
    <p:cSldViewPr snapToGrid="0">
      <p:cViewPr>
        <p:scale>
          <a:sx n="13" d="100"/>
          <a:sy n="13" d="100"/>
        </p:scale>
        <p:origin x="776" y="560"/>
      </p:cViewPr>
      <p:guideLst>
        <p:guide orient="horz" pos="12672"/>
        <p:guide pos="9792"/>
      </p:guideLst>
    </p:cSldViewPr>
  </p:slid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31720" y="6584530"/>
            <a:ext cx="26426160" cy="14007253"/>
          </a:xfrm>
        </p:spPr>
        <p:txBody>
          <a:bodyPr anchor="b"/>
          <a:lstStyle>
            <a:lvl1pPr algn="ctr">
              <a:defRPr sz="20400"/>
            </a:lvl1pPr>
          </a:lstStyle>
          <a:p>
            <a:r>
              <a:rPr lang="en-US"/>
              <a:t>Click to edit Master title style</a:t>
            </a:r>
            <a:endParaRPr lang="en-US" dirty="0"/>
          </a:p>
        </p:txBody>
      </p:sp>
      <p:sp>
        <p:nvSpPr>
          <p:cNvPr id="3" name="Subtitle 2"/>
          <p:cNvSpPr>
            <a:spLocks noGrp="1"/>
          </p:cNvSpPr>
          <p:nvPr>
            <p:ph type="subTitle" idx="1"/>
          </p:nvPr>
        </p:nvSpPr>
        <p:spPr>
          <a:xfrm>
            <a:off x="3886200" y="21131956"/>
            <a:ext cx="23317200" cy="9713804"/>
          </a:xfrm>
        </p:spPr>
        <p:txBody>
          <a:bodyPr/>
          <a:lstStyle>
            <a:lvl1pPr marL="0" indent="0" algn="ctr">
              <a:buNone/>
              <a:defRPr sz="8160"/>
            </a:lvl1pPr>
            <a:lvl2pPr marL="1554480" indent="0" algn="ctr">
              <a:buNone/>
              <a:defRPr sz="6800"/>
            </a:lvl2pPr>
            <a:lvl3pPr marL="3108960" indent="0" algn="ctr">
              <a:buNone/>
              <a:defRPr sz="6120"/>
            </a:lvl3pPr>
            <a:lvl4pPr marL="4663440" indent="0" algn="ctr">
              <a:buNone/>
              <a:defRPr sz="5440"/>
            </a:lvl4pPr>
            <a:lvl5pPr marL="6217920" indent="0" algn="ctr">
              <a:buNone/>
              <a:defRPr sz="5440"/>
            </a:lvl5pPr>
            <a:lvl6pPr marL="7772400" indent="0" algn="ctr">
              <a:buNone/>
              <a:defRPr sz="5440"/>
            </a:lvl6pPr>
            <a:lvl7pPr marL="9326880" indent="0" algn="ctr">
              <a:buNone/>
              <a:defRPr sz="5440"/>
            </a:lvl7pPr>
            <a:lvl8pPr marL="10881360" indent="0" algn="ctr">
              <a:buNone/>
              <a:defRPr sz="5440"/>
            </a:lvl8pPr>
            <a:lvl9pPr marL="12435840" indent="0" algn="ctr">
              <a:buNone/>
              <a:defRPr sz="54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03C75EE-C846-C64C-BB4A-09C06C304B4C}" type="slidenum">
              <a:rPr lang="en-US" altLang="en-US" smtClean="0"/>
              <a:pPr>
                <a:defRPr/>
              </a:pPr>
              <a:t>‹#›</a:t>
            </a:fld>
            <a:endParaRPr lang="en-US" altLang="en-US"/>
          </a:p>
        </p:txBody>
      </p:sp>
    </p:spTree>
    <p:extLst>
      <p:ext uri="{BB962C8B-B14F-4D97-AF65-F5344CB8AC3E}">
        <p14:creationId xmlns:p14="http://schemas.microsoft.com/office/powerpoint/2010/main" val="4141384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0488FF-E061-194A-9F3C-B603BD85F198}" type="slidenum">
              <a:rPr lang="en-US" altLang="en-US" smtClean="0"/>
              <a:pPr>
                <a:defRPr/>
              </a:pPr>
              <a:t>‹#›</a:t>
            </a:fld>
            <a:endParaRPr lang="en-US" altLang="en-US"/>
          </a:p>
        </p:txBody>
      </p:sp>
    </p:spTree>
    <p:extLst>
      <p:ext uri="{BB962C8B-B14F-4D97-AF65-F5344CB8AC3E}">
        <p14:creationId xmlns:p14="http://schemas.microsoft.com/office/powerpoint/2010/main" val="4242986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248497" y="2142067"/>
            <a:ext cx="6703695" cy="3409611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137412" y="2142067"/>
            <a:ext cx="19722465" cy="3409611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9A23D81-E625-8D4A-BA8A-E7C5770E032C}" type="slidenum">
              <a:rPr lang="en-US" altLang="en-US" smtClean="0"/>
              <a:pPr>
                <a:defRPr/>
              </a:pPr>
              <a:t>‹#›</a:t>
            </a:fld>
            <a:endParaRPr lang="en-US" altLang="en-US"/>
          </a:p>
        </p:txBody>
      </p:sp>
    </p:spTree>
    <p:extLst>
      <p:ext uri="{BB962C8B-B14F-4D97-AF65-F5344CB8AC3E}">
        <p14:creationId xmlns:p14="http://schemas.microsoft.com/office/powerpoint/2010/main" val="1153544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3F98E8B-0A2B-3E49-8F2E-5FD456593955}" type="slidenum">
              <a:rPr lang="en-US" altLang="en-US" smtClean="0"/>
              <a:pPr>
                <a:defRPr/>
              </a:pPr>
              <a:t>‹#›</a:t>
            </a:fld>
            <a:endParaRPr lang="en-US" altLang="en-US"/>
          </a:p>
        </p:txBody>
      </p:sp>
    </p:spTree>
    <p:extLst>
      <p:ext uri="{BB962C8B-B14F-4D97-AF65-F5344CB8AC3E}">
        <p14:creationId xmlns:p14="http://schemas.microsoft.com/office/powerpoint/2010/main" val="1089863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21219" y="10030472"/>
            <a:ext cx="26814780" cy="16736057"/>
          </a:xfrm>
        </p:spPr>
        <p:txBody>
          <a:bodyPr anchor="b"/>
          <a:lstStyle>
            <a:lvl1pPr>
              <a:defRPr sz="20400"/>
            </a:lvl1pPr>
          </a:lstStyle>
          <a:p>
            <a:r>
              <a:rPr lang="en-US"/>
              <a:t>Click to edit Master title style</a:t>
            </a:r>
            <a:endParaRPr lang="en-US" dirty="0"/>
          </a:p>
        </p:txBody>
      </p:sp>
      <p:sp>
        <p:nvSpPr>
          <p:cNvPr id="3" name="Text Placeholder 2"/>
          <p:cNvSpPr>
            <a:spLocks noGrp="1"/>
          </p:cNvSpPr>
          <p:nvPr>
            <p:ph type="body" idx="1"/>
          </p:nvPr>
        </p:nvSpPr>
        <p:spPr>
          <a:xfrm>
            <a:off x="2121219" y="26924858"/>
            <a:ext cx="26814780" cy="8801097"/>
          </a:xfrm>
        </p:spPr>
        <p:txBody>
          <a:bodyPr/>
          <a:lstStyle>
            <a:lvl1pPr marL="0" indent="0">
              <a:buNone/>
              <a:defRPr sz="8160">
                <a:solidFill>
                  <a:schemeClr val="tx1"/>
                </a:solidFill>
              </a:defRPr>
            </a:lvl1pPr>
            <a:lvl2pPr marL="1554480" indent="0">
              <a:buNone/>
              <a:defRPr sz="6800">
                <a:solidFill>
                  <a:schemeClr val="tx1">
                    <a:tint val="75000"/>
                  </a:schemeClr>
                </a:solidFill>
              </a:defRPr>
            </a:lvl2pPr>
            <a:lvl3pPr marL="3108960" indent="0">
              <a:buNone/>
              <a:defRPr sz="6120">
                <a:solidFill>
                  <a:schemeClr val="tx1">
                    <a:tint val="75000"/>
                  </a:schemeClr>
                </a:solidFill>
              </a:defRPr>
            </a:lvl3pPr>
            <a:lvl4pPr marL="4663440" indent="0">
              <a:buNone/>
              <a:defRPr sz="5440">
                <a:solidFill>
                  <a:schemeClr val="tx1">
                    <a:tint val="75000"/>
                  </a:schemeClr>
                </a:solidFill>
              </a:defRPr>
            </a:lvl4pPr>
            <a:lvl5pPr marL="6217920" indent="0">
              <a:buNone/>
              <a:defRPr sz="5440">
                <a:solidFill>
                  <a:schemeClr val="tx1">
                    <a:tint val="75000"/>
                  </a:schemeClr>
                </a:solidFill>
              </a:defRPr>
            </a:lvl5pPr>
            <a:lvl6pPr marL="7772400" indent="0">
              <a:buNone/>
              <a:defRPr sz="5440">
                <a:solidFill>
                  <a:schemeClr val="tx1">
                    <a:tint val="75000"/>
                  </a:schemeClr>
                </a:solidFill>
              </a:defRPr>
            </a:lvl6pPr>
            <a:lvl7pPr marL="9326880" indent="0">
              <a:buNone/>
              <a:defRPr sz="5440">
                <a:solidFill>
                  <a:schemeClr val="tx1">
                    <a:tint val="75000"/>
                  </a:schemeClr>
                </a:solidFill>
              </a:defRPr>
            </a:lvl7pPr>
            <a:lvl8pPr marL="10881360" indent="0">
              <a:buNone/>
              <a:defRPr sz="5440">
                <a:solidFill>
                  <a:schemeClr val="tx1">
                    <a:tint val="75000"/>
                  </a:schemeClr>
                </a:solidFill>
              </a:defRPr>
            </a:lvl8pPr>
            <a:lvl9pPr marL="12435840" indent="0">
              <a:buNone/>
              <a:defRPr sz="54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73D8B6EA-5732-4043-92C8-4B351A0A1FDA}" type="datetimeFigureOut">
              <a:rPr lang="en-US" smtClean="0"/>
              <a:pPr>
                <a:defRPr/>
              </a:pPr>
              <a:t>4/20/16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10BDCAD-C13E-CF44-9A4F-952985C52A2A}" type="slidenum">
              <a:rPr lang="en-US" smtClean="0"/>
              <a:pPr>
                <a:defRPr/>
              </a:pPr>
              <a:t>‹#›</a:t>
            </a:fld>
            <a:endParaRPr lang="en-US"/>
          </a:p>
        </p:txBody>
      </p:sp>
    </p:spTree>
    <p:extLst>
      <p:ext uri="{BB962C8B-B14F-4D97-AF65-F5344CB8AC3E}">
        <p14:creationId xmlns:p14="http://schemas.microsoft.com/office/powerpoint/2010/main" val="2269121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137410" y="10710333"/>
            <a:ext cx="13213080" cy="255278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739110" y="10710333"/>
            <a:ext cx="13213080" cy="255278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F0A5072-8E90-0749-8A71-34493DF8A05C}" type="slidenum">
              <a:rPr lang="en-US" altLang="en-US" smtClean="0"/>
              <a:pPr>
                <a:defRPr/>
              </a:pPr>
              <a:t>‹#›</a:t>
            </a:fld>
            <a:endParaRPr lang="en-US" altLang="en-US"/>
          </a:p>
        </p:txBody>
      </p:sp>
    </p:spTree>
    <p:extLst>
      <p:ext uri="{BB962C8B-B14F-4D97-AF65-F5344CB8AC3E}">
        <p14:creationId xmlns:p14="http://schemas.microsoft.com/office/powerpoint/2010/main" val="1599884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41459" y="2142076"/>
            <a:ext cx="26814780" cy="777663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141463" y="9862823"/>
            <a:ext cx="13152356" cy="4833617"/>
          </a:xfrm>
        </p:spPr>
        <p:txBody>
          <a:bodyPr anchor="b"/>
          <a:lstStyle>
            <a:lvl1pPr marL="0" indent="0">
              <a:buNone/>
              <a:defRPr sz="8160" b="1"/>
            </a:lvl1pPr>
            <a:lvl2pPr marL="1554480" indent="0">
              <a:buNone/>
              <a:defRPr sz="6800" b="1"/>
            </a:lvl2pPr>
            <a:lvl3pPr marL="3108960" indent="0">
              <a:buNone/>
              <a:defRPr sz="6120" b="1"/>
            </a:lvl3pPr>
            <a:lvl4pPr marL="4663440" indent="0">
              <a:buNone/>
              <a:defRPr sz="5440" b="1"/>
            </a:lvl4pPr>
            <a:lvl5pPr marL="6217920" indent="0">
              <a:buNone/>
              <a:defRPr sz="5440" b="1"/>
            </a:lvl5pPr>
            <a:lvl6pPr marL="7772400" indent="0">
              <a:buNone/>
              <a:defRPr sz="5440" b="1"/>
            </a:lvl6pPr>
            <a:lvl7pPr marL="9326880" indent="0">
              <a:buNone/>
              <a:defRPr sz="5440" b="1"/>
            </a:lvl7pPr>
            <a:lvl8pPr marL="10881360" indent="0">
              <a:buNone/>
              <a:defRPr sz="5440" b="1"/>
            </a:lvl8pPr>
            <a:lvl9pPr marL="12435840" indent="0">
              <a:buNone/>
              <a:defRPr sz="5440" b="1"/>
            </a:lvl9pPr>
          </a:lstStyle>
          <a:p>
            <a:pPr lvl="0"/>
            <a:r>
              <a:rPr lang="en-US"/>
              <a:t>Edit Master text styles</a:t>
            </a:r>
          </a:p>
        </p:txBody>
      </p:sp>
      <p:sp>
        <p:nvSpPr>
          <p:cNvPr id="4" name="Content Placeholder 3"/>
          <p:cNvSpPr>
            <a:spLocks noGrp="1"/>
          </p:cNvSpPr>
          <p:nvPr>
            <p:ph sz="half" idx="2"/>
          </p:nvPr>
        </p:nvSpPr>
        <p:spPr>
          <a:xfrm>
            <a:off x="2141463" y="14696440"/>
            <a:ext cx="13152356" cy="216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739112" y="9862823"/>
            <a:ext cx="13217129" cy="4833617"/>
          </a:xfrm>
        </p:spPr>
        <p:txBody>
          <a:bodyPr anchor="b"/>
          <a:lstStyle>
            <a:lvl1pPr marL="0" indent="0">
              <a:buNone/>
              <a:defRPr sz="8160" b="1"/>
            </a:lvl1pPr>
            <a:lvl2pPr marL="1554480" indent="0">
              <a:buNone/>
              <a:defRPr sz="6800" b="1"/>
            </a:lvl2pPr>
            <a:lvl3pPr marL="3108960" indent="0">
              <a:buNone/>
              <a:defRPr sz="6120" b="1"/>
            </a:lvl3pPr>
            <a:lvl4pPr marL="4663440" indent="0">
              <a:buNone/>
              <a:defRPr sz="5440" b="1"/>
            </a:lvl4pPr>
            <a:lvl5pPr marL="6217920" indent="0">
              <a:buNone/>
              <a:defRPr sz="5440" b="1"/>
            </a:lvl5pPr>
            <a:lvl6pPr marL="7772400" indent="0">
              <a:buNone/>
              <a:defRPr sz="5440" b="1"/>
            </a:lvl6pPr>
            <a:lvl7pPr marL="9326880" indent="0">
              <a:buNone/>
              <a:defRPr sz="5440" b="1"/>
            </a:lvl7pPr>
            <a:lvl8pPr marL="10881360" indent="0">
              <a:buNone/>
              <a:defRPr sz="5440" b="1"/>
            </a:lvl8pPr>
            <a:lvl9pPr marL="12435840" indent="0">
              <a:buNone/>
              <a:defRPr sz="5440" b="1"/>
            </a:lvl9pPr>
          </a:lstStyle>
          <a:p>
            <a:pPr lvl="0"/>
            <a:r>
              <a:rPr lang="en-US"/>
              <a:t>Edit Master text styles</a:t>
            </a:r>
          </a:p>
        </p:txBody>
      </p:sp>
      <p:sp>
        <p:nvSpPr>
          <p:cNvPr id="6" name="Content Placeholder 5"/>
          <p:cNvSpPr>
            <a:spLocks noGrp="1"/>
          </p:cNvSpPr>
          <p:nvPr>
            <p:ph sz="quarter" idx="4"/>
          </p:nvPr>
        </p:nvSpPr>
        <p:spPr>
          <a:xfrm>
            <a:off x="15739112" y="14696440"/>
            <a:ext cx="13217129" cy="216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03588CD9-4B5B-574E-8B24-61B25EA7C1E7}" type="slidenum">
              <a:rPr lang="en-US" altLang="en-US" smtClean="0"/>
              <a:pPr>
                <a:defRPr/>
              </a:pPr>
              <a:t>‹#›</a:t>
            </a:fld>
            <a:endParaRPr lang="en-US" altLang="en-US"/>
          </a:p>
        </p:txBody>
      </p:sp>
    </p:spTree>
    <p:extLst>
      <p:ext uri="{BB962C8B-B14F-4D97-AF65-F5344CB8AC3E}">
        <p14:creationId xmlns:p14="http://schemas.microsoft.com/office/powerpoint/2010/main" val="2950405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D68C4308-3F15-BC4E-81DC-C9200B865B32}" type="slidenum">
              <a:rPr lang="en-US" altLang="en-US" smtClean="0"/>
              <a:pPr>
                <a:defRPr/>
              </a:pPr>
              <a:t>‹#›</a:t>
            </a:fld>
            <a:endParaRPr lang="en-US" altLang="en-US"/>
          </a:p>
        </p:txBody>
      </p:sp>
    </p:spTree>
    <p:extLst>
      <p:ext uri="{BB962C8B-B14F-4D97-AF65-F5344CB8AC3E}">
        <p14:creationId xmlns:p14="http://schemas.microsoft.com/office/powerpoint/2010/main" val="2038806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5FD4060E-564F-1545-869D-837F7F3D8F92}" type="slidenum">
              <a:rPr lang="en-US" altLang="en-US" smtClean="0"/>
              <a:pPr>
                <a:defRPr/>
              </a:pPr>
              <a:t>‹#›</a:t>
            </a:fld>
            <a:endParaRPr lang="en-US" altLang="en-US"/>
          </a:p>
        </p:txBody>
      </p:sp>
    </p:spTree>
    <p:extLst>
      <p:ext uri="{BB962C8B-B14F-4D97-AF65-F5344CB8AC3E}">
        <p14:creationId xmlns:p14="http://schemas.microsoft.com/office/powerpoint/2010/main" val="2309490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1460" y="2682240"/>
            <a:ext cx="10027205" cy="9387840"/>
          </a:xfrm>
        </p:spPr>
        <p:txBody>
          <a:bodyPr anchor="b"/>
          <a:lstStyle>
            <a:lvl1pPr>
              <a:defRPr sz="10880"/>
            </a:lvl1pPr>
          </a:lstStyle>
          <a:p>
            <a:r>
              <a:rPr lang="en-US"/>
              <a:t>Click to edit Master title style</a:t>
            </a:r>
            <a:endParaRPr lang="en-US" dirty="0"/>
          </a:p>
        </p:txBody>
      </p:sp>
      <p:sp>
        <p:nvSpPr>
          <p:cNvPr id="3" name="Content Placeholder 2"/>
          <p:cNvSpPr>
            <a:spLocks noGrp="1"/>
          </p:cNvSpPr>
          <p:nvPr>
            <p:ph idx="1"/>
          </p:nvPr>
        </p:nvSpPr>
        <p:spPr>
          <a:xfrm>
            <a:off x="13217129" y="5792902"/>
            <a:ext cx="15739110" cy="28591933"/>
          </a:xfrm>
        </p:spPr>
        <p:txBody>
          <a:bodyPr/>
          <a:lstStyle>
            <a:lvl1pPr>
              <a:defRPr sz="10880"/>
            </a:lvl1pPr>
            <a:lvl2pPr>
              <a:defRPr sz="9520"/>
            </a:lvl2pPr>
            <a:lvl3pPr>
              <a:defRPr sz="8160"/>
            </a:lvl3pPr>
            <a:lvl4pPr>
              <a:defRPr sz="6800"/>
            </a:lvl4pPr>
            <a:lvl5pPr>
              <a:defRPr sz="6800"/>
            </a:lvl5pPr>
            <a:lvl6pPr>
              <a:defRPr sz="6800"/>
            </a:lvl6pPr>
            <a:lvl7pPr>
              <a:defRPr sz="6800"/>
            </a:lvl7pPr>
            <a:lvl8pPr>
              <a:defRPr sz="6800"/>
            </a:lvl8pPr>
            <a:lvl9pPr>
              <a:defRPr sz="6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141460" y="12070080"/>
            <a:ext cx="10027205" cy="22361316"/>
          </a:xfrm>
        </p:spPr>
        <p:txBody>
          <a:bodyPr/>
          <a:lstStyle>
            <a:lvl1pPr marL="0" indent="0">
              <a:buNone/>
              <a:defRPr sz="5440"/>
            </a:lvl1pPr>
            <a:lvl2pPr marL="1554480" indent="0">
              <a:buNone/>
              <a:defRPr sz="4760"/>
            </a:lvl2pPr>
            <a:lvl3pPr marL="3108960" indent="0">
              <a:buNone/>
              <a:defRPr sz="4080"/>
            </a:lvl3pPr>
            <a:lvl4pPr marL="4663440" indent="0">
              <a:buNone/>
              <a:defRPr sz="3400"/>
            </a:lvl4pPr>
            <a:lvl5pPr marL="6217920" indent="0">
              <a:buNone/>
              <a:defRPr sz="3400"/>
            </a:lvl5pPr>
            <a:lvl6pPr marL="7772400" indent="0">
              <a:buNone/>
              <a:defRPr sz="3400"/>
            </a:lvl6pPr>
            <a:lvl7pPr marL="9326880" indent="0">
              <a:buNone/>
              <a:defRPr sz="3400"/>
            </a:lvl7pPr>
            <a:lvl8pPr marL="10881360" indent="0">
              <a:buNone/>
              <a:defRPr sz="3400"/>
            </a:lvl8pPr>
            <a:lvl9pPr marL="12435840" indent="0">
              <a:buNone/>
              <a:defRPr sz="34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CFC51B9-B7FD-3E47-96B2-8B62CC1A23CE}" type="slidenum">
              <a:rPr lang="en-US" altLang="en-US" smtClean="0"/>
              <a:pPr>
                <a:defRPr/>
              </a:pPr>
              <a:t>‹#›</a:t>
            </a:fld>
            <a:endParaRPr lang="en-US" altLang="en-US"/>
          </a:p>
        </p:txBody>
      </p:sp>
    </p:spTree>
    <p:extLst>
      <p:ext uri="{BB962C8B-B14F-4D97-AF65-F5344CB8AC3E}">
        <p14:creationId xmlns:p14="http://schemas.microsoft.com/office/powerpoint/2010/main" val="949888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1460" y="2682240"/>
            <a:ext cx="10027205" cy="9387840"/>
          </a:xfrm>
        </p:spPr>
        <p:txBody>
          <a:bodyPr anchor="b"/>
          <a:lstStyle>
            <a:lvl1pPr>
              <a:defRPr sz="1088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217129" y="5792902"/>
            <a:ext cx="15739110" cy="28591933"/>
          </a:xfrm>
        </p:spPr>
        <p:txBody>
          <a:bodyPr anchor="t"/>
          <a:lstStyle>
            <a:lvl1pPr marL="0" indent="0">
              <a:buNone/>
              <a:defRPr sz="10880"/>
            </a:lvl1pPr>
            <a:lvl2pPr marL="1554480" indent="0">
              <a:buNone/>
              <a:defRPr sz="9520"/>
            </a:lvl2pPr>
            <a:lvl3pPr marL="3108960" indent="0">
              <a:buNone/>
              <a:defRPr sz="8160"/>
            </a:lvl3pPr>
            <a:lvl4pPr marL="4663440" indent="0">
              <a:buNone/>
              <a:defRPr sz="6800"/>
            </a:lvl4pPr>
            <a:lvl5pPr marL="6217920" indent="0">
              <a:buNone/>
              <a:defRPr sz="6800"/>
            </a:lvl5pPr>
            <a:lvl6pPr marL="7772400" indent="0">
              <a:buNone/>
              <a:defRPr sz="6800"/>
            </a:lvl6pPr>
            <a:lvl7pPr marL="9326880" indent="0">
              <a:buNone/>
              <a:defRPr sz="6800"/>
            </a:lvl7pPr>
            <a:lvl8pPr marL="10881360" indent="0">
              <a:buNone/>
              <a:defRPr sz="6800"/>
            </a:lvl8pPr>
            <a:lvl9pPr marL="12435840" indent="0">
              <a:buNone/>
              <a:defRPr sz="6800"/>
            </a:lvl9pPr>
          </a:lstStyle>
          <a:p>
            <a:r>
              <a:rPr lang="en-US"/>
              <a:t>Click icon to add picture</a:t>
            </a:r>
            <a:endParaRPr lang="en-US" dirty="0"/>
          </a:p>
        </p:txBody>
      </p:sp>
      <p:sp>
        <p:nvSpPr>
          <p:cNvPr id="4" name="Text Placeholder 3"/>
          <p:cNvSpPr>
            <a:spLocks noGrp="1"/>
          </p:cNvSpPr>
          <p:nvPr>
            <p:ph type="body" sz="half" idx="2"/>
          </p:nvPr>
        </p:nvSpPr>
        <p:spPr>
          <a:xfrm>
            <a:off x="2141460" y="12070080"/>
            <a:ext cx="10027205" cy="22361316"/>
          </a:xfrm>
        </p:spPr>
        <p:txBody>
          <a:bodyPr/>
          <a:lstStyle>
            <a:lvl1pPr marL="0" indent="0">
              <a:buNone/>
              <a:defRPr sz="5440"/>
            </a:lvl1pPr>
            <a:lvl2pPr marL="1554480" indent="0">
              <a:buNone/>
              <a:defRPr sz="4760"/>
            </a:lvl2pPr>
            <a:lvl3pPr marL="3108960" indent="0">
              <a:buNone/>
              <a:defRPr sz="4080"/>
            </a:lvl3pPr>
            <a:lvl4pPr marL="4663440" indent="0">
              <a:buNone/>
              <a:defRPr sz="3400"/>
            </a:lvl4pPr>
            <a:lvl5pPr marL="6217920" indent="0">
              <a:buNone/>
              <a:defRPr sz="3400"/>
            </a:lvl5pPr>
            <a:lvl6pPr marL="7772400" indent="0">
              <a:buNone/>
              <a:defRPr sz="3400"/>
            </a:lvl6pPr>
            <a:lvl7pPr marL="9326880" indent="0">
              <a:buNone/>
              <a:defRPr sz="3400"/>
            </a:lvl7pPr>
            <a:lvl8pPr marL="10881360" indent="0">
              <a:buNone/>
              <a:defRPr sz="3400"/>
            </a:lvl8pPr>
            <a:lvl9pPr marL="12435840" indent="0">
              <a:buNone/>
              <a:defRPr sz="34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7E4C21F-8736-114C-B776-F6008CE5CC46}" type="slidenum">
              <a:rPr lang="en-US" altLang="en-US" smtClean="0"/>
              <a:pPr>
                <a:defRPr/>
              </a:pPr>
              <a:t>‹#›</a:t>
            </a:fld>
            <a:endParaRPr lang="en-US" altLang="en-US"/>
          </a:p>
        </p:txBody>
      </p:sp>
    </p:spTree>
    <p:extLst>
      <p:ext uri="{BB962C8B-B14F-4D97-AF65-F5344CB8AC3E}">
        <p14:creationId xmlns:p14="http://schemas.microsoft.com/office/powerpoint/2010/main" val="14632230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37410" y="2142076"/>
            <a:ext cx="26814780" cy="777663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137410" y="10710333"/>
            <a:ext cx="26814780" cy="2552785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137410" y="37290595"/>
            <a:ext cx="6995160" cy="2142067"/>
          </a:xfrm>
          <a:prstGeom prst="rect">
            <a:avLst/>
          </a:prstGeom>
        </p:spPr>
        <p:txBody>
          <a:bodyPr vert="horz" lIns="91440" tIns="45720" rIns="91440" bIns="45720" rtlCol="0" anchor="ctr"/>
          <a:lstStyle>
            <a:lvl1pPr algn="l">
              <a:defRPr sz="408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10298430" y="37290595"/>
            <a:ext cx="10492740" cy="2142067"/>
          </a:xfrm>
          <a:prstGeom prst="rect">
            <a:avLst/>
          </a:prstGeom>
        </p:spPr>
        <p:txBody>
          <a:bodyPr vert="horz" lIns="91440" tIns="45720" rIns="91440" bIns="45720" rtlCol="0" anchor="ctr"/>
          <a:lstStyle>
            <a:lvl1pPr algn="ctr">
              <a:defRPr sz="408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21957030" y="37290595"/>
            <a:ext cx="6995160" cy="2142067"/>
          </a:xfrm>
          <a:prstGeom prst="rect">
            <a:avLst/>
          </a:prstGeom>
        </p:spPr>
        <p:txBody>
          <a:bodyPr vert="horz" lIns="91440" tIns="45720" rIns="91440" bIns="45720" rtlCol="0" anchor="ctr"/>
          <a:lstStyle>
            <a:lvl1pPr algn="r">
              <a:defRPr sz="4080">
                <a:solidFill>
                  <a:schemeClr val="tx1">
                    <a:tint val="75000"/>
                  </a:schemeClr>
                </a:solidFill>
              </a:defRPr>
            </a:lvl1pPr>
          </a:lstStyle>
          <a:p>
            <a:pPr>
              <a:defRPr/>
            </a:pPr>
            <a:fld id="{E7C4782B-7BB7-BC46-AD27-BDA8A7D34633}" type="slidenum">
              <a:rPr lang="en-US" altLang="en-US" smtClean="0"/>
              <a:pPr>
                <a:defRPr/>
              </a:pPr>
              <a:t>‹#›</a:t>
            </a:fld>
            <a:endParaRPr lang="en-US" altLang="en-US"/>
          </a:p>
        </p:txBody>
      </p:sp>
    </p:spTree>
    <p:extLst>
      <p:ext uri="{BB962C8B-B14F-4D97-AF65-F5344CB8AC3E}">
        <p14:creationId xmlns:p14="http://schemas.microsoft.com/office/powerpoint/2010/main" val="3137183797"/>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xStyles>
    <p:titleStyle>
      <a:lvl1pPr algn="l" defTabSz="3108960" rtl="0" eaLnBrk="1" latinLnBrk="0" hangingPunct="1">
        <a:lnSpc>
          <a:spcPct val="90000"/>
        </a:lnSpc>
        <a:spcBef>
          <a:spcPct val="0"/>
        </a:spcBef>
        <a:buNone/>
        <a:defRPr sz="14960" kern="1200">
          <a:solidFill>
            <a:schemeClr val="tx1"/>
          </a:solidFill>
          <a:latin typeface="+mj-lt"/>
          <a:ea typeface="+mj-ea"/>
          <a:cs typeface="+mj-cs"/>
        </a:defRPr>
      </a:lvl1pPr>
    </p:titleStyle>
    <p:bodyStyle>
      <a:lvl1pPr marL="777240" indent="-777240" algn="l" defTabSz="3108960" rtl="0" eaLnBrk="1" latinLnBrk="0" hangingPunct="1">
        <a:lnSpc>
          <a:spcPct val="90000"/>
        </a:lnSpc>
        <a:spcBef>
          <a:spcPts val="3400"/>
        </a:spcBef>
        <a:buFont typeface="Arial" panose="020B0604020202020204" pitchFamily="34" charset="0"/>
        <a:buChar char="•"/>
        <a:defRPr sz="9520" kern="1200">
          <a:solidFill>
            <a:schemeClr val="tx1"/>
          </a:solidFill>
          <a:latin typeface="+mn-lt"/>
          <a:ea typeface="+mn-ea"/>
          <a:cs typeface="+mn-cs"/>
        </a:defRPr>
      </a:lvl1pPr>
      <a:lvl2pPr marL="2331720" indent="-777240" algn="l" defTabSz="3108960" rtl="0" eaLnBrk="1" latinLnBrk="0" hangingPunct="1">
        <a:lnSpc>
          <a:spcPct val="90000"/>
        </a:lnSpc>
        <a:spcBef>
          <a:spcPts val="1700"/>
        </a:spcBef>
        <a:buFont typeface="Arial" panose="020B0604020202020204" pitchFamily="34" charset="0"/>
        <a:buChar char="•"/>
        <a:defRPr sz="8160" kern="1200">
          <a:solidFill>
            <a:schemeClr val="tx1"/>
          </a:solidFill>
          <a:latin typeface="+mn-lt"/>
          <a:ea typeface="+mn-ea"/>
          <a:cs typeface="+mn-cs"/>
        </a:defRPr>
      </a:lvl2pPr>
      <a:lvl3pPr marL="3886200" indent="-777240" algn="l" defTabSz="3108960" rtl="0" eaLnBrk="1" latinLnBrk="0" hangingPunct="1">
        <a:lnSpc>
          <a:spcPct val="90000"/>
        </a:lnSpc>
        <a:spcBef>
          <a:spcPts val="1700"/>
        </a:spcBef>
        <a:buFont typeface="Arial" panose="020B0604020202020204" pitchFamily="34" charset="0"/>
        <a:buChar char="•"/>
        <a:defRPr sz="6800" kern="1200">
          <a:solidFill>
            <a:schemeClr val="tx1"/>
          </a:solidFill>
          <a:latin typeface="+mn-lt"/>
          <a:ea typeface="+mn-ea"/>
          <a:cs typeface="+mn-cs"/>
        </a:defRPr>
      </a:lvl3pPr>
      <a:lvl4pPr marL="544068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4pPr>
      <a:lvl5pPr marL="699516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5pPr>
      <a:lvl6pPr marL="854964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6pPr>
      <a:lvl7pPr marL="1010412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7pPr>
      <a:lvl8pPr marL="1165860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8pPr>
      <a:lvl9pPr marL="1321308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9pPr>
    </p:bodyStyle>
    <p:otherStyle>
      <a:defPPr>
        <a:defRPr lang="en-US"/>
      </a:defPPr>
      <a:lvl1pPr marL="0" algn="l" defTabSz="3108960" rtl="0" eaLnBrk="1" latinLnBrk="0" hangingPunct="1">
        <a:defRPr sz="6120" kern="1200">
          <a:solidFill>
            <a:schemeClr val="tx1"/>
          </a:solidFill>
          <a:latin typeface="+mn-lt"/>
          <a:ea typeface="+mn-ea"/>
          <a:cs typeface="+mn-cs"/>
        </a:defRPr>
      </a:lvl1pPr>
      <a:lvl2pPr marL="1554480" algn="l" defTabSz="3108960" rtl="0" eaLnBrk="1" latinLnBrk="0" hangingPunct="1">
        <a:defRPr sz="6120" kern="1200">
          <a:solidFill>
            <a:schemeClr val="tx1"/>
          </a:solidFill>
          <a:latin typeface="+mn-lt"/>
          <a:ea typeface="+mn-ea"/>
          <a:cs typeface="+mn-cs"/>
        </a:defRPr>
      </a:lvl2pPr>
      <a:lvl3pPr marL="3108960" algn="l" defTabSz="3108960" rtl="0" eaLnBrk="1" latinLnBrk="0" hangingPunct="1">
        <a:defRPr sz="6120" kern="1200">
          <a:solidFill>
            <a:schemeClr val="tx1"/>
          </a:solidFill>
          <a:latin typeface="+mn-lt"/>
          <a:ea typeface="+mn-ea"/>
          <a:cs typeface="+mn-cs"/>
        </a:defRPr>
      </a:lvl3pPr>
      <a:lvl4pPr marL="4663440" algn="l" defTabSz="3108960" rtl="0" eaLnBrk="1" latinLnBrk="0" hangingPunct="1">
        <a:defRPr sz="6120" kern="1200">
          <a:solidFill>
            <a:schemeClr val="tx1"/>
          </a:solidFill>
          <a:latin typeface="+mn-lt"/>
          <a:ea typeface="+mn-ea"/>
          <a:cs typeface="+mn-cs"/>
        </a:defRPr>
      </a:lvl4pPr>
      <a:lvl5pPr marL="6217920" algn="l" defTabSz="3108960" rtl="0" eaLnBrk="1" latinLnBrk="0" hangingPunct="1">
        <a:defRPr sz="6120" kern="1200">
          <a:solidFill>
            <a:schemeClr val="tx1"/>
          </a:solidFill>
          <a:latin typeface="+mn-lt"/>
          <a:ea typeface="+mn-ea"/>
          <a:cs typeface="+mn-cs"/>
        </a:defRPr>
      </a:lvl5pPr>
      <a:lvl6pPr marL="7772400" algn="l" defTabSz="3108960" rtl="0" eaLnBrk="1" latinLnBrk="0" hangingPunct="1">
        <a:defRPr sz="6120" kern="1200">
          <a:solidFill>
            <a:schemeClr val="tx1"/>
          </a:solidFill>
          <a:latin typeface="+mn-lt"/>
          <a:ea typeface="+mn-ea"/>
          <a:cs typeface="+mn-cs"/>
        </a:defRPr>
      </a:lvl6pPr>
      <a:lvl7pPr marL="9326880" algn="l" defTabSz="3108960" rtl="0" eaLnBrk="1" latinLnBrk="0" hangingPunct="1">
        <a:defRPr sz="6120" kern="1200">
          <a:solidFill>
            <a:schemeClr val="tx1"/>
          </a:solidFill>
          <a:latin typeface="+mn-lt"/>
          <a:ea typeface="+mn-ea"/>
          <a:cs typeface="+mn-cs"/>
        </a:defRPr>
      </a:lvl7pPr>
      <a:lvl8pPr marL="10881360" algn="l" defTabSz="3108960" rtl="0" eaLnBrk="1" latinLnBrk="0" hangingPunct="1">
        <a:defRPr sz="6120" kern="1200">
          <a:solidFill>
            <a:schemeClr val="tx1"/>
          </a:solidFill>
          <a:latin typeface="+mn-lt"/>
          <a:ea typeface="+mn-ea"/>
          <a:cs typeface="+mn-cs"/>
        </a:defRPr>
      </a:lvl8pPr>
      <a:lvl9pPr marL="12435840" algn="l" defTabSz="3108960" rtl="0" eaLnBrk="1" latinLnBrk="0" hangingPunct="1">
        <a:defRPr sz="61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tiff"/><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jpg"/><Relationship Id="rId10"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31089600" cy="297440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80" dirty="0"/>
          </a:p>
        </p:txBody>
      </p:sp>
      <p:sp>
        <p:nvSpPr>
          <p:cNvPr id="14339" name="Title 1"/>
          <p:cNvSpPr>
            <a:spLocks noGrp="1"/>
          </p:cNvSpPr>
          <p:nvPr>
            <p:ph type="title"/>
          </p:nvPr>
        </p:nvSpPr>
        <p:spPr>
          <a:xfrm>
            <a:off x="0" y="29967"/>
            <a:ext cx="31089600" cy="2891146"/>
          </a:xfrm>
        </p:spPr>
        <p:txBody>
          <a:bodyPr>
            <a:normAutofit/>
          </a:bodyPr>
          <a:lstStyle/>
          <a:p>
            <a:pPr algn="ctr"/>
            <a:r>
              <a:rPr lang="en-US" altLang="en-US" sz="12500" dirty="0" err="1" smtClean="0">
                <a:solidFill>
                  <a:schemeClr val="bg1"/>
                </a:solidFill>
              </a:rPr>
              <a:t>Electrodynamic</a:t>
            </a:r>
            <a:r>
              <a:rPr lang="en-US" altLang="en-US" sz="12500" dirty="0" smtClean="0">
                <a:solidFill>
                  <a:schemeClr val="bg1"/>
                </a:solidFill>
              </a:rPr>
              <a:t> Tether Payload</a:t>
            </a:r>
            <a:r>
              <a:rPr lang="en-US" altLang="en-US" dirty="0">
                <a:solidFill>
                  <a:schemeClr val="bg1"/>
                </a:solidFill>
              </a:rPr>
              <a:t/>
            </a:r>
            <a:br>
              <a:rPr lang="en-US" altLang="en-US" dirty="0">
                <a:solidFill>
                  <a:schemeClr val="bg1"/>
                </a:solidFill>
              </a:rPr>
            </a:br>
            <a:r>
              <a:rPr lang="en-US" altLang="en-US" sz="5400" dirty="0" smtClean="0">
                <a:solidFill>
                  <a:schemeClr val="bg1"/>
                </a:solidFill>
              </a:rPr>
              <a:t>RIT SPEX</a:t>
            </a:r>
            <a:endParaRPr lang="en-US" altLang="en-US" sz="2947" dirty="0">
              <a:solidFill>
                <a:schemeClr val="bg1"/>
              </a:solidFill>
            </a:endParaRPr>
          </a:p>
        </p:txBody>
      </p:sp>
      <p:sp>
        <p:nvSpPr>
          <p:cNvPr id="11" name="TextBox 10"/>
          <p:cNvSpPr txBox="1"/>
          <p:nvPr/>
        </p:nvSpPr>
        <p:spPr>
          <a:xfrm>
            <a:off x="237219" y="37209654"/>
            <a:ext cx="15220826" cy="2862322"/>
          </a:xfrm>
          <a:prstGeom prst="rect">
            <a:avLst/>
          </a:prstGeom>
          <a:noFill/>
          <a:ln>
            <a:solidFill>
              <a:schemeClr val="accent2"/>
            </a:solidFill>
          </a:ln>
        </p:spPr>
        <p:txBody>
          <a:bodyPr wrap="square" rtlCol="0">
            <a:spAutoFit/>
          </a:bodyPr>
          <a:lstStyle/>
          <a:p>
            <a:pPr algn="just"/>
            <a:r>
              <a:rPr lang="en-US" sz="3600" b="1" dirty="0" smtClean="0"/>
              <a:t>Acknowledgements</a:t>
            </a:r>
          </a:p>
          <a:p>
            <a:pPr algn="just"/>
            <a:r>
              <a:rPr lang="en-US" sz="3600" dirty="0" smtClean="0"/>
              <a:t>This work was supported by USEED@RIT, Provost’s Learning Innovation Grant, Kate Gleason College of Engineering and the RIT Office of the President. Special thanks to SPEX advisors Dr. </a:t>
            </a:r>
            <a:r>
              <a:rPr lang="en-US" sz="3600" dirty="0" err="1" smtClean="0"/>
              <a:t>Mihail</a:t>
            </a:r>
            <a:r>
              <a:rPr lang="en-US" sz="3600" dirty="0" smtClean="0"/>
              <a:t> </a:t>
            </a:r>
            <a:r>
              <a:rPr lang="en-US" sz="3600" dirty="0" err="1" smtClean="0"/>
              <a:t>Barbosu</a:t>
            </a:r>
            <a:r>
              <a:rPr lang="en-US" sz="3600" dirty="0" smtClean="0"/>
              <a:t>, Dr. </a:t>
            </a:r>
            <a:r>
              <a:rPr lang="en-US" sz="3600" dirty="0" err="1" smtClean="0"/>
              <a:t>Dorin</a:t>
            </a:r>
            <a:r>
              <a:rPr lang="en-US" sz="3600" dirty="0" smtClean="0"/>
              <a:t> </a:t>
            </a:r>
            <a:r>
              <a:rPr lang="en-US" sz="3600" dirty="0" err="1" smtClean="0"/>
              <a:t>Patru</a:t>
            </a:r>
            <a:r>
              <a:rPr lang="en-US" sz="3600" dirty="0" smtClean="0"/>
              <a:t> and Dr. Jennifer Connelly.</a:t>
            </a:r>
            <a:endParaRPr lang="en-US" sz="3600" dirty="0"/>
          </a:p>
        </p:txBody>
      </p:sp>
      <p:grpSp>
        <p:nvGrpSpPr>
          <p:cNvPr id="38" name="Group 37"/>
          <p:cNvGrpSpPr/>
          <p:nvPr/>
        </p:nvGrpSpPr>
        <p:grpSpPr>
          <a:xfrm>
            <a:off x="15703283" y="3226203"/>
            <a:ext cx="15386317" cy="26231484"/>
            <a:chOff x="255802" y="8760930"/>
            <a:chExt cx="10864486" cy="7118880"/>
          </a:xfrm>
        </p:grpSpPr>
        <p:grpSp>
          <p:nvGrpSpPr>
            <p:cNvPr id="37" name="Group 36"/>
            <p:cNvGrpSpPr/>
            <p:nvPr/>
          </p:nvGrpSpPr>
          <p:grpSpPr>
            <a:xfrm>
              <a:off x="255802" y="8760930"/>
              <a:ext cx="10864486" cy="7118880"/>
              <a:chOff x="255802" y="8760930"/>
              <a:chExt cx="10864486" cy="7118880"/>
            </a:xfrm>
          </p:grpSpPr>
          <p:grpSp>
            <p:nvGrpSpPr>
              <p:cNvPr id="35" name="Group 34"/>
              <p:cNvGrpSpPr/>
              <p:nvPr/>
            </p:nvGrpSpPr>
            <p:grpSpPr>
              <a:xfrm>
                <a:off x="255802" y="8760930"/>
                <a:ext cx="10733296" cy="7118880"/>
                <a:chOff x="255802" y="8760930"/>
                <a:chExt cx="10733296" cy="7118880"/>
              </a:xfrm>
            </p:grpSpPr>
            <p:sp>
              <p:nvSpPr>
                <p:cNvPr id="43" name="Rectangle 42"/>
                <p:cNvSpPr/>
                <p:nvPr/>
              </p:nvSpPr>
              <p:spPr>
                <a:xfrm>
                  <a:off x="255802" y="8760930"/>
                  <a:ext cx="10733296" cy="7118880"/>
                </a:xfrm>
                <a:prstGeom prst="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3820" tIns="41910" rIns="83820" bIns="41910" numCol="1" spcCol="0" rtlCol="0" fromWordArt="0" anchor="ctr" anchorCtr="0" forceAA="0" compatLnSpc="1">
                  <a:prstTxWarp prst="textNoShape">
                    <a:avLst/>
                  </a:prstTxWarp>
                  <a:noAutofit/>
                </a:bodyPr>
                <a:lstStyle/>
                <a:p>
                  <a:pPr algn="just"/>
                  <a:endParaRPr lang="en-US" sz="1650" dirty="0"/>
                </a:p>
              </p:txBody>
            </p:sp>
            <p:sp>
              <p:nvSpPr>
                <p:cNvPr id="44" name="Rectangle 43"/>
                <p:cNvSpPr/>
                <p:nvPr/>
              </p:nvSpPr>
              <p:spPr>
                <a:xfrm>
                  <a:off x="255802" y="8760931"/>
                  <a:ext cx="10733296" cy="46520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380" dirty="0"/>
                </a:p>
              </p:txBody>
            </p:sp>
          </p:grpSp>
          <p:sp>
            <p:nvSpPr>
              <p:cNvPr id="45" name="TextBox 11"/>
              <p:cNvSpPr txBox="1">
                <a:spLocks noChangeArrowheads="1"/>
              </p:cNvSpPr>
              <p:nvPr/>
            </p:nvSpPr>
            <p:spPr bwMode="auto">
              <a:xfrm>
                <a:off x="414205" y="8871217"/>
                <a:ext cx="10706083" cy="847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5500" dirty="0" smtClean="0">
                    <a:solidFill>
                      <a:schemeClr val="bg1"/>
                    </a:solidFill>
                  </a:rPr>
                  <a:t>Theory</a:t>
                </a:r>
                <a:endParaRPr lang="en-US" altLang="en-US" sz="5500" dirty="0">
                  <a:solidFill>
                    <a:schemeClr val="bg1"/>
                  </a:solidFill>
                </a:endParaRPr>
              </a:p>
            </p:txBody>
          </p:sp>
        </p:grpSp>
        <p:sp>
          <p:nvSpPr>
            <p:cNvPr id="46" name="TextBox 45"/>
            <p:cNvSpPr txBox="1"/>
            <p:nvPr/>
          </p:nvSpPr>
          <p:spPr>
            <a:xfrm>
              <a:off x="565285" y="9349510"/>
              <a:ext cx="10114329" cy="4385142"/>
            </a:xfrm>
            <a:prstGeom prst="rect">
              <a:avLst/>
            </a:prstGeom>
            <a:noFill/>
          </p:spPr>
          <p:txBody>
            <a:bodyPr wrap="square">
              <a:spAutoFit/>
            </a:bodyPr>
            <a:lstStyle/>
            <a:p>
              <a:pPr algn="just">
                <a:defRPr/>
              </a:pPr>
              <a:r>
                <a:rPr lang="en-US" sz="3600" dirty="0"/>
                <a:t>An </a:t>
              </a:r>
              <a:r>
                <a:rPr lang="en-US" sz="3600" dirty="0" err="1"/>
                <a:t>electrodynamic</a:t>
              </a:r>
              <a:r>
                <a:rPr lang="en-US" sz="3600" dirty="0"/>
                <a:t> tether is </a:t>
              </a:r>
              <a:r>
                <a:rPr lang="en-US" sz="3600" dirty="0" smtClean="0"/>
                <a:t>in its most basic form, </a:t>
              </a:r>
              <a:r>
                <a:rPr lang="en-US" sz="3600" dirty="0"/>
                <a:t>a long conducting wire extended from a spacecraft. The gravity gradient field </a:t>
              </a:r>
              <a:r>
                <a:rPr lang="en-US" sz="3600" dirty="0" smtClean="0"/>
                <a:t>pulls </a:t>
              </a:r>
              <a:r>
                <a:rPr lang="en-US" sz="3600" dirty="0"/>
                <a:t>the tether </a:t>
              </a:r>
              <a:r>
                <a:rPr lang="en-US" sz="3600" dirty="0" smtClean="0"/>
                <a:t>and orients the tether towards earth at all times. </a:t>
              </a:r>
              <a:r>
                <a:rPr lang="en-US" sz="3600" dirty="0"/>
                <a:t>As the tether orbits around the Earth, it </a:t>
              </a:r>
              <a:r>
                <a:rPr lang="en-US" sz="3600" dirty="0" smtClean="0"/>
                <a:t>moves perpendicular to </a:t>
              </a:r>
              <a:r>
                <a:rPr lang="en-US" sz="3600" dirty="0"/>
                <a:t>the Earth's magnetic field lines at </a:t>
              </a:r>
              <a:r>
                <a:rPr lang="en-US" sz="3600" dirty="0" smtClean="0"/>
                <a:t>an orbital velocity. The </a:t>
              </a:r>
              <a:r>
                <a:rPr lang="en-US" sz="3600" dirty="0"/>
                <a:t>motion of the conductor across the magnetic field induces a voltage along the length of the </a:t>
              </a:r>
              <a:r>
                <a:rPr lang="en-US" sz="3600" dirty="0" smtClean="0"/>
                <a:t>tether. With this, a Lorentz force is produced on the wire, causing an acceleration.</a:t>
              </a:r>
            </a:p>
            <a:p>
              <a:pPr algn="just">
                <a:defRPr/>
              </a:pPr>
              <a:endParaRPr lang="en-US" sz="3600" dirty="0"/>
            </a:p>
            <a:p>
              <a:pPr algn="just">
                <a:defRPr/>
              </a:pPr>
              <a:endParaRPr lang="en-US" sz="3600" dirty="0" smtClean="0"/>
            </a:p>
            <a:p>
              <a:pPr algn="just">
                <a:defRPr/>
              </a:pPr>
              <a:endParaRPr lang="en-US" sz="3600" dirty="0"/>
            </a:p>
            <a:p>
              <a:pPr algn="just">
                <a:defRPr/>
              </a:pPr>
              <a:endParaRPr lang="en-US" sz="3600" dirty="0" smtClean="0"/>
            </a:p>
            <a:p>
              <a:pPr algn="just">
                <a:defRPr/>
              </a:pPr>
              <a:endParaRPr lang="en-US" sz="3600" dirty="0"/>
            </a:p>
            <a:p>
              <a:pPr algn="just">
                <a:defRPr/>
              </a:pPr>
              <a:endParaRPr lang="en-US" sz="3600" dirty="0" smtClean="0"/>
            </a:p>
            <a:p>
              <a:pPr algn="just">
                <a:defRPr/>
              </a:pPr>
              <a:endParaRPr lang="en-US" sz="3600" dirty="0"/>
            </a:p>
            <a:p>
              <a:pPr algn="just">
                <a:defRPr/>
              </a:pPr>
              <a:endParaRPr lang="en-US" sz="3600" dirty="0" smtClean="0"/>
            </a:p>
            <a:p>
              <a:pPr algn="just">
                <a:defRPr/>
              </a:pPr>
              <a:r>
                <a:rPr lang="en-US" sz="3600" dirty="0"/>
                <a:t>Usually, a uniform magnetic field acting on a loop of wire yields a net force of zero, since the force on one side of the loop is flowing in the opposite direction of the other </a:t>
              </a:r>
              <a:r>
                <a:rPr lang="en-US" sz="3600" dirty="0" smtClean="0"/>
                <a:t>side. </a:t>
              </a:r>
              <a:r>
                <a:rPr lang="en-US" sz="3600" dirty="0" err="1" smtClean="0"/>
                <a:t>Electrodynamic</a:t>
              </a:r>
              <a:r>
                <a:rPr lang="en-US" sz="3600" dirty="0" smtClean="0"/>
                <a:t> </a:t>
              </a:r>
              <a:r>
                <a:rPr lang="en-US" sz="3600" dirty="0"/>
                <a:t>tether circuits cannot be completed by simply using another wire, since another tether will develop a similar voltage. </a:t>
              </a:r>
              <a:r>
                <a:rPr lang="en-US" sz="3600" dirty="0" smtClean="0"/>
                <a:t>This is solved because in the Earth's </a:t>
              </a:r>
              <a:r>
                <a:rPr lang="en-US" sz="3600" dirty="0"/>
                <a:t>magnetosphere is </a:t>
              </a:r>
              <a:r>
                <a:rPr lang="en-US" sz="3600" dirty="0" smtClean="0"/>
                <a:t>there are </a:t>
              </a:r>
              <a:r>
                <a:rPr lang="en-US" sz="3600" dirty="0"/>
                <a:t>highly electrically conductive plasmas which are kept partially ionized by solar radiation or other radiant </a:t>
              </a:r>
              <a:r>
                <a:rPr lang="en-US" sz="3600" dirty="0" smtClean="0"/>
                <a:t>energy. It </a:t>
              </a:r>
              <a:r>
                <a:rPr lang="en-US" sz="3600" dirty="0"/>
                <a:t>is known that a positively charged bare </a:t>
              </a:r>
              <a:r>
                <a:rPr lang="en-US" sz="3600" dirty="0" smtClean="0"/>
                <a:t>conductor can </a:t>
              </a:r>
              <a:r>
                <a:rPr lang="en-US" sz="3600" dirty="0"/>
                <a:t>readily remove free electrons out of the plasma. </a:t>
              </a:r>
              <a:r>
                <a:rPr lang="en-US" sz="3600" dirty="0" smtClean="0"/>
                <a:t>To complete </a:t>
              </a:r>
              <a:r>
                <a:rPr lang="en-US" sz="3600" dirty="0"/>
                <a:t>the electrical circuit, a </a:t>
              </a:r>
              <a:r>
                <a:rPr lang="en-US" sz="3600" dirty="0" smtClean="0"/>
                <a:t>large </a:t>
              </a:r>
              <a:r>
                <a:rPr lang="en-US" sz="3600" dirty="0"/>
                <a:t>area of uninsulated conductor is needed at the </a:t>
              </a:r>
              <a:r>
                <a:rPr lang="en-US" sz="3600" dirty="0" smtClean="0"/>
                <a:t>upper end </a:t>
              </a:r>
              <a:r>
                <a:rPr lang="en-US" sz="3600" dirty="0"/>
                <a:t>of the tether, thereby permitting current to flow through the tether</a:t>
              </a:r>
              <a:r>
                <a:rPr lang="en-US" sz="3600" dirty="0" smtClean="0"/>
                <a:t>. Aided </a:t>
              </a:r>
              <a:r>
                <a:rPr lang="en-US" sz="3600" dirty="0"/>
                <a:t>by the hollow cathode </a:t>
              </a:r>
              <a:r>
                <a:rPr lang="en-US" sz="3600" dirty="0" smtClean="0"/>
                <a:t>emitter, which is vital</a:t>
              </a:r>
              <a:r>
                <a:rPr lang="en-US" sz="3600" dirty="0"/>
                <a:t>: without it, the wire’s charge distribution would quickly reach equilibrium and no current would </a:t>
              </a:r>
              <a:r>
                <a:rPr lang="en-US" sz="3600" dirty="0" smtClean="0"/>
                <a:t>flow.</a:t>
              </a:r>
            </a:p>
            <a:p>
              <a:pPr algn="just">
                <a:defRPr/>
              </a:pPr>
              <a:endParaRPr lang="en-US" sz="3600" dirty="0"/>
            </a:p>
          </p:txBody>
        </p:sp>
        <p:sp>
          <p:nvSpPr>
            <p:cNvPr id="34" name="TextBox 33"/>
            <p:cNvSpPr txBox="1"/>
            <p:nvPr/>
          </p:nvSpPr>
          <p:spPr>
            <a:xfrm>
              <a:off x="370317" y="12895898"/>
              <a:ext cx="6428167" cy="583421"/>
            </a:xfrm>
            <a:prstGeom prst="rect">
              <a:avLst/>
            </a:prstGeom>
            <a:noFill/>
          </p:spPr>
          <p:txBody>
            <a:bodyPr wrap="square">
              <a:spAutoFit/>
            </a:bodyPr>
            <a:lstStyle>
              <a:defPPr>
                <a:defRPr lang="en-US"/>
              </a:defPPr>
              <a:lvl1pPr algn="just">
                <a:defRPr sz="2567" b="1"/>
              </a:lvl1pPr>
            </a:lstStyle>
            <a:p>
              <a:pPr marL="457200" indent="-457200">
                <a:buFont typeface="Arial" panose="020B0604020202020204" pitchFamily="34" charset="0"/>
                <a:buChar char="•"/>
              </a:pPr>
              <a:endParaRPr lang="en-US" sz="3600" b="0" dirty="0"/>
            </a:p>
          </p:txBody>
        </p:sp>
      </p:grpSp>
      <p:pic>
        <p:nvPicPr>
          <p:cNvPr id="14340" name="Picture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60750" y="-4410"/>
            <a:ext cx="2814824" cy="2819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 name="Group 40"/>
          <p:cNvGrpSpPr/>
          <p:nvPr/>
        </p:nvGrpSpPr>
        <p:grpSpPr>
          <a:xfrm>
            <a:off x="237219" y="3240260"/>
            <a:ext cx="15307581" cy="10831764"/>
            <a:chOff x="237219" y="3240260"/>
            <a:chExt cx="15307581" cy="8252848"/>
          </a:xfrm>
        </p:grpSpPr>
        <p:grpSp>
          <p:nvGrpSpPr>
            <p:cNvPr id="39" name="Group 38"/>
            <p:cNvGrpSpPr/>
            <p:nvPr/>
          </p:nvGrpSpPr>
          <p:grpSpPr>
            <a:xfrm>
              <a:off x="237219" y="3240260"/>
              <a:ext cx="15307581" cy="7949523"/>
              <a:chOff x="229106" y="3240261"/>
              <a:chExt cx="15315694" cy="7953736"/>
            </a:xfrm>
          </p:grpSpPr>
          <p:sp>
            <p:nvSpPr>
              <p:cNvPr id="29" name="Rectangle 28"/>
              <p:cNvSpPr/>
              <p:nvPr/>
            </p:nvSpPr>
            <p:spPr>
              <a:xfrm>
                <a:off x="229106" y="3240261"/>
                <a:ext cx="15287338" cy="7953736"/>
              </a:xfrm>
              <a:prstGeom prst="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3820" tIns="41910" rIns="83820" bIns="41910" numCol="1" spcCol="0" rtlCol="0" fromWordArt="0" anchor="ctr" anchorCtr="0" forceAA="0" compatLnSpc="1">
                <a:prstTxWarp prst="textNoShape">
                  <a:avLst/>
                </a:prstTxWarp>
                <a:noAutofit/>
              </a:bodyPr>
              <a:lstStyle/>
              <a:p>
                <a:pPr algn="ctr"/>
                <a:endParaRPr lang="en-US" sz="1650" dirty="0"/>
              </a:p>
            </p:txBody>
          </p:sp>
          <p:sp>
            <p:nvSpPr>
              <p:cNvPr id="9" name="Rectangle 8"/>
              <p:cNvSpPr/>
              <p:nvPr/>
            </p:nvSpPr>
            <p:spPr>
              <a:xfrm>
                <a:off x="283015" y="3240262"/>
                <a:ext cx="15233428" cy="107314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380" dirty="0"/>
              </a:p>
            </p:txBody>
          </p:sp>
          <p:sp>
            <p:nvSpPr>
              <p:cNvPr id="14345" name="TextBox 11"/>
              <p:cNvSpPr txBox="1">
                <a:spLocks noChangeArrowheads="1"/>
              </p:cNvSpPr>
              <p:nvPr/>
            </p:nvSpPr>
            <p:spPr bwMode="auto">
              <a:xfrm>
                <a:off x="311372" y="3309016"/>
                <a:ext cx="15233428" cy="93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5500" dirty="0" smtClean="0">
                    <a:solidFill>
                      <a:schemeClr val="bg1"/>
                    </a:solidFill>
                  </a:rPr>
                  <a:t>Objective</a:t>
                </a:r>
                <a:endParaRPr lang="en-US" altLang="en-US" sz="5500" dirty="0">
                  <a:solidFill>
                    <a:schemeClr val="bg1"/>
                  </a:solidFill>
                </a:endParaRPr>
              </a:p>
            </p:txBody>
          </p:sp>
        </p:grpSp>
        <p:sp>
          <p:nvSpPr>
            <p:cNvPr id="17" name="TextBox 16"/>
            <p:cNvSpPr txBox="1"/>
            <p:nvPr/>
          </p:nvSpPr>
          <p:spPr>
            <a:xfrm>
              <a:off x="502083" y="4592378"/>
              <a:ext cx="14932197" cy="2923877"/>
            </a:xfrm>
            <a:prstGeom prst="rect">
              <a:avLst/>
            </a:prstGeom>
            <a:noFill/>
          </p:spPr>
          <p:txBody>
            <a:bodyPr wrap="square">
              <a:spAutoFit/>
            </a:bodyPr>
            <a:lstStyle/>
            <a:p>
              <a:pPr>
                <a:defRPr/>
              </a:pPr>
              <a:r>
                <a:rPr lang="en-US" sz="4000" b="1" dirty="0"/>
                <a:t>What </a:t>
              </a:r>
              <a:r>
                <a:rPr lang="en-US" sz="4000" b="1" dirty="0" smtClean="0"/>
                <a:t>does an </a:t>
              </a:r>
              <a:r>
                <a:rPr lang="en-US" sz="4000" b="1" dirty="0" err="1" smtClean="0"/>
                <a:t>Electrodynamic</a:t>
              </a:r>
              <a:r>
                <a:rPr lang="en-US" sz="4000" b="1" dirty="0" smtClean="0"/>
                <a:t> tether do? </a:t>
              </a:r>
              <a:endParaRPr lang="en-US" sz="3600" dirty="0"/>
            </a:p>
            <a:p>
              <a:pPr>
                <a:defRPr/>
              </a:pPr>
              <a:r>
                <a:rPr lang="en-US" sz="3600" dirty="0"/>
                <a:t> </a:t>
              </a:r>
              <a:r>
                <a:rPr lang="en-US" sz="3600" dirty="0" smtClean="0"/>
                <a:t>The function of the </a:t>
              </a:r>
              <a:r>
                <a:rPr lang="en-US" sz="3600" dirty="0" err="1" smtClean="0"/>
                <a:t>electrodynamic</a:t>
              </a:r>
              <a:r>
                <a:rPr lang="en-US" sz="3600" dirty="0" smtClean="0"/>
                <a:t> tether is to harvest energy in orbit by converting the orbital energy of the satellite into electric energy. It can also be used to propel a satellite without fuel. The group wants to use the energy harvesting capabilities in a 1 U </a:t>
              </a:r>
              <a:r>
                <a:rPr lang="en-US" sz="3600" dirty="0" err="1" smtClean="0"/>
                <a:t>CubeSat</a:t>
              </a:r>
              <a:r>
                <a:rPr lang="en-US" sz="3600" dirty="0" smtClean="0"/>
                <a:t>.</a:t>
              </a:r>
              <a:endParaRPr lang="en-US" sz="4000" dirty="0"/>
            </a:p>
          </p:txBody>
        </p:sp>
        <p:sp>
          <p:nvSpPr>
            <p:cNvPr id="40" name="TextBox 39"/>
            <p:cNvSpPr txBox="1"/>
            <p:nvPr/>
          </p:nvSpPr>
          <p:spPr>
            <a:xfrm>
              <a:off x="525154" y="7245791"/>
              <a:ext cx="12713699" cy="4247317"/>
            </a:xfrm>
            <a:prstGeom prst="rect">
              <a:avLst/>
            </a:prstGeom>
            <a:noFill/>
          </p:spPr>
          <p:txBody>
            <a:bodyPr wrap="square" rtlCol="0">
              <a:spAutoFit/>
            </a:bodyPr>
            <a:lstStyle/>
            <a:p>
              <a:pPr>
                <a:defRPr/>
              </a:pPr>
              <a:r>
                <a:rPr lang="en-US" sz="3600" b="1" dirty="0"/>
                <a:t>Goals include:</a:t>
              </a:r>
            </a:p>
            <a:p>
              <a:pPr marL="737874" lvl="1" indent="-280674">
                <a:buFont typeface="Arial" charset="0"/>
                <a:buChar char="•"/>
                <a:defRPr/>
              </a:pPr>
              <a:r>
                <a:rPr lang="en-US" sz="3600" dirty="0" smtClean="0"/>
                <a:t>Maximize length of tether for 1 U </a:t>
              </a:r>
              <a:r>
                <a:rPr lang="en-US" sz="3600" dirty="0" err="1" smtClean="0"/>
                <a:t>CubsSat</a:t>
              </a:r>
              <a:r>
                <a:rPr lang="en-US" sz="3600" dirty="0" smtClean="0"/>
                <a:t> as much as possible</a:t>
              </a:r>
            </a:p>
            <a:p>
              <a:pPr marL="737874" lvl="1" indent="-280674">
                <a:buFont typeface="Arial" charset="0"/>
                <a:buChar char="•"/>
                <a:defRPr/>
              </a:pPr>
              <a:r>
                <a:rPr lang="en-US" sz="3600" dirty="0" smtClean="0"/>
                <a:t>Deploy the tether effectively</a:t>
              </a:r>
            </a:p>
            <a:p>
              <a:pPr marL="737874" lvl="1" indent="-280674">
                <a:buFont typeface="Arial" charset="0"/>
                <a:buChar char="•"/>
                <a:defRPr/>
              </a:pPr>
              <a:r>
                <a:rPr lang="en-US" sz="3600" dirty="0" smtClean="0"/>
                <a:t>Develop the most efficient </a:t>
              </a:r>
              <a:r>
                <a:rPr lang="en-US" sz="3600" dirty="0" err="1" smtClean="0"/>
                <a:t>electrodynamic</a:t>
              </a:r>
              <a:r>
                <a:rPr lang="en-US" sz="3600" dirty="0" smtClean="0"/>
                <a:t> tether possible at this scale</a:t>
              </a:r>
            </a:p>
            <a:p>
              <a:pPr marL="737874" lvl="1" indent="-280674">
                <a:buFont typeface="Arial" charset="0"/>
                <a:buChar char="•"/>
                <a:defRPr/>
              </a:pPr>
              <a:r>
                <a:rPr lang="en-US" sz="3600" dirty="0" smtClean="0"/>
                <a:t>Harvest as much energy as having solar panels cover all sides of the </a:t>
              </a:r>
              <a:r>
                <a:rPr lang="en-US" sz="3600" dirty="0" err="1"/>
                <a:t>C</a:t>
              </a:r>
              <a:r>
                <a:rPr lang="en-US" sz="3600" dirty="0" err="1" smtClean="0"/>
                <a:t>ubeSat</a:t>
              </a:r>
              <a:endParaRPr lang="en-US" sz="3600" dirty="0"/>
            </a:p>
            <a:p>
              <a:endParaRPr lang="en-US" dirty="0"/>
            </a:p>
          </p:txBody>
        </p:sp>
      </p:grpSp>
      <p:grpSp>
        <p:nvGrpSpPr>
          <p:cNvPr id="14350" name="Group 14349"/>
          <p:cNvGrpSpPr/>
          <p:nvPr/>
        </p:nvGrpSpPr>
        <p:grpSpPr>
          <a:xfrm>
            <a:off x="310528" y="13679320"/>
            <a:ext cx="15307582" cy="23408624"/>
            <a:chOff x="237218" y="11405929"/>
            <a:chExt cx="15307582" cy="25608221"/>
          </a:xfrm>
        </p:grpSpPr>
        <p:grpSp>
          <p:nvGrpSpPr>
            <p:cNvPr id="14342" name="Group 14341"/>
            <p:cNvGrpSpPr/>
            <p:nvPr/>
          </p:nvGrpSpPr>
          <p:grpSpPr>
            <a:xfrm>
              <a:off x="237218" y="11405929"/>
              <a:ext cx="15307582" cy="25608221"/>
              <a:chOff x="274987" y="11405928"/>
              <a:chExt cx="15307582" cy="25608221"/>
            </a:xfrm>
          </p:grpSpPr>
          <p:sp>
            <p:nvSpPr>
              <p:cNvPr id="7" name="Content Placeholder 2"/>
              <p:cNvSpPr txBox="1">
                <a:spLocks/>
              </p:cNvSpPr>
              <p:nvPr/>
            </p:nvSpPr>
            <p:spPr bwMode="auto">
              <a:xfrm>
                <a:off x="274989" y="11497663"/>
                <a:ext cx="15220826" cy="25516486"/>
              </a:xfrm>
              <a:prstGeom prst="rect">
                <a:avLst/>
              </a:prstGeom>
              <a:ln/>
            </p:spPr>
            <p:style>
              <a:lnRef idx="2">
                <a:schemeClr val="accent2"/>
              </a:lnRef>
              <a:fillRef idx="1">
                <a:schemeClr val="lt1"/>
              </a:fillRef>
              <a:effectRef idx="0">
                <a:schemeClr val="accent2"/>
              </a:effectRef>
              <a:fontRef idx="minor">
                <a:schemeClr val="dk1"/>
              </a:fontRef>
            </p:style>
            <p:txBody>
              <a:bodyPr/>
              <a:lstStyle>
                <a:lvl1pPr marL="914400" indent="-914400" algn="l" defTabSz="3657600" rtl="0" eaLnBrk="0" fontAlgn="base" hangingPunct="0">
                  <a:lnSpc>
                    <a:spcPct val="90000"/>
                  </a:lnSpc>
                  <a:spcBef>
                    <a:spcPts val="4000"/>
                  </a:spcBef>
                  <a:spcAft>
                    <a:spcPct val="0"/>
                  </a:spcAft>
                  <a:buFont typeface="Arial" charset="0"/>
                  <a:buChar char="•"/>
                  <a:defRPr sz="11200" kern="1200">
                    <a:solidFill>
                      <a:schemeClr val="tx1"/>
                    </a:solidFill>
                    <a:latin typeface="+mn-lt"/>
                    <a:ea typeface="+mn-ea"/>
                    <a:cs typeface="+mn-cs"/>
                  </a:defRPr>
                </a:lvl1pPr>
                <a:lvl2pPr marL="2743200" indent="-914400" algn="l" defTabSz="3657600" rtl="0" eaLnBrk="0" fontAlgn="base" hangingPunct="0">
                  <a:lnSpc>
                    <a:spcPct val="90000"/>
                  </a:lnSpc>
                  <a:spcBef>
                    <a:spcPts val="2000"/>
                  </a:spcBef>
                  <a:spcAft>
                    <a:spcPct val="0"/>
                  </a:spcAft>
                  <a:buFont typeface="Arial" charset="0"/>
                  <a:buChar char="•"/>
                  <a:defRPr sz="9600" kern="1200">
                    <a:solidFill>
                      <a:schemeClr val="tx1"/>
                    </a:solidFill>
                    <a:latin typeface="+mn-lt"/>
                    <a:ea typeface="+mn-ea"/>
                    <a:cs typeface="+mn-cs"/>
                  </a:defRPr>
                </a:lvl2pPr>
                <a:lvl3pPr marL="4572000" indent="-914400" algn="l" defTabSz="3657600" rtl="0" eaLnBrk="0" fontAlgn="base" hangingPunct="0">
                  <a:lnSpc>
                    <a:spcPct val="90000"/>
                  </a:lnSpc>
                  <a:spcBef>
                    <a:spcPts val="2000"/>
                  </a:spcBef>
                  <a:spcAft>
                    <a:spcPct val="0"/>
                  </a:spcAft>
                  <a:buFont typeface="Arial" charset="0"/>
                  <a:buChar char="•"/>
                  <a:defRPr sz="8000" kern="1200">
                    <a:solidFill>
                      <a:schemeClr val="tx1"/>
                    </a:solidFill>
                    <a:latin typeface="+mn-lt"/>
                    <a:ea typeface="+mn-ea"/>
                    <a:cs typeface="+mn-cs"/>
                  </a:defRPr>
                </a:lvl3pPr>
                <a:lvl4pPr marL="6400800" indent="-914400" algn="l" defTabSz="3657600" rtl="0" eaLnBrk="0" fontAlgn="base" hangingPunct="0">
                  <a:lnSpc>
                    <a:spcPct val="90000"/>
                  </a:lnSpc>
                  <a:spcBef>
                    <a:spcPts val="2000"/>
                  </a:spcBef>
                  <a:spcAft>
                    <a:spcPct val="0"/>
                  </a:spcAft>
                  <a:buFont typeface="Arial" charset="0"/>
                  <a:buChar char="•"/>
                  <a:defRPr sz="7200" kern="1200">
                    <a:solidFill>
                      <a:schemeClr val="tx1"/>
                    </a:solidFill>
                    <a:latin typeface="+mn-lt"/>
                    <a:ea typeface="+mn-ea"/>
                    <a:cs typeface="+mn-cs"/>
                  </a:defRPr>
                </a:lvl4pPr>
                <a:lvl5pPr marL="8229600" indent="-914400" algn="l" defTabSz="3657600" rtl="0" eaLnBrk="0" fontAlgn="base" hangingPunct="0">
                  <a:lnSpc>
                    <a:spcPct val="90000"/>
                  </a:lnSpc>
                  <a:spcBef>
                    <a:spcPts val="2000"/>
                  </a:spcBef>
                  <a:spcAft>
                    <a:spcPct val="0"/>
                  </a:spcAft>
                  <a:buFont typeface="Arial"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a:lstStyle>
              <a:p>
                <a:pPr marL="0" indent="0">
                  <a:buNone/>
                  <a:defRPr/>
                </a:pPr>
                <a:endParaRPr lang="en-US" sz="3600" dirty="0"/>
              </a:p>
            </p:txBody>
          </p:sp>
          <p:sp>
            <p:nvSpPr>
              <p:cNvPr id="13" name="Rectangle 12"/>
              <p:cNvSpPr/>
              <p:nvPr/>
            </p:nvSpPr>
            <p:spPr>
              <a:xfrm>
                <a:off x="274987" y="11405928"/>
                <a:ext cx="15220826" cy="1128006"/>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600"/>
              </a:p>
            </p:txBody>
          </p:sp>
          <p:sp>
            <p:nvSpPr>
              <p:cNvPr id="14348" name="TextBox 14"/>
              <p:cNvSpPr txBox="1">
                <a:spLocks noChangeArrowheads="1"/>
              </p:cNvSpPr>
              <p:nvPr/>
            </p:nvSpPr>
            <p:spPr bwMode="auto">
              <a:xfrm>
                <a:off x="360220" y="11504115"/>
                <a:ext cx="15222349" cy="93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5500" dirty="0">
                    <a:solidFill>
                      <a:schemeClr val="bg1"/>
                    </a:solidFill>
                  </a:rPr>
                  <a:t>Under Development</a:t>
                </a:r>
              </a:p>
            </p:txBody>
          </p:sp>
        </p:grpSp>
        <p:sp>
          <p:nvSpPr>
            <p:cNvPr id="14351" name="TextBox 17"/>
            <p:cNvSpPr txBox="1">
              <a:spLocks noChangeArrowheads="1"/>
            </p:cNvSpPr>
            <p:nvPr/>
          </p:nvSpPr>
          <p:spPr bwMode="auto">
            <a:xfrm>
              <a:off x="314672" y="12602420"/>
              <a:ext cx="151782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ltLang="en-US" sz="3600" b="1" dirty="0"/>
            </a:p>
          </p:txBody>
        </p:sp>
        <p:sp>
          <p:nvSpPr>
            <p:cNvPr id="14344" name="TextBox 14343"/>
            <p:cNvSpPr txBox="1"/>
            <p:nvPr/>
          </p:nvSpPr>
          <p:spPr>
            <a:xfrm>
              <a:off x="6565441" y="17978649"/>
              <a:ext cx="8738552" cy="646331"/>
            </a:xfrm>
            <a:prstGeom prst="rect">
              <a:avLst/>
            </a:prstGeom>
            <a:noFill/>
          </p:spPr>
          <p:txBody>
            <a:bodyPr wrap="square" rtlCol="0">
              <a:spAutoFit/>
            </a:bodyPr>
            <a:lstStyle/>
            <a:p>
              <a:pPr algn="just"/>
              <a:endParaRPr lang="en-US" sz="3600" dirty="0"/>
            </a:p>
          </p:txBody>
        </p:sp>
        <p:sp>
          <p:nvSpPr>
            <p:cNvPr id="14347" name="TextBox 14346"/>
            <p:cNvSpPr txBox="1"/>
            <p:nvPr/>
          </p:nvSpPr>
          <p:spPr>
            <a:xfrm>
              <a:off x="426380" y="30602777"/>
              <a:ext cx="9234052" cy="646331"/>
            </a:xfrm>
            <a:prstGeom prst="rect">
              <a:avLst/>
            </a:prstGeom>
            <a:noFill/>
          </p:spPr>
          <p:txBody>
            <a:bodyPr wrap="square" rtlCol="0">
              <a:spAutoFit/>
            </a:bodyPr>
            <a:lstStyle/>
            <a:p>
              <a:pPr algn="just"/>
              <a:endParaRPr lang="en-US" sz="3600" dirty="0"/>
            </a:p>
          </p:txBody>
        </p:sp>
      </p:grpSp>
      <p:grpSp>
        <p:nvGrpSpPr>
          <p:cNvPr id="14360" name="Group 14359"/>
          <p:cNvGrpSpPr/>
          <p:nvPr/>
        </p:nvGrpSpPr>
        <p:grpSpPr>
          <a:xfrm>
            <a:off x="15747245" y="29748191"/>
            <a:ext cx="15167227" cy="10323785"/>
            <a:chOff x="15700348" y="22996240"/>
            <a:chExt cx="15111626" cy="17075735"/>
          </a:xfrm>
        </p:grpSpPr>
        <p:grpSp>
          <p:nvGrpSpPr>
            <p:cNvPr id="14359" name="Group 14358"/>
            <p:cNvGrpSpPr/>
            <p:nvPr/>
          </p:nvGrpSpPr>
          <p:grpSpPr>
            <a:xfrm>
              <a:off x="15700348" y="22996240"/>
              <a:ext cx="15111626" cy="17075735"/>
              <a:chOff x="15700348" y="22996240"/>
              <a:chExt cx="15111626" cy="17075735"/>
            </a:xfrm>
          </p:grpSpPr>
          <p:sp>
            <p:nvSpPr>
              <p:cNvPr id="8" name="Content Placeholder 2"/>
              <p:cNvSpPr txBox="1">
                <a:spLocks/>
              </p:cNvSpPr>
              <p:nvPr/>
            </p:nvSpPr>
            <p:spPr bwMode="auto">
              <a:xfrm>
                <a:off x="15703281" y="22996240"/>
                <a:ext cx="15108693" cy="17075735"/>
              </a:xfrm>
              <a:prstGeom prst="rect">
                <a:avLst/>
              </a:prstGeom>
              <a:ln/>
            </p:spPr>
            <p:style>
              <a:lnRef idx="2">
                <a:schemeClr val="accent2"/>
              </a:lnRef>
              <a:fillRef idx="1">
                <a:schemeClr val="lt1"/>
              </a:fillRef>
              <a:effectRef idx="0">
                <a:schemeClr val="accent2"/>
              </a:effectRef>
              <a:fontRef idx="minor">
                <a:schemeClr val="dk1"/>
              </a:fontRef>
            </p:style>
            <p:txBody>
              <a:bodyPr/>
              <a:lstStyle>
                <a:lvl1pPr marL="914400" indent="-914400" algn="l" defTabSz="3657600" rtl="0" eaLnBrk="0" fontAlgn="base" hangingPunct="0">
                  <a:lnSpc>
                    <a:spcPct val="90000"/>
                  </a:lnSpc>
                  <a:spcBef>
                    <a:spcPts val="4000"/>
                  </a:spcBef>
                  <a:spcAft>
                    <a:spcPct val="0"/>
                  </a:spcAft>
                  <a:buFont typeface="Arial" charset="0"/>
                  <a:buChar char="•"/>
                  <a:defRPr sz="11200" kern="1200">
                    <a:solidFill>
                      <a:schemeClr val="tx1"/>
                    </a:solidFill>
                    <a:latin typeface="+mn-lt"/>
                    <a:ea typeface="+mn-ea"/>
                    <a:cs typeface="+mn-cs"/>
                  </a:defRPr>
                </a:lvl1pPr>
                <a:lvl2pPr marL="2743200" indent="-914400" algn="l" defTabSz="3657600" rtl="0" eaLnBrk="0" fontAlgn="base" hangingPunct="0">
                  <a:lnSpc>
                    <a:spcPct val="90000"/>
                  </a:lnSpc>
                  <a:spcBef>
                    <a:spcPts val="2000"/>
                  </a:spcBef>
                  <a:spcAft>
                    <a:spcPct val="0"/>
                  </a:spcAft>
                  <a:buFont typeface="Arial" charset="0"/>
                  <a:buChar char="•"/>
                  <a:defRPr sz="9600" kern="1200">
                    <a:solidFill>
                      <a:schemeClr val="tx1"/>
                    </a:solidFill>
                    <a:latin typeface="+mn-lt"/>
                    <a:ea typeface="+mn-ea"/>
                    <a:cs typeface="+mn-cs"/>
                  </a:defRPr>
                </a:lvl2pPr>
                <a:lvl3pPr marL="4572000" indent="-914400" algn="l" defTabSz="3657600" rtl="0" eaLnBrk="0" fontAlgn="base" hangingPunct="0">
                  <a:lnSpc>
                    <a:spcPct val="90000"/>
                  </a:lnSpc>
                  <a:spcBef>
                    <a:spcPts val="2000"/>
                  </a:spcBef>
                  <a:spcAft>
                    <a:spcPct val="0"/>
                  </a:spcAft>
                  <a:buFont typeface="Arial" charset="0"/>
                  <a:buChar char="•"/>
                  <a:defRPr sz="8000" kern="1200">
                    <a:solidFill>
                      <a:schemeClr val="tx1"/>
                    </a:solidFill>
                    <a:latin typeface="+mn-lt"/>
                    <a:ea typeface="+mn-ea"/>
                    <a:cs typeface="+mn-cs"/>
                  </a:defRPr>
                </a:lvl3pPr>
                <a:lvl4pPr marL="6400800" indent="-914400" algn="l" defTabSz="3657600" rtl="0" eaLnBrk="0" fontAlgn="base" hangingPunct="0">
                  <a:lnSpc>
                    <a:spcPct val="90000"/>
                  </a:lnSpc>
                  <a:spcBef>
                    <a:spcPts val="2000"/>
                  </a:spcBef>
                  <a:spcAft>
                    <a:spcPct val="0"/>
                  </a:spcAft>
                  <a:buFont typeface="Arial" charset="0"/>
                  <a:buChar char="•"/>
                  <a:defRPr sz="7200" kern="1200">
                    <a:solidFill>
                      <a:schemeClr val="tx1"/>
                    </a:solidFill>
                    <a:latin typeface="+mn-lt"/>
                    <a:ea typeface="+mn-ea"/>
                    <a:cs typeface="+mn-cs"/>
                  </a:defRPr>
                </a:lvl4pPr>
                <a:lvl5pPr marL="8229600" indent="-914400" algn="l" defTabSz="3657600" rtl="0" eaLnBrk="0" fontAlgn="base" hangingPunct="0">
                  <a:lnSpc>
                    <a:spcPct val="90000"/>
                  </a:lnSpc>
                  <a:spcBef>
                    <a:spcPts val="2000"/>
                  </a:spcBef>
                  <a:spcAft>
                    <a:spcPct val="0"/>
                  </a:spcAft>
                  <a:buFont typeface="Arial"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a:lstStyle>
              <a:p>
                <a:pPr marL="0" indent="0">
                  <a:buNone/>
                  <a:defRPr/>
                </a:pPr>
                <a:endParaRPr lang="en-US" sz="5500" dirty="0"/>
              </a:p>
            </p:txBody>
          </p:sp>
          <p:sp>
            <p:nvSpPr>
              <p:cNvPr id="14" name="Rectangle 13"/>
              <p:cNvSpPr/>
              <p:nvPr/>
            </p:nvSpPr>
            <p:spPr>
              <a:xfrm>
                <a:off x="15700348" y="23008415"/>
                <a:ext cx="15076325" cy="141241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80"/>
              </a:p>
            </p:txBody>
          </p:sp>
          <p:sp>
            <p:nvSpPr>
              <p:cNvPr id="14349" name="TextBox 15"/>
              <p:cNvSpPr txBox="1">
                <a:spLocks noChangeArrowheads="1"/>
              </p:cNvSpPr>
              <p:nvPr/>
            </p:nvSpPr>
            <p:spPr bwMode="auto">
              <a:xfrm>
                <a:off x="15788694" y="23028030"/>
                <a:ext cx="14987979" cy="938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5500" dirty="0">
                    <a:solidFill>
                      <a:schemeClr val="bg1"/>
                    </a:solidFill>
                  </a:rPr>
                  <a:t>Looking Forward (2016-2017)</a:t>
                </a:r>
              </a:p>
            </p:txBody>
          </p:sp>
        </p:grpSp>
        <p:sp>
          <p:nvSpPr>
            <p:cNvPr id="14356" name="Rectangle 14355"/>
            <p:cNvSpPr/>
            <p:nvPr/>
          </p:nvSpPr>
          <p:spPr>
            <a:xfrm>
              <a:off x="15818289" y="29155100"/>
              <a:ext cx="14872974" cy="916383"/>
            </a:xfrm>
            <a:prstGeom prst="rect">
              <a:avLst/>
            </a:prstGeom>
          </p:spPr>
          <p:txBody>
            <a:bodyPr wrap="square">
              <a:spAutoFit/>
            </a:bodyPr>
            <a:lstStyle/>
            <a:p>
              <a:endParaRPr lang="en-US" altLang="en-US" sz="3600" dirty="0"/>
            </a:p>
          </p:txBody>
        </p:sp>
        <p:sp>
          <p:nvSpPr>
            <p:cNvPr id="26" name="TextBox 17"/>
            <p:cNvSpPr txBox="1">
              <a:spLocks noChangeArrowheads="1"/>
            </p:cNvSpPr>
            <p:nvPr/>
          </p:nvSpPr>
          <p:spPr bwMode="auto">
            <a:xfrm>
              <a:off x="15731407" y="24173032"/>
              <a:ext cx="15073401" cy="916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3600" dirty="0" smtClean="0"/>
                <a:t>.</a:t>
              </a:r>
              <a:endParaRPr lang="en-US" altLang="en-US" sz="3600" dirty="0"/>
            </a:p>
          </p:txBody>
        </p:sp>
        <p:sp>
          <p:nvSpPr>
            <p:cNvPr id="14357" name="Rectangle 14356"/>
            <p:cNvSpPr/>
            <p:nvPr/>
          </p:nvSpPr>
          <p:spPr>
            <a:xfrm>
              <a:off x="17860348" y="29073005"/>
              <a:ext cx="12628359" cy="916383"/>
            </a:xfrm>
            <a:prstGeom prst="rect">
              <a:avLst/>
            </a:prstGeom>
          </p:spPr>
          <p:txBody>
            <a:bodyPr wrap="square">
              <a:spAutoFit/>
            </a:bodyPr>
            <a:lstStyle/>
            <a:p>
              <a:pPr algn="just"/>
              <a:endParaRPr lang="en-US" altLang="en-US" sz="3600" dirty="0"/>
            </a:p>
          </p:txBody>
        </p:sp>
      </p:grpSp>
      <p:sp>
        <p:nvSpPr>
          <p:cNvPr id="5" name="TextBox 4"/>
          <p:cNvSpPr txBox="1"/>
          <p:nvPr/>
        </p:nvSpPr>
        <p:spPr>
          <a:xfrm>
            <a:off x="16656936" y="31402844"/>
            <a:ext cx="10221686" cy="3416320"/>
          </a:xfrm>
          <a:prstGeom prst="rect">
            <a:avLst/>
          </a:prstGeom>
          <a:noFill/>
        </p:spPr>
        <p:txBody>
          <a:bodyPr wrap="square" rtlCol="0">
            <a:spAutoFit/>
          </a:bodyPr>
          <a:lstStyle/>
          <a:p>
            <a:r>
              <a:rPr lang="en-US" sz="3600" b="1" dirty="0" smtClean="0"/>
              <a:t>Goals For Spring/Summer 2016</a:t>
            </a:r>
          </a:p>
          <a:p>
            <a:pPr marL="571500" indent="-571500">
              <a:buFont typeface="Arial" charset="0"/>
              <a:buChar char="•"/>
            </a:pPr>
            <a:r>
              <a:rPr lang="en-US" sz="3600" dirty="0" smtClean="0"/>
              <a:t>Decide on Deployment Mechanism </a:t>
            </a:r>
          </a:p>
          <a:p>
            <a:pPr marL="571500" indent="-571500">
              <a:buFont typeface="Arial" charset="0"/>
              <a:buChar char="•"/>
            </a:pPr>
            <a:r>
              <a:rPr lang="en-US" sz="3600" dirty="0" smtClean="0"/>
              <a:t>Improve Deployment Mechanism</a:t>
            </a:r>
          </a:p>
          <a:p>
            <a:pPr marL="571500" indent="-571500">
              <a:buFont typeface="Arial" charset="0"/>
              <a:buChar char="•"/>
            </a:pPr>
            <a:r>
              <a:rPr lang="en-US" sz="3600" dirty="0" smtClean="0"/>
              <a:t> Design the circuitry for the tether</a:t>
            </a:r>
          </a:p>
          <a:p>
            <a:pPr marL="571500" indent="-571500">
              <a:buFont typeface="Arial" charset="0"/>
              <a:buChar char="•"/>
            </a:pPr>
            <a:r>
              <a:rPr lang="en-US" sz="3600" dirty="0" smtClean="0"/>
              <a:t>Prototype circuitry</a:t>
            </a:r>
          </a:p>
          <a:p>
            <a:endParaRPr lang="en-US" sz="3600" dirty="0"/>
          </a:p>
        </p:txBody>
      </p:sp>
      <p:sp>
        <p:nvSpPr>
          <p:cNvPr id="6" name="TextBox 5"/>
          <p:cNvSpPr txBox="1"/>
          <p:nvPr/>
        </p:nvSpPr>
        <p:spPr>
          <a:xfrm>
            <a:off x="499690" y="14868038"/>
            <a:ext cx="12951193" cy="4524315"/>
          </a:xfrm>
          <a:prstGeom prst="rect">
            <a:avLst/>
          </a:prstGeom>
          <a:noFill/>
        </p:spPr>
        <p:txBody>
          <a:bodyPr wrap="square" rtlCol="0">
            <a:spAutoFit/>
          </a:bodyPr>
          <a:lstStyle/>
          <a:p>
            <a:r>
              <a:rPr lang="en-US" sz="3600" b="1" dirty="0" smtClean="0"/>
              <a:t>Tether Material</a:t>
            </a:r>
          </a:p>
          <a:p>
            <a:r>
              <a:rPr lang="en-US" sz="3600" dirty="0" smtClean="0"/>
              <a:t>Decisions on the material used for the tether are being investigated. High conductivity is wanted in the wire, but we need a lighter weight tether to maximize the length of the material allowed in the parameters of the </a:t>
            </a:r>
            <a:r>
              <a:rPr lang="en-US" sz="3600" dirty="0" err="1" smtClean="0"/>
              <a:t>CubeSat</a:t>
            </a:r>
            <a:r>
              <a:rPr lang="en-US" sz="3600" dirty="0" smtClean="0"/>
              <a:t>. The tensile strength of the material is also considered, especially if the tether itself will only be the wire. This will  depend on the deployment mechanism used. Right now different aluminums and coppers are being evaluated.</a:t>
            </a:r>
            <a:endParaRPr lang="en-US" sz="3600" dirty="0"/>
          </a:p>
        </p:txBody>
      </p:sp>
      <p:sp>
        <p:nvSpPr>
          <p:cNvPr id="15" name="TextBox 14"/>
          <p:cNvSpPr txBox="1"/>
          <p:nvPr/>
        </p:nvSpPr>
        <p:spPr>
          <a:xfrm>
            <a:off x="5669281" y="18817413"/>
            <a:ext cx="9630190" cy="8402300"/>
          </a:xfrm>
          <a:prstGeom prst="rect">
            <a:avLst/>
          </a:prstGeom>
          <a:noFill/>
        </p:spPr>
        <p:txBody>
          <a:bodyPr wrap="square" rtlCol="0">
            <a:spAutoFit/>
          </a:bodyPr>
          <a:lstStyle/>
          <a:p>
            <a:endParaRPr lang="en-US" sz="3600" dirty="0"/>
          </a:p>
          <a:p>
            <a:r>
              <a:rPr lang="en-US" sz="3600" b="1" dirty="0" smtClean="0"/>
              <a:t>Inside Deployment Mechanisms</a:t>
            </a:r>
          </a:p>
          <a:p>
            <a:r>
              <a:rPr lang="en-US" sz="3600" dirty="0" smtClean="0"/>
              <a:t>The design that is being prototyped is for storing the tether inside the </a:t>
            </a:r>
            <a:r>
              <a:rPr lang="en-US" sz="3600" dirty="0" err="1" smtClean="0"/>
              <a:t>CubeSat</a:t>
            </a:r>
            <a:r>
              <a:rPr lang="en-US" sz="3600" dirty="0" smtClean="0"/>
              <a:t> and then feeding it outside the </a:t>
            </a:r>
            <a:r>
              <a:rPr lang="en-US" sz="3600" dirty="0" err="1" smtClean="0"/>
              <a:t>CubeSat</a:t>
            </a:r>
            <a:r>
              <a:rPr lang="en-US" sz="3600" dirty="0" smtClean="0"/>
              <a:t>. The current method is using a type of spring, or crossbow design. The tether is wound up to be released, and the mass at the end is lined up in front of a compressed spring. The cap to the mechanism Is held in place by fishing line which can be cut by heating up </a:t>
            </a:r>
            <a:r>
              <a:rPr lang="en-US" sz="3600" dirty="0" err="1" smtClean="0"/>
              <a:t>nichrome</a:t>
            </a:r>
            <a:r>
              <a:rPr lang="en-US" sz="3600" dirty="0" smtClean="0"/>
              <a:t> wire using electricity stored up by the </a:t>
            </a:r>
            <a:r>
              <a:rPr lang="en-US" sz="3600" dirty="0" err="1" smtClean="0"/>
              <a:t>CubeSat’s</a:t>
            </a:r>
            <a:r>
              <a:rPr lang="en-US" sz="3600" dirty="0" smtClean="0"/>
              <a:t> solar panels. When the fishing line is cute, the force of the compressed spring will push the mass out of the </a:t>
            </a:r>
            <a:r>
              <a:rPr lang="en-US" sz="3600" dirty="0" err="1" smtClean="0"/>
              <a:t>CubSat</a:t>
            </a:r>
            <a:r>
              <a:rPr lang="en-US" sz="3600" dirty="0" smtClean="0"/>
              <a:t> and start unwinding the tether for deployment.</a:t>
            </a:r>
            <a:endParaRPr lang="en-US" sz="3600" dirty="0"/>
          </a:p>
        </p:txBody>
      </p:sp>
      <p:sp>
        <p:nvSpPr>
          <p:cNvPr id="19" name="TextBox 18"/>
          <p:cNvSpPr txBox="1"/>
          <p:nvPr/>
        </p:nvSpPr>
        <p:spPr>
          <a:xfrm>
            <a:off x="672377" y="26937724"/>
            <a:ext cx="8239294" cy="10064294"/>
          </a:xfrm>
          <a:prstGeom prst="rect">
            <a:avLst/>
          </a:prstGeom>
          <a:noFill/>
        </p:spPr>
        <p:txBody>
          <a:bodyPr wrap="square" rtlCol="0">
            <a:spAutoFit/>
          </a:bodyPr>
          <a:lstStyle/>
          <a:p>
            <a:r>
              <a:rPr lang="en-US" sz="3600" b="1" dirty="0" smtClean="0"/>
              <a:t>Outside Deployment Mechanisms</a:t>
            </a:r>
          </a:p>
          <a:p>
            <a:r>
              <a:rPr lang="en-US" sz="3600" dirty="0" smtClean="0"/>
              <a:t>The other design that has been prototyped is unique because the tether would be stored outside of the </a:t>
            </a:r>
            <a:r>
              <a:rPr lang="en-US" sz="3600" dirty="0" err="1" smtClean="0"/>
              <a:t>CubeSat</a:t>
            </a:r>
            <a:r>
              <a:rPr lang="en-US" sz="3600" dirty="0" smtClean="0"/>
              <a:t>. In this design the tether is split into structural component and an electrical component. The structural component of the tether is made of measuring tape, with whatever electrical wire component that is chosen wrapped around it. The tether would be wrapped around 4 sides of the </a:t>
            </a:r>
            <a:r>
              <a:rPr lang="en-US" sz="3600" dirty="0" err="1" smtClean="0"/>
              <a:t>CubeSat</a:t>
            </a:r>
            <a:r>
              <a:rPr lang="en-US" sz="3600" dirty="0" smtClean="0"/>
              <a:t>, taking the surface area of the measuring tape away from the solar panels on the </a:t>
            </a:r>
            <a:r>
              <a:rPr lang="en-US" sz="3600" dirty="0" err="1" smtClean="0"/>
              <a:t>CubeSat</a:t>
            </a:r>
            <a:r>
              <a:rPr lang="en-US" sz="3600" dirty="0" smtClean="0"/>
              <a:t>. The measuring is held in place by fishing wire that is cut by heating up </a:t>
            </a:r>
            <a:r>
              <a:rPr lang="en-US" sz="3600" dirty="0" err="1" smtClean="0"/>
              <a:t>nichrome</a:t>
            </a:r>
            <a:r>
              <a:rPr lang="en-US" sz="3600" dirty="0" smtClean="0"/>
              <a:t> when the mechanism is to be deployed. The box of the prototype is 3D printed.</a:t>
            </a:r>
            <a:endParaRPr lang="en-US" sz="3600" dirty="0"/>
          </a:p>
        </p:txBody>
      </p:sp>
      <p:sp>
        <p:nvSpPr>
          <p:cNvPr id="21" name="TextBox 20"/>
          <p:cNvSpPr txBox="1"/>
          <p:nvPr/>
        </p:nvSpPr>
        <p:spPr>
          <a:xfrm>
            <a:off x="23625075" y="36946160"/>
            <a:ext cx="8547653" cy="3416320"/>
          </a:xfrm>
          <a:prstGeom prst="rect">
            <a:avLst/>
          </a:prstGeom>
          <a:noFill/>
        </p:spPr>
        <p:txBody>
          <a:bodyPr wrap="square" rtlCol="0">
            <a:spAutoFit/>
          </a:bodyPr>
          <a:lstStyle/>
          <a:p>
            <a:r>
              <a:rPr lang="en-US" sz="3600" b="1" dirty="0" smtClean="0"/>
              <a:t>Long Term Goals (2016 – 2017)</a:t>
            </a:r>
          </a:p>
          <a:p>
            <a:pPr marL="571500" indent="-571500">
              <a:buFont typeface="Arial" charset="0"/>
              <a:buChar char="•"/>
            </a:pPr>
            <a:r>
              <a:rPr lang="en-US" sz="3600" dirty="0" smtClean="0"/>
              <a:t>Improve design for space flight</a:t>
            </a:r>
          </a:p>
          <a:p>
            <a:pPr marL="571500" indent="-571500">
              <a:buFont typeface="Arial" charset="0"/>
              <a:buChar char="•"/>
            </a:pPr>
            <a:r>
              <a:rPr lang="en-US" sz="3600" dirty="0" smtClean="0"/>
              <a:t>Integrate with the Dev kit </a:t>
            </a:r>
          </a:p>
          <a:p>
            <a:pPr marL="571500" indent="-571500">
              <a:buFont typeface="Arial" charset="0"/>
              <a:buChar char="•"/>
            </a:pPr>
            <a:r>
              <a:rPr lang="en-US" sz="3600" dirty="0" smtClean="0"/>
              <a:t>Gain approval by the CSLI</a:t>
            </a:r>
          </a:p>
          <a:p>
            <a:endParaRPr lang="en-US" sz="3600" dirty="0" smtClean="0"/>
          </a:p>
          <a:p>
            <a:endParaRPr lang="en-US" sz="3600" dirty="0"/>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20150" y="9212943"/>
            <a:ext cx="6590320" cy="2761725"/>
          </a:xfrm>
          <a:prstGeom prst="rect">
            <a:avLst/>
          </a:prstGeom>
        </p:spPr>
      </p:pic>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231549" y="11265569"/>
            <a:ext cx="7492096" cy="2545577"/>
          </a:xfrm>
          <a:prstGeom prst="rect">
            <a:avLst/>
          </a:prstGeom>
        </p:spPr>
      </p:pic>
      <p:pic>
        <p:nvPicPr>
          <p:cNvPr id="24" name="Picture 23"/>
          <p:cNvPicPr>
            <a:picLocks noChangeAspect="1"/>
          </p:cNvPicPr>
          <p:nvPr/>
        </p:nvPicPr>
        <p:blipFill>
          <a:blip r:embed="rId5"/>
          <a:stretch>
            <a:fillRect/>
          </a:stretch>
        </p:blipFill>
        <p:spPr>
          <a:xfrm>
            <a:off x="422774" y="21052921"/>
            <a:ext cx="5320751" cy="4693979"/>
          </a:xfrm>
          <a:prstGeom prst="rect">
            <a:avLst/>
          </a:prstGeom>
        </p:spPr>
      </p:pic>
      <p:pic>
        <p:nvPicPr>
          <p:cNvPr id="25" name="Picture 2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718362" y="34546941"/>
            <a:ext cx="5984036" cy="5003892"/>
          </a:xfrm>
          <a:prstGeom prst="rect">
            <a:avLst/>
          </a:prstGeom>
        </p:spPr>
      </p:pic>
      <p:pic>
        <p:nvPicPr>
          <p:cNvPr id="27" name="Picture 2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548949" y="26852591"/>
            <a:ext cx="3687119" cy="9718650"/>
          </a:xfrm>
          <a:prstGeom prst="rect">
            <a:avLst/>
          </a:prstGeom>
        </p:spPr>
      </p:pic>
      <p:pic>
        <p:nvPicPr>
          <p:cNvPr id="30" name="Picture 2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41985" y="26911065"/>
            <a:ext cx="2466033" cy="9660176"/>
          </a:xfrm>
          <a:prstGeom prst="rect">
            <a:avLst/>
          </a:prstGeom>
        </p:spPr>
      </p:pic>
      <p:pic>
        <p:nvPicPr>
          <p:cNvPr id="31" name="Picture 3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150657" y="20922497"/>
            <a:ext cx="9748244" cy="7798595"/>
          </a:xfrm>
          <a:prstGeom prst="rect">
            <a:avLst/>
          </a:prstGeom>
        </p:spPr>
      </p:pic>
      <p:sp>
        <p:nvSpPr>
          <p:cNvPr id="14336" name="TextBox 14335"/>
          <p:cNvSpPr txBox="1"/>
          <p:nvPr/>
        </p:nvSpPr>
        <p:spPr>
          <a:xfrm>
            <a:off x="18102999" y="28845808"/>
            <a:ext cx="10811215" cy="461665"/>
          </a:xfrm>
          <a:prstGeom prst="rect">
            <a:avLst/>
          </a:prstGeom>
          <a:noFill/>
        </p:spPr>
        <p:txBody>
          <a:bodyPr wrap="square" rtlCol="0">
            <a:spAutoFit/>
          </a:bodyPr>
          <a:lstStyle/>
          <a:p>
            <a:r>
              <a:rPr lang="en-US" sz="2400" dirty="0" smtClean="0"/>
              <a:t>Image Source: </a:t>
            </a:r>
            <a:r>
              <a:rPr lang="en-US" sz="2400" dirty="0" err="1" smtClean="0"/>
              <a:t>Tethers.com</a:t>
            </a:r>
            <a:endParaRPr lang="en-US" sz="2400" dirty="0"/>
          </a:p>
        </p:txBody>
      </p:sp>
      <p:pic>
        <p:nvPicPr>
          <p:cNvPr id="14337" name="Picture 1433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960654" y="31185993"/>
            <a:ext cx="6436864" cy="4827648"/>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1963</TotalTime>
  <Words>799</Words>
  <Application>Microsoft Macintosh PowerPoint</Application>
  <PresentationFormat>Custom</PresentationFormat>
  <Paragraphs>42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Calibri</vt:lpstr>
      <vt:lpstr>Calibri Light</vt:lpstr>
      <vt:lpstr>Arial</vt:lpstr>
      <vt:lpstr>Office Theme</vt:lpstr>
      <vt:lpstr>Electrodynamic Tether Payload RIT SPEX</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Mazzocchi</dc:creator>
  <cp:lastModifiedBy>Amber Dubill</cp:lastModifiedBy>
  <cp:revision>68</cp:revision>
  <dcterms:created xsi:type="dcterms:W3CDTF">2016-02-18T18:47:00Z</dcterms:created>
  <dcterms:modified xsi:type="dcterms:W3CDTF">2016-04-21T22:13:49Z</dcterms:modified>
</cp:coreProperties>
</file>