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 id="214748365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2" roundtripDataSignature="AMtx7mgiL4jOK35IcxwGFc/QOVen1Y6z9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customschemas.google.com/relationships/presentationmetadata" Target="metadata"/><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4" name="Google Shape;10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lt1"/>
              </a:buClr>
              <a:buSzPts val="1200"/>
              <a:buFont typeface="Calibri"/>
              <a:buNone/>
            </a:pPr>
            <a:r>
              <a:rPr lang="en-US"/>
              <a:t>(Yoon)</a:t>
            </a:r>
            <a:endParaRPr/>
          </a:p>
          <a:p>
            <a:pPr indent="0" lvl="0" marL="0" rtl="0" algn="l">
              <a:spcBef>
                <a:spcPts val="0"/>
              </a:spcBef>
              <a:spcAft>
                <a:spcPts val="0"/>
              </a:spcAft>
              <a:buClr>
                <a:schemeClr val="lt1"/>
              </a:buClr>
              <a:buSzPts val="1200"/>
              <a:buFont typeface="Calibri"/>
              <a:buNone/>
            </a:pPr>
            <a:r>
              <a:t/>
            </a:r>
            <a:endParaRPr/>
          </a:p>
          <a:p>
            <a:pPr indent="0" lvl="0" marL="0" rtl="0" algn="l">
              <a:spcBef>
                <a:spcPts val="0"/>
              </a:spcBef>
              <a:spcAft>
                <a:spcPts val="0"/>
              </a:spcAft>
              <a:buClr>
                <a:schemeClr val="lt1"/>
              </a:buClr>
              <a:buSzPts val="1200"/>
              <a:buFont typeface="Calibri"/>
              <a:buNone/>
            </a:pPr>
            <a:r>
              <a:rPr lang="en-US"/>
              <a:t>Break down each title here a bit.  Don’t read word for word.</a:t>
            </a:r>
            <a:endParaRPr/>
          </a:p>
          <a:p>
            <a:pPr indent="0" lvl="0" marL="0" rtl="0" algn="l">
              <a:spcBef>
                <a:spcPts val="0"/>
              </a:spcBef>
              <a:spcAft>
                <a:spcPts val="0"/>
              </a:spcAft>
              <a:buNone/>
            </a:pPr>
            <a:r>
              <a:t/>
            </a:r>
            <a:endParaRPr/>
          </a:p>
        </p:txBody>
      </p:sp>
      <p:sp>
        <p:nvSpPr>
          <p:cNvPr id="220" name="Google Shape;220;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9" name="Google Shape;229;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US"/>
              <a:t>(Jason)</a:t>
            </a:r>
            <a:endParaRPr/>
          </a:p>
          <a:p>
            <a:pPr indent="0" lvl="0" marL="0" rtl="0" algn="l">
              <a:spcBef>
                <a:spcPts val="0"/>
              </a:spcBef>
              <a:spcAft>
                <a:spcPts val="0"/>
              </a:spcAft>
              <a:buClr>
                <a:schemeClr val="dk1"/>
              </a:buClr>
              <a:buSzPts val="1200"/>
              <a:buFont typeface="Calibri"/>
              <a:buNone/>
            </a:pPr>
            <a:r>
              <a:rPr lang="en-US"/>
              <a:t>Discuss aspects of the problem statement that have been resolved into clear project requirements.</a:t>
            </a:r>
            <a:endParaRPr/>
          </a:p>
          <a:p>
            <a:pPr indent="0" lvl="0" marL="0" rtl="0" algn="l">
              <a:spcBef>
                <a:spcPts val="0"/>
              </a:spcBef>
              <a:spcAft>
                <a:spcPts val="0"/>
              </a:spcAft>
              <a:buNone/>
            </a:pPr>
            <a:r>
              <a:t/>
            </a:r>
            <a:endParaRPr/>
          </a:p>
        </p:txBody>
      </p:sp>
      <p:sp>
        <p:nvSpPr>
          <p:cNvPr id="230" name="Google Shape;230;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8" name="Google Shape;238;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US"/>
              <a:t>(Jason)</a:t>
            </a:r>
            <a:endParaRPr/>
          </a:p>
          <a:p>
            <a:pPr indent="0" lvl="0" marL="0" rtl="0" algn="l">
              <a:spcBef>
                <a:spcPts val="0"/>
              </a:spcBef>
              <a:spcAft>
                <a:spcPts val="0"/>
              </a:spcAft>
              <a:buClr>
                <a:schemeClr val="dk1"/>
              </a:buClr>
              <a:buSzPts val="1200"/>
              <a:buFont typeface="Calibri"/>
              <a:buNone/>
            </a:pPr>
            <a:r>
              <a:rPr lang="en-US"/>
              <a:t>preface with Benchmarking to show that the ER’s have specific </a:t>
            </a:r>
            <a:r>
              <a:rPr lang="en-US"/>
              <a:t>measurable</a:t>
            </a:r>
            <a:r>
              <a:rPr lang="en-US"/>
              <a:t> goals.</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en-US"/>
              <a:t>Discuss the translation of customer requirements into measurable engineering goals.</a:t>
            </a:r>
            <a:endParaRPr/>
          </a:p>
          <a:p>
            <a:pPr indent="0" lvl="0" marL="0" rtl="0" algn="l">
              <a:spcBef>
                <a:spcPts val="0"/>
              </a:spcBef>
              <a:spcAft>
                <a:spcPts val="0"/>
              </a:spcAft>
              <a:buNone/>
            </a:pPr>
            <a:r>
              <a:t/>
            </a:r>
            <a:endParaRPr/>
          </a:p>
        </p:txBody>
      </p:sp>
      <p:sp>
        <p:nvSpPr>
          <p:cNvPr id="239" name="Google Shape;239;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7" name="Google Shape;247;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457200" rtl="0" algn="l">
              <a:spcBef>
                <a:spcPts val="0"/>
              </a:spcBef>
              <a:spcAft>
                <a:spcPts val="0"/>
              </a:spcAft>
              <a:buClr>
                <a:schemeClr val="lt1"/>
              </a:buClr>
              <a:buSzPts val="1200"/>
              <a:buFont typeface="Calibri"/>
              <a:buNone/>
            </a:pPr>
            <a:r>
              <a:rPr lang="en-US"/>
              <a:t>(Owen)</a:t>
            </a:r>
            <a:endParaRPr/>
          </a:p>
          <a:p>
            <a:pPr indent="0" lvl="0" marL="457200" rtl="0" algn="l">
              <a:spcBef>
                <a:spcPts val="0"/>
              </a:spcBef>
              <a:spcAft>
                <a:spcPts val="0"/>
              </a:spcAft>
              <a:buClr>
                <a:schemeClr val="lt1"/>
              </a:buClr>
              <a:buSzPts val="1200"/>
              <a:buFont typeface="Calibri"/>
              <a:buNone/>
            </a:pPr>
            <a:r>
              <a:t/>
            </a:r>
            <a:endParaRPr/>
          </a:p>
          <a:p>
            <a:pPr indent="-298450" lvl="0" marL="457200" rtl="0" algn="l">
              <a:spcBef>
                <a:spcPts val="0"/>
              </a:spcBef>
              <a:spcAft>
                <a:spcPts val="0"/>
              </a:spcAft>
              <a:buClr>
                <a:schemeClr val="lt1"/>
              </a:buClr>
              <a:buSzPts val="1100"/>
              <a:buFont typeface="Calibri"/>
              <a:buAutoNum type="arabicPeriod"/>
            </a:pPr>
            <a:r>
              <a:rPr lang="en-US"/>
              <a:t>Mention the link to table.</a:t>
            </a:r>
            <a:endParaRPr/>
          </a:p>
          <a:p>
            <a:pPr indent="0" lvl="0" marL="0" rtl="0" algn="l">
              <a:spcBef>
                <a:spcPts val="0"/>
              </a:spcBef>
              <a:spcAft>
                <a:spcPts val="0"/>
              </a:spcAft>
              <a:buClr>
                <a:schemeClr val="lt1"/>
              </a:buClr>
              <a:buSzPts val="1200"/>
              <a:buFont typeface="Calibri"/>
              <a:buNone/>
            </a:pPr>
            <a:r>
              <a:t/>
            </a:r>
            <a:endParaRPr/>
          </a:p>
          <a:p>
            <a:pPr indent="-298450" lvl="0" marL="457200" rtl="0" algn="l">
              <a:spcBef>
                <a:spcPts val="0"/>
              </a:spcBef>
              <a:spcAft>
                <a:spcPts val="0"/>
              </a:spcAft>
              <a:buClr>
                <a:schemeClr val="lt1"/>
              </a:buClr>
              <a:buSzPts val="1100"/>
              <a:buFont typeface="Calibri"/>
              <a:buAutoNum type="arabicPeriod"/>
            </a:pPr>
            <a:r>
              <a:rPr lang="en-US"/>
              <a:t>Read: The team has defined the constraints here to be the most important in handling this project.  There are two categories displayed that can be differentiated by the ability to measure them.</a:t>
            </a:r>
            <a:endParaRPr/>
          </a:p>
          <a:p>
            <a:pPr indent="0" lvl="0" marL="0" rtl="0" algn="l">
              <a:spcBef>
                <a:spcPts val="0"/>
              </a:spcBef>
              <a:spcAft>
                <a:spcPts val="0"/>
              </a:spcAft>
              <a:buClr>
                <a:schemeClr val="lt1"/>
              </a:buClr>
              <a:buSzPts val="1200"/>
              <a:buFont typeface="Calibri"/>
              <a:buNone/>
            </a:pPr>
            <a:r>
              <a:t/>
            </a:r>
            <a:endParaRPr/>
          </a:p>
          <a:p>
            <a:pPr indent="457200" lvl="0" marL="457200" rtl="0" algn="l">
              <a:spcBef>
                <a:spcPts val="0"/>
              </a:spcBef>
              <a:spcAft>
                <a:spcPts val="0"/>
              </a:spcAft>
              <a:buClr>
                <a:schemeClr val="lt1"/>
              </a:buClr>
              <a:buSzPts val="1200"/>
              <a:buFont typeface="Calibri"/>
              <a:buNone/>
            </a:pPr>
            <a:r>
              <a:rPr lang="en-US"/>
              <a:t>-Talk about measureable constraints: Time, money, power, fuel level measurement, etc…</a:t>
            </a:r>
            <a:endParaRPr/>
          </a:p>
          <a:p>
            <a:pPr indent="0" lvl="0" marL="0" rtl="0" algn="l">
              <a:spcBef>
                <a:spcPts val="0"/>
              </a:spcBef>
              <a:spcAft>
                <a:spcPts val="0"/>
              </a:spcAft>
              <a:buClr>
                <a:schemeClr val="lt1"/>
              </a:buClr>
              <a:buSzPts val="1200"/>
              <a:buFont typeface="Calibri"/>
              <a:buNone/>
            </a:pPr>
            <a:r>
              <a:t/>
            </a:r>
            <a:endParaRPr/>
          </a:p>
          <a:p>
            <a:pPr indent="457200" lvl="0" marL="457200" rtl="0" algn="l">
              <a:spcBef>
                <a:spcPts val="0"/>
              </a:spcBef>
              <a:spcAft>
                <a:spcPts val="0"/>
              </a:spcAft>
              <a:buClr>
                <a:schemeClr val="lt1"/>
              </a:buClr>
              <a:buSzPts val="1200"/>
              <a:buFont typeface="Calibri"/>
              <a:buNone/>
            </a:pPr>
            <a:r>
              <a:rPr lang="en-US"/>
              <a:t>-Talk about immeasurable constraints: Rules and regulations, patent linearity, team experience, tools available to us and residential installer, safety.</a:t>
            </a:r>
            <a:endParaRPr/>
          </a:p>
          <a:p>
            <a:pPr indent="457200" lvl="0" marL="457200" rtl="0" algn="l">
              <a:spcBef>
                <a:spcPts val="0"/>
              </a:spcBef>
              <a:spcAft>
                <a:spcPts val="0"/>
              </a:spcAft>
              <a:buClr>
                <a:schemeClr val="lt1"/>
              </a:buClr>
              <a:buSzPts val="1200"/>
              <a:buFont typeface="Calibri"/>
              <a:buNone/>
            </a:pPr>
            <a:r>
              <a:t/>
            </a:r>
            <a:endParaRPr/>
          </a:p>
          <a:p>
            <a:pPr indent="457200" lvl="0" marL="457200" rtl="0" algn="l">
              <a:spcBef>
                <a:spcPts val="0"/>
              </a:spcBef>
              <a:spcAft>
                <a:spcPts val="0"/>
              </a:spcAft>
              <a:buClr>
                <a:schemeClr val="lt1"/>
              </a:buClr>
              <a:buSzPts val="1200"/>
              <a:buFont typeface="Calibri"/>
              <a:buNone/>
            </a:pPr>
            <a:r>
              <a:rPr lang="en-US"/>
              <a:t>-List will naturally expand as project moves on.</a:t>
            </a:r>
            <a:endParaRPr/>
          </a:p>
          <a:p>
            <a:pPr indent="0" lvl="0" marL="0" rtl="0" algn="l">
              <a:spcBef>
                <a:spcPts val="0"/>
              </a:spcBef>
              <a:spcAft>
                <a:spcPts val="0"/>
              </a:spcAft>
              <a:buNone/>
            </a:pPr>
            <a:r>
              <a:t/>
            </a:r>
            <a:endParaRPr/>
          </a:p>
        </p:txBody>
      </p:sp>
      <p:sp>
        <p:nvSpPr>
          <p:cNvPr id="248" name="Google Shape;248;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7" name="Google Shape;257;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457200" rtl="0" algn="l">
              <a:spcBef>
                <a:spcPts val="0"/>
              </a:spcBef>
              <a:spcAft>
                <a:spcPts val="0"/>
              </a:spcAft>
              <a:buClr>
                <a:schemeClr val="dk1"/>
              </a:buClr>
              <a:buSzPts val="1200"/>
              <a:buFont typeface="Calibri"/>
              <a:buNone/>
            </a:pPr>
            <a:r>
              <a:rPr lang="en-US"/>
              <a:t>(Owen)</a:t>
            </a:r>
            <a:endParaRPr/>
          </a:p>
          <a:p>
            <a:pPr indent="0" lvl="0" marL="457200" rtl="0" algn="l">
              <a:spcBef>
                <a:spcPts val="0"/>
              </a:spcBef>
              <a:spcAft>
                <a:spcPts val="0"/>
              </a:spcAft>
              <a:buClr>
                <a:schemeClr val="dk1"/>
              </a:buClr>
              <a:buSzPts val="1200"/>
              <a:buFont typeface="Calibri"/>
              <a:buNone/>
            </a:pPr>
            <a:r>
              <a:t/>
            </a:r>
            <a:endParaRPr/>
          </a:p>
          <a:p>
            <a:pPr indent="-298450" lvl="0" marL="457200" rtl="0" algn="l">
              <a:spcBef>
                <a:spcPts val="0"/>
              </a:spcBef>
              <a:spcAft>
                <a:spcPts val="0"/>
              </a:spcAft>
              <a:buClr>
                <a:schemeClr val="dk1"/>
              </a:buClr>
              <a:buSzPts val="1100"/>
              <a:buFont typeface="Calibri"/>
              <a:buAutoNum type="arabicPeriod"/>
            </a:pPr>
            <a:r>
              <a:rPr lang="en-US"/>
              <a:t>Mention Link at the top.</a:t>
            </a:r>
            <a:endParaRPr/>
          </a:p>
          <a:p>
            <a:pPr indent="-298450" lvl="0" marL="457200" rtl="0" algn="l">
              <a:spcBef>
                <a:spcPts val="0"/>
              </a:spcBef>
              <a:spcAft>
                <a:spcPts val="0"/>
              </a:spcAft>
              <a:buClr>
                <a:schemeClr val="dk1"/>
              </a:buClr>
              <a:buSzPts val="1100"/>
              <a:buFont typeface="Calibri"/>
              <a:buAutoNum type="arabicPeriod"/>
            </a:pPr>
            <a:r>
              <a:rPr lang="en-US"/>
              <a:t>Introduce the topic.</a:t>
            </a:r>
            <a:endParaRPr/>
          </a:p>
          <a:p>
            <a:pPr indent="-298450" lvl="0" marL="457200" rtl="0" algn="l">
              <a:spcBef>
                <a:spcPts val="0"/>
              </a:spcBef>
              <a:spcAft>
                <a:spcPts val="0"/>
              </a:spcAft>
              <a:buClr>
                <a:schemeClr val="dk1"/>
              </a:buClr>
              <a:buSzPts val="1100"/>
              <a:buFont typeface="Calibri"/>
              <a:buAutoNum type="arabicPeriod"/>
            </a:pPr>
            <a:r>
              <a:rPr lang="en-US"/>
              <a:t>Read a bit of the table and describe how at least every CR has an ER that meets it.</a:t>
            </a:r>
            <a:endParaRPr/>
          </a:p>
          <a:p>
            <a:pPr indent="0" lvl="0" marL="0" rtl="0" algn="l">
              <a:spcBef>
                <a:spcPts val="0"/>
              </a:spcBef>
              <a:spcAft>
                <a:spcPts val="0"/>
              </a:spcAft>
              <a:buNone/>
            </a:pPr>
            <a:r>
              <a:t/>
            </a:r>
            <a:endParaRPr/>
          </a:p>
        </p:txBody>
      </p:sp>
      <p:sp>
        <p:nvSpPr>
          <p:cNvPr id="258" name="Google Shape;258;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6" name="Google Shape;266;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lt1"/>
              </a:buClr>
              <a:buSzPts val="1200"/>
              <a:buFont typeface="Calibri"/>
              <a:buNone/>
            </a:pPr>
            <a:r>
              <a:rPr lang="en-US"/>
              <a:t>(Owen)</a:t>
            </a:r>
            <a:endParaRPr/>
          </a:p>
          <a:p>
            <a:pPr indent="0" lvl="0" marL="0" rtl="0" algn="l">
              <a:spcBef>
                <a:spcPts val="0"/>
              </a:spcBef>
              <a:spcAft>
                <a:spcPts val="0"/>
              </a:spcAft>
              <a:buClr>
                <a:schemeClr val="lt1"/>
              </a:buClr>
              <a:buSzPts val="1200"/>
              <a:buFont typeface="Calibri"/>
              <a:buNone/>
            </a:pPr>
            <a:r>
              <a:t/>
            </a:r>
            <a:endParaRPr/>
          </a:p>
          <a:p>
            <a:pPr indent="-298450" lvl="0" marL="457200" rtl="0" algn="l">
              <a:spcBef>
                <a:spcPts val="0"/>
              </a:spcBef>
              <a:spcAft>
                <a:spcPts val="0"/>
              </a:spcAft>
              <a:buClr>
                <a:schemeClr val="lt1"/>
              </a:buClr>
              <a:buSzPts val="1100"/>
              <a:buFont typeface="Calibri"/>
              <a:buAutoNum type="arabicPeriod"/>
            </a:pPr>
            <a:r>
              <a:rPr lang="en-US"/>
              <a:t>Mention Link</a:t>
            </a:r>
            <a:endParaRPr/>
          </a:p>
          <a:p>
            <a:pPr indent="-298450" lvl="0" marL="457200" rtl="0" algn="l">
              <a:spcBef>
                <a:spcPts val="0"/>
              </a:spcBef>
              <a:spcAft>
                <a:spcPts val="0"/>
              </a:spcAft>
              <a:buClr>
                <a:schemeClr val="lt1"/>
              </a:buClr>
              <a:buSzPts val="1100"/>
              <a:buFont typeface="Calibri"/>
              <a:buAutoNum type="arabicPeriod"/>
            </a:pPr>
            <a:r>
              <a:rPr lang="en-US"/>
              <a:t>Explain Chart</a:t>
            </a:r>
            <a:endParaRPr/>
          </a:p>
          <a:p>
            <a:pPr indent="0" lvl="0" marL="0" rtl="0" algn="l">
              <a:spcBef>
                <a:spcPts val="0"/>
              </a:spcBef>
              <a:spcAft>
                <a:spcPts val="0"/>
              </a:spcAft>
              <a:buNone/>
            </a:pPr>
            <a:r>
              <a:t/>
            </a:r>
            <a:endParaRPr/>
          </a:p>
        </p:txBody>
      </p:sp>
      <p:sp>
        <p:nvSpPr>
          <p:cNvPr id="267" name="Google Shape;267;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5" name="Google Shape;295;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Yoon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For today’s presentation, the team will be introducing themselves. After we will be going over the project summary as well as our team vision. </a:t>
            </a:r>
            <a:endParaRPr/>
          </a:p>
          <a:p>
            <a:pPr indent="0" lvl="0" marL="0" rtl="0" algn="l">
              <a:spcBef>
                <a:spcPts val="0"/>
              </a:spcBef>
              <a:spcAft>
                <a:spcPts val="0"/>
              </a:spcAft>
              <a:buNone/>
            </a:pPr>
            <a:r>
              <a:rPr lang="en-US"/>
              <a:t>We will then be going over some use cases, project goals and key deliverables, customer requirements, engineering requirements, house of quality and finally plans for the next phase. </a:t>
            </a:r>
            <a:endParaRPr/>
          </a:p>
        </p:txBody>
      </p:sp>
      <p:sp>
        <p:nvSpPr>
          <p:cNvPr id="114" name="Google Shape;114;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2" name="Google Shape;15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7" name="Google Shape;167;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1200"/>
              <a:buFont typeface="Calibri"/>
              <a:buNone/>
            </a:pPr>
            <a:r>
              <a:rPr lang="en-US"/>
              <a:t>(Ben)</a:t>
            </a:r>
            <a:endParaRPr/>
          </a:p>
          <a:p>
            <a:pPr indent="0" lvl="0" marL="0" rtl="0" algn="l">
              <a:spcBef>
                <a:spcPts val="0"/>
              </a:spcBef>
              <a:spcAft>
                <a:spcPts val="0"/>
              </a:spcAft>
              <a:buNone/>
            </a:pPr>
            <a:r>
              <a:t/>
            </a:r>
            <a:endParaRPr/>
          </a:p>
        </p:txBody>
      </p:sp>
      <p:sp>
        <p:nvSpPr>
          <p:cNvPr id="168" name="Google Shape;168;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1200"/>
              <a:buFont typeface="Calibri"/>
              <a:buNone/>
            </a:pPr>
            <a:r>
              <a:rPr lang="en-US"/>
              <a:t>(Ben)</a:t>
            </a:r>
            <a:endParaRPr/>
          </a:p>
          <a:p>
            <a:pPr indent="0" lvl="0" marL="0" rtl="0" algn="l">
              <a:spcBef>
                <a:spcPts val="0"/>
              </a:spcBef>
              <a:spcAft>
                <a:spcPts val="0"/>
              </a:spcAft>
              <a:buNone/>
            </a:pPr>
            <a:r>
              <a:t/>
            </a:r>
            <a:endParaRPr/>
          </a:p>
        </p:txBody>
      </p:sp>
      <p:sp>
        <p:nvSpPr>
          <p:cNvPr id="179" name="Google Shape;179;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 name="Google Shape;188;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(Bryn)</a:t>
            </a:r>
            <a:endParaRPr/>
          </a:p>
        </p:txBody>
      </p:sp>
      <p:sp>
        <p:nvSpPr>
          <p:cNvPr id="189" name="Google Shape;189;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(Bryn)</a:t>
            </a:r>
            <a:endParaRPr/>
          </a:p>
        </p:txBody>
      </p:sp>
      <p:sp>
        <p:nvSpPr>
          <p:cNvPr id="199" name="Google Shape;199;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5" name="Google Shape;205;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(Bryn)</a:t>
            </a:r>
            <a:endParaRPr/>
          </a:p>
        </p:txBody>
      </p:sp>
      <p:sp>
        <p:nvSpPr>
          <p:cNvPr id="206" name="Google Shape;206;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 name="Google Shape;212;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(Bryn)</a:t>
            </a:r>
            <a:endParaRPr/>
          </a:p>
        </p:txBody>
      </p:sp>
      <p:sp>
        <p:nvSpPr>
          <p:cNvPr id="213" name="Google Shape;213;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0"/>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lt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0"/>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lt1"/>
              </a:buClr>
              <a:buSzPts val="2400"/>
              <a:buNone/>
              <a:defRPr sz="2400"/>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lt1"/>
              </a:buClr>
              <a:buSzPts val="1600"/>
              <a:buNone/>
              <a:defRPr sz="1600"/>
            </a:lvl6pPr>
            <a:lvl7pPr lvl="6" algn="ctr">
              <a:lnSpc>
                <a:spcPct val="90000"/>
              </a:lnSpc>
              <a:spcBef>
                <a:spcPts val="500"/>
              </a:spcBef>
              <a:spcAft>
                <a:spcPts val="0"/>
              </a:spcAft>
              <a:buClr>
                <a:schemeClr val="lt1"/>
              </a:buClr>
              <a:buSzPts val="1600"/>
              <a:buNone/>
              <a:defRPr sz="1600"/>
            </a:lvl7pPr>
            <a:lvl8pPr lvl="7" algn="ctr">
              <a:lnSpc>
                <a:spcPct val="90000"/>
              </a:lnSpc>
              <a:spcBef>
                <a:spcPts val="500"/>
              </a:spcBef>
              <a:spcAft>
                <a:spcPts val="0"/>
              </a:spcAft>
              <a:buClr>
                <a:schemeClr val="lt1"/>
              </a:buClr>
              <a:buSzPts val="1600"/>
              <a:buNone/>
              <a:defRPr sz="1600"/>
            </a:lvl8pPr>
            <a:lvl9pPr lvl="8" algn="ctr">
              <a:lnSpc>
                <a:spcPct val="90000"/>
              </a:lnSpc>
              <a:spcBef>
                <a:spcPts val="500"/>
              </a:spcBef>
              <a:spcAft>
                <a:spcPts val="0"/>
              </a:spcAft>
              <a:buClr>
                <a:schemeClr val="lt1"/>
              </a:buClr>
              <a:buSzPts val="1600"/>
              <a:buNone/>
              <a:defRPr sz="1600"/>
            </a:lvl9pPr>
          </a:lstStyle>
          <a:p/>
        </p:txBody>
      </p:sp>
      <p:sp>
        <p:nvSpPr>
          <p:cNvPr id="18" name="Google Shape;18;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6" name="Shape 76"/>
        <p:cNvGrpSpPr/>
        <p:nvPr/>
      </p:nvGrpSpPr>
      <p:grpSpPr>
        <a:xfrm>
          <a:off x="0" y="0"/>
          <a:ext cx="0" cy="0"/>
          <a:chOff x="0" y="0"/>
          <a:chExt cx="0" cy="0"/>
        </a:xfrm>
      </p:grpSpPr>
      <p:sp>
        <p:nvSpPr>
          <p:cNvPr id="77" name="Google Shape;77;p2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 name="Google Shape;78;p28"/>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79" name="Google Shape;79;p28"/>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80" name="Google Shape;80;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83" name="Shape 83"/>
        <p:cNvGrpSpPr/>
        <p:nvPr/>
      </p:nvGrpSpPr>
      <p:grpSpPr>
        <a:xfrm>
          <a:off x="0" y="0"/>
          <a:ext cx="0" cy="0"/>
          <a:chOff x="0" y="0"/>
          <a:chExt cx="0" cy="0"/>
        </a:xfrm>
      </p:grpSpPr>
      <p:sp>
        <p:nvSpPr>
          <p:cNvPr id="84" name="Google Shape;84;p2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5" name="Google Shape;85;p29"/>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86" name="Google Shape;86;p29"/>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87" name="Google Shape;87;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9" name="Google Shape;89;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90" name="Shape 90"/>
        <p:cNvGrpSpPr/>
        <p:nvPr/>
      </p:nvGrpSpPr>
      <p:grpSpPr>
        <a:xfrm>
          <a:off x="0" y="0"/>
          <a:ext cx="0" cy="0"/>
          <a:chOff x="0" y="0"/>
          <a:chExt cx="0" cy="0"/>
        </a:xfrm>
      </p:grpSpPr>
      <p:sp>
        <p:nvSpPr>
          <p:cNvPr id="91" name="Google Shape;91;p3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 name="Google Shape;92;p30"/>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 name="Google Shape;93;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6" name="Shape 96"/>
        <p:cNvGrpSpPr/>
        <p:nvPr/>
      </p:nvGrpSpPr>
      <p:grpSpPr>
        <a:xfrm>
          <a:off x="0" y="0"/>
          <a:ext cx="0" cy="0"/>
          <a:chOff x="0" y="0"/>
          <a:chExt cx="0" cy="0"/>
        </a:xfrm>
      </p:grpSpPr>
      <p:sp>
        <p:nvSpPr>
          <p:cNvPr id="97" name="Google Shape;97;p31"/>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8" name="Google Shape;98;p31"/>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2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24" name="Google Shape;24;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3" name="Shape 33"/>
        <p:cNvGrpSpPr/>
        <p:nvPr/>
      </p:nvGrpSpPr>
      <p:grpSpPr>
        <a:xfrm>
          <a:off x="0" y="0"/>
          <a:ext cx="0" cy="0"/>
          <a:chOff x="0" y="0"/>
          <a:chExt cx="0" cy="0"/>
        </a:xfrm>
      </p:grpSpPr>
      <p:sp>
        <p:nvSpPr>
          <p:cNvPr id="34" name="Google Shape;34;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2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9" name="Shape 39"/>
        <p:cNvGrpSpPr/>
        <p:nvPr/>
      </p:nvGrpSpPr>
      <p:grpSpPr>
        <a:xfrm>
          <a:off x="0" y="0"/>
          <a:ext cx="0" cy="0"/>
          <a:chOff x="0" y="0"/>
          <a:chExt cx="0" cy="0"/>
        </a:xfrm>
      </p:grpSpPr>
      <p:sp>
        <p:nvSpPr>
          <p:cNvPr id="40" name="Google Shape;40;p19"/>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1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42" name="Google Shape;42;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5" name="Shape 45"/>
        <p:cNvGrpSpPr/>
        <p:nvPr/>
      </p:nvGrpSpPr>
      <p:grpSpPr>
        <a:xfrm>
          <a:off x="0" y="0"/>
          <a:ext cx="0" cy="0"/>
          <a:chOff x="0" y="0"/>
          <a:chExt cx="0" cy="0"/>
        </a:xfrm>
      </p:grpSpPr>
      <p:sp>
        <p:nvSpPr>
          <p:cNvPr id="46" name="Google Shape;46;p23"/>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23"/>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8" name="Google Shape;48;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1" name="Shape 51"/>
        <p:cNvGrpSpPr/>
        <p:nvPr/>
      </p:nvGrpSpPr>
      <p:grpSpPr>
        <a:xfrm>
          <a:off x="0" y="0"/>
          <a:ext cx="0" cy="0"/>
          <a:chOff x="0" y="0"/>
          <a:chExt cx="0" cy="0"/>
        </a:xfrm>
      </p:grpSpPr>
      <p:sp>
        <p:nvSpPr>
          <p:cNvPr id="52" name="Google Shape;52;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 name="Google Shape;53;p2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 name="Google Shape;54;p2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 name="Google Shape;55;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8" name="Shape 58"/>
        <p:cNvGrpSpPr/>
        <p:nvPr/>
      </p:nvGrpSpPr>
      <p:grpSpPr>
        <a:xfrm>
          <a:off x="0" y="0"/>
          <a:ext cx="0" cy="0"/>
          <a:chOff x="0" y="0"/>
          <a:chExt cx="0" cy="0"/>
        </a:xfrm>
      </p:grpSpPr>
      <p:sp>
        <p:nvSpPr>
          <p:cNvPr id="59" name="Google Shape;59;p25"/>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61" name="Google Shape;61;p2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 name="Google Shape;62;p2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63" name="Google Shape;63;p2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7" name="Shape 67"/>
        <p:cNvGrpSpPr/>
        <p:nvPr/>
      </p:nvGrpSpPr>
      <p:grpSpPr>
        <a:xfrm>
          <a:off x="0" y="0"/>
          <a:ext cx="0" cy="0"/>
          <a:chOff x="0" y="0"/>
          <a:chExt cx="0" cy="0"/>
        </a:xfrm>
      </p:grpSpPr>
      <p:sp>
        <p:nvSpPr>
          <p:cNvPr id="68" name="Google Shape;68;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2" name="Shape 72"/>
        <p:cNvGrpSpPr/>
        <p:nvPr/>
      </p:nvGrpSpPr>
      <p:grpSpPr>
        <a:xfrm>
          <a:off x="0" y="0"/>
          <a:ext cx="0" cy="0"/>
          <a:chOff x="0" y="0"/>
          <a:chExt cx="0" cy="0"/>
        </a:xfrm>
      </p:grpSpPr>
      <p:sp>
        <p:nvSpPr>
          <p:cNvPr id="73" name="Google Shape;73;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slideLayout" Target="../slideLayouts/slideLayout5.xml"/><Relationship Id="rId4" Type="http://schemas.openxmlformats.org/officeDocument/2006/relationships/slideLayout" Target="../slideLayouts/slideLayout6.xml"/><Relationship Id="rId11" Type="http://schemas.openxmlformats.org/officeDocument/2006/relationships/slideLayout" Target="../slideLayouts/slideLayout13.xml"/><Relationship Id="rId10" Type="http://schemas.openxmlformats.org/officeDocument/2006/relationships/slideLayout" Target="../slideLayouts/slideLayout12.xml"/><Relationship Id="rId12" Type="http://schemas.openxmlformats.org/officeDocument/2006/relationships/theme" Target="../theme/theme2.xml"/><Relationship Id="rId9" Type="http://schemas.openxmlformats.org/officeDocument/2006/relationships/slideLayout" Target="../slideLayouts/slideLayout11.xml"/><Relationship Id="rId5" Type="http://schemas.openxmlformats.org/officeDocument/2006/relationships/slideLayout" Target="../slideLayouts/slideLayout7.xml"/><Relationship Id="rId6" Type="http://schemas.openxmlformats.org/officeDocument/2006/relationships/slideLayout" Target="../slideLayouts/slideLayout8.xml"/><Relationship Id="rId7" Type="http://schemas.openxmlformats.org/officeDocument/2006/relationships/slideLayout" Target="../slideLayouts/slideLayout9.xml"/><Relationship Id="rId8"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9" name="Shape 9"/>
        <p:cNvGrpSpPr/>
        <p:nvPr/>
      </p:nvGrpSpPr>
      <p:grpSpPr>
        <a:xfrm>
          <a:off x="0" y="0"/>
          <a:ext cx="0" cy="0"/>
          <a:chOff x="0" y="0"/>
          <a:chExt cx="0" cy="0"/>
        </a:xfrm>
      </p:grpSpPr>
      <p:sp>
        <p:nvSpPr>
          <p:cNvPr id="10" name="Google Shape;10;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4400"/>
              <a:buFont typeface="Calibri"/>
              <a:buNone/>
              <a:defRPr b="0" i="0" sz="4400" u="none" cap="none" strike="noStrik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9pPr>
          </a:lstStyle>
          <a:p/>
        </p:txBody>
      </p:sp>
      <p:sp>
        <p:nvSpPr>
          <p:cNvPr id="12" name="Google Shape;12;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9pPr>
          </a:lstStyle>
          <a:p/>
        </p:txBody>
      </p:sp>
      <p:sp>
        <p:nvSpPr>
          <p:cNvPr id="13" name="Google Shape;13;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chemeClr val="lt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9pPr>
          </a:lstStyle>
          <a:p/>
        </p:txBody>
      </p:sp>
      <p:sp>
        <p:nvSpPr>
          <p:cNvPr id="14" name="Google Shape;14;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chemeClr val="lt1"/>
                </a:solidFill>
                <a:latin typeface="Calibri"/>
                <a:ea typeface="Calibri"/>
                <a:cs typeface="Calibri"/>
                <a:sym typeface="Calibri"/>
              </a:defRPr>
            </a:lvl1pPr>
            <a:lvl2pPr indent="0" lvl="1" marL="0" marR="0" rtl="0" algn="r">
              <a:spcBef>
                <a:spcPts val="0"/>
              </a:spcBef>
              <a:buNone/>
              <a:defRPr b="0" i="0" sz="1200" u="none" cap="none" strike="noStrike">
                <a:solidFill>
                  <a:schemeClr val="lt1"/>
                </a:solidFill>
                <a:latin typeface="Calibri"/>
                <a:ea typeface="Calibri"/>
                <a:cs typeface="Calibri"/>
                <a:sym typeface="Calibri"/>
              </a:defRPr>
            </a:lvl2pPr>
            <a:lvl3pPr indent="0" lvl="2" marL="0" marR="0" rtl="0" algn="r">
              <a:spcBef>
                <a:spcPts val="0"/>
              </a:spcBef>
              <a:buNone/>
              <a:defRPr b="0" i="0" sz="1200" u="none" cap="none" strike="noStrike">
                <a:solidFill>
                  <a:schemeClr val="lt1"/>
                </a:solidFill>
                <a:latin typeface="Calibri"/>
                <a:ea typeface="Calibri"/>
                <a:cs typeface="Calibri"/>
                <a:sym typeface="Calibri"/>
              </a:defRPr>
            </a:lvl3pPr>
            <a:lvl4pPr indent="0" lvl="3" marL="0" marR="0" rtl="0" algn="r">
              <a:spcBef>
                <a:spcPts val="0"/>
              </a:spcBef>
              <a:buNone/>
              <a:defRPr b="0" i="0" sz="1200" u="none" cap="none" strike="noStrike">
                <a:solidFill>
                  <a:schemeClr val="lt1"/>
                </a:solidFill>
                <a:latin typeface="Calibri"/>
                <a:ea typeface="Calibri"/>
                <a:cs typeface="Calibri"/>
                <a:sym typeface="Calibri"/>
              </a:defRPr>
            </a:lvl4pPr>
            <a:lvl5pPr indent="0" lvl="4" marL="0" marR="0" rtl="0" algn="r">
              <a:spcBef>
                <a:spcPts val="0"/>
              </a:spcBef>
              <a:buNone/>
              <a:defRPr b="0" i="0" sz="1200" u="none" cap="none" strike="noStrike">
                <a:solidFill>
                  <a:schemeClr val="lt1"/>
                </a:solidFill>
                <a:latin typeface="Calibri"/>
                <a:ea typeface="Calibri"/>
                <a:cs typeface="Calibri"/>
                <a:sym typeface="Calibri"/>
              </a:defRPr>
            </a:lvl5pPr>
            <a:lvl6pPr indent="0" lvl="5" marL="0" marR="0" rtl="0" algn="r">
              <a:spcBef>
                <a:spcPts val="0"/>
              </a:spcBef>
              <a:buNone/>
              <a:defRPr b="0" i="0" sz="1200" u="none" cap="none" strike="noStrike">
                <a:solidFill>
                  <a:schemeClr val="lt1"/>
                </a:solidFill>
                <a:latin typeface="Calibri"/>
                <a:ea typeface="Calibri"/>
                <a:cs typeface="Calibri"/>
                <a:sym typeface="Calibri"/>
              </a:defRPr>
            </a:lvl6pPr>
            <a:lvl7pPr indent="0" lvl="6" marL="0" marR="0" rtl="0" algn="r">
              <a:spcBef>
                <a:spcPts val="0"/>
              </a:spcBef>
              <a:buNone/>
              <a:defRPr b="0" i="0" sz="1200" u="none" cap="none" strike="noStrike">
                <a:solidFill>
                  <a:schemeClr val="lt1"/>
                </a:solidFill>
                <a:latin typeface="Calibri"/>
                <a:ea typeface="Calibri"/>
                <a:cs typeface="Calibri"/>
                <a:sym typeface="Calibri"/>
              </a:defRPr>
            </a:lvl7pPr>
            <a:lvl8pPr indent="0" lvl="7" marL="0" marR="0" rtl="0" algn="r">
              <a:spcBef>
                <a:spcPts val="0"/>
              </a:spcBef>
              <a:buNone/>
              <a:defRPr b="0" i="0" sz="1200" u="none" cap="none" strike="noStrike">
                <a:solidFill>
                  <a:schemeClr val="lt1"/>
                </a:solidFill>
                <a:latin typeface="Calibri"/>
                <a:ea typeface="Calibri"/>
                <a:cs typeface="Calibri"/>
                <a:sym typeface="Calibri"/>
              </a:defRPr>
            </a:lvl8pPr>
            <a:lvl9pPr indent="0" lvl="8" marL="0" marR="0" rtl="0" algn="r">
              <a:spcBef>
                <a:spcPts val="0"/>
              </a:spcBef>
              <a:buNone/>
              <a:defRPr b="0" i="0" sz="1200" u="none" cap="none" strike="noStrike">
                <a:solidFill>
                  <a:schemeClr val="l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7" name="Shape 27"/>
        <p:cNvGrpSpPr/>
        <p:nvPr/>
      </p:nvGrpSpPr>
      <p:grpSpPr>
        <a:xfrm>
          <a:off x="0" y="0"/>
          <a:ext cx="0" cy="0"/>
          <a:chOff x="0" y="0"/>
          <a:chExt cx="0" cy="0"/>
        </a:xfrm>
      </p:grpSpPr>
      <p:sp>
        <p:nvSpPr>
          <p:cNvPr id="28" name="Google Shape;28;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9" name="Google Shape;29;p1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0" name="Google Shape;30;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1" name="Google Shape;31;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2" name="Google Shape;32;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s://wiki.rit.edu/pages/worddav/preview.action?fileName=CustomerRequirementTable.xlsx&amp;pageId=242498209" TargetMode="Externa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s://wiki.rit.edu/pages/worddav/preview.action?fileName=Engineering+Requirements+Table.xlsx&amp;pageId=242498209" TargetMode="Externa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https://wiki.rit.edu/pages/worddav/preview.action?fileName=Constraints+Table.xlsx&amp;pageId=242498209" TargetMode="External"/><Relationship Id="rId4" Type="http://schemas.openxmlformats.org/officeDocument/2006/relationships/image" Target="../media/image5.png"/><Relationship Id="rId5" Type="http://schemas.openxmlformats.org/officeDocument/2006/relationships/hyperlink" Target="https://wiki.rit.edu/pages/worddav/preview.action?fileName=P21389_riskmanagement.xlsx&amp;pageId=242498209"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8.png"/><Relationship Id="rId4" Type="http://schemas.openxmlformats.org/officeDocument/2006/relationships/hyperlink" Target="https://wiki.rit.edu/pages/worddav/preview.action?fileName=House+of+Quality+Table.xlsx&amp;pageId=242498209"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s://wiki.rit.edu/pages/worddav/preview.action?fileName=P21389_Schedule.xlsx&amp;pageId=242498209" TargetMode="Externa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7.png"/><Relationship Id="rId4" Type="http://schemas.openxmlformats.org/officeDocument/2006/relationships/image" Target="../media/image16.jpg"/><Relationship Id="rId5" Type="http://schemas.openxmlformats.org/officeDocument/2006/relationships/image" Target="../media/image11.jpg"/><Relationship Id="rId6" Type="http://schemas.openxmlformats.org/officeDocument/2006/relationships/image" Target="../media/image2.jpg"/><Relationship Id="rId7"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05" name="Shape 105"/>
        <p:cNvGrpSpPr/>
        <p:nvPr/>
      </p:nvGrpSpPr>
      <p:grpSpPr>
        <a:xfrm>
          <a:off x="0" y="0"/>
          <a:ext cx="0" cy="0"/>
          <a:chOff x="0" y="0"/>
          <a:chExt cx="0" cy="0"/>
        </a:xfrm>
      </p:grpSpPr>
      <p:sp>
        <p:nvSpPr>
          <p:cNvPr id="106" name="Google Shape;106;p1"/>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07" name="Google Shape;107;p1"/>
          <p:cNvPicPr preferRelativeResize="0"/>
          <p:nvPr/>
        </p:nvPicPr>
        <p:blipFill rotWithShape="1">
          <a:blip r:embed="rId3">
            <a:alphaModFix/>
          </a:blip>
          <a:srcRect b="0" l="0" r="1" t="2066"/>
          <a:stretch/>
        </p:blipFill>
        <p:spPr>
          <a:xfrm>
            <a:off x="7949045" y="1076306"/>
            <a:ext cx="3789988" cy="4582328"/>
          </a:xfrm>
          <a:prstGeom prst="rect">
            <a:avLst/>
          </a:prstGeom>
          <a:noFill/>
          <a:ln>
            <a:noFill/>
          </a:ln>
        </p:spPr>
      </p:pic>
      <p:sp>
        <p:nvSpPr>
          <p:cNvPr id="108" name="Google Shape;108;p1"/>
          <p:cNvSpPr/>
          <p:nvPr/>
        </p:nvSpPr>
        <p:spPr>
          <a:xfrm flipH="1" rot="10800000">
            <a:off x="0" y="-478"/>
            <a:ext cx="8896786" cy="6858478"/>
          </a:xfrm>
          <a:custGeom>
            <a:rect b="b" l="l" r="r" t="t"/>
            <a:pathLst>
              <a:path extrusionOk="0" h="6858478" w="8896786">
                <a:moveTo>
                  <a:pt x="1472231" y="6858478"/>
                </a:moveTo>
                <a:lnTo>
                  <a:pt x="8896786" y="6858478"/>
                </a:lnTo>
                <a:lnTo>
                  <a:pt x="5720411" y="0"/>
                </a:lnTo>
                <a:lnTo>
                  <a:pt x="5714834" y="0"/>
                </a:lnTo>
                <a:lnTo>
                  <a:pt x="4648606" y="0"/>
                </a:lnTo>
                <a:lnTo>
                  <a:pt x="0" y="0"/>
                </a:lnTo>
                <a:lnTo>
                  <a:pt x="0" y="6857915"/>
                </a:lnTo>
                <a:lnTo>
                  <a:pt x="1472491" y="6857915"/>
                </a:lnTo>
                <a:close/>
              </a:path>
            </a:pathLst>
          </a:custGeom>
          <a:solidFill>
            <a:srgbClr val="262626">
              <a:alpha val="6980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109" name="Google Shape;109;p1"/>
          <p:cNvSpPr/>
          <p:nvPr/>
        </p:nvSpPr>
        <p:spPr>
          <a:xfrm flipH="1" rot="10800000">
            <a:off x="0" y="-479"/>
            <a:ext cx="8096249" cy="6858479"/>
          </a:xfrm>
          <a:custGeom>
            <a:rect b="b" l="l" r="r" t="t"/>
            <a:pathLst>
              <a:path extrusionOk="0" h="6858479" w="8096249">
                <a:moveTo>
                  <a:pt x="0" y="6858479"/>
                </a:moveTo>
                <a:lnTo>
                  <a:pt x="2130297" y="6858479"/>
                </a:lnTo>
                <a:lnTo>
                  <a:pt x="2130297" y="6858478"/>
                </a:lnTo>
                <a:lnTo>
                  <a:pt x="8096249" y="6858478"/>
                </a:lnTo>
                <a:lnTo>
                  <a:pt x="4919874" y="0"/>
                </a:lnTo>
                <a:lnTo>
                  <a:pt x="4914297" y="0"/>
                </a:lnTo>
                <a:lnTo>
                  <a:pt x="3848069" y="0"/>
                </a:lnTo>
                <a:lnTo>
                  <a:pt x="18197" y="0"/>
                </a:lnTo>
                <a:lnTo>
                  <a:pt x="18197" y="479"/>
                </a:lnTo>
                <a:lnTo>
                  <a:pt x="0" y="479"/>
                </a:lnTo>
                <a:close/>
              </a:path>
            </a:pathLst>
          </a:custGeom>
          <a:solidFill>
            <a:srgbClr val="26262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110" name="Google Shape;110;p1"/>
          <p:cNvSpPr txBox="1"/>
          <p:nvPr>
            <p:ph type="ctrTitle"/>
          </p:nvPr>
        </p:nvSpPr>
        <p:spPr>
          <a:xfrm>
            <a:off x="804672" y="877824"/>
            <a:ext cx="5294376" cy="3072384"/>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5400"/>
              <a:buFont typeface="Calibri"/>
              <a:buNone/>
            </a:pPr>
            <a:r>
              <a:rPr lang="en-US" sz="5400"/>
              <a:t>P21389: Bug Torch </a:t>
            </a:r>
            <a:endParaRPr sz="5400"/>
          </a:p>
        </p:txBody>
      </p:sp>
      <p:sp>
        <p:nvSpPr>
          <p:cNvPr id="111" name="Google Shape;111;p1"/>
          <p:cNvSpPr txBox="1"/>
          <p:nvPr>
            <p:ph idx="1" type="subTitle"/>
          </p:nvPr>
        </p:nvSpPr>
        <p:spPr>
          <a:xfrm>
            <a:off x="804672" y="4096512"/>
            <a:ext cx="4167376" cy="115552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000"/>
              <a:buNone/>
            </a:pPr>
            <a:r>
              <a:rPr lang="en-US" sz="2000"/>
              <a:t>Phase 1: Problem Definition</a:t>
            </a:r>
            <a:endParaRPr/>
          </a:p>
          <a:p>
            <a:pPr indent="0" lvl="0" marL="0" rtl="0" algn="l">
              <a:lnSpc>
                <a:spcPct val="90000"/>
              </a:lnSpc>
              <a:spcBef>
                <a:spcPts val="1000"/>
              </a:spcBef>
              <a:spcAft>
                <a:spcPts val="0"/>
              </a:spcAft>
              <a:buClr>
                <a:schemeClr val="lt1"/>
              </a:buClr>
              <a:buSzPts val="2000"/>
              <a:buNone/>
            </a:pPr>
            <a:r>
              <a:t/>
            </a:r>
            <a:endParaRPr sz="20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21" name="Shape 221"/>
        <p:cNvGrpSpPr/>
        <p:nvPr/>
      </p:nvGrpSpPr>
      <p:grpSpPr>
        <a:xfrm>
          <a:off x="0" y="0"/>
          <a:ext cx="0" cy="0"/>
          <a:chOff x="0" y="0"/>
          <a:chExt cx="0" cy="0"/>
        </a:xfrm>
      </p:grpSpPr>
      <p:pic>
        <p:nvPicPr>
          <p:cNvPr id="222" name="Google Shape;222;p10"/>
          <p:cNvPicPr preferRelativeResize="0"/>
          <p:nvPr/>
        </p:nvPicPr>
        <p:blipFill rotWithShape="1">
          <a:blip r:embed="rId3">
            <a:alphaModFix/>
          </a:blip>
          <a:srcRect b="0" l="9465" r="2233" t="9739"/>
          <a:stretch/>
        </p:blipFill>
        <p:spPr>
          <a:xfrm>
            <a:off x="4117525" y="-475"/>
            <a:ext cx="8074475" cy="6858475"/>
          </a:xfrm>
          <a:prstGeom prst="rect">
            <a:avLst/>
          </a:prstGeom>
          <a:noFill/>
          <a:ln>
            <a:noFill/>
          </a:ln>
        </p:spPr>
      </p:pic>
      <p:sp>
        <p:nvSpPr>
          <p:cNvPr id="223" name="Google Shape;223;p10"/>
          <p:cNvSpPr/>
          <p:nvPr/>
        </p:nvSpPr>
        <p:spPr>
          <a:xfrm flipH="1" rot="10800000">
            <a:off x="0" y="-478"/>
            <a:ext cx="7859800" cy="6858478"/>
          </a:xfrm>
          <a:custGeom>
            <a:rect b="b" l="l" r="r" t="t"/>
            <a:pathLst>
              <a:path extrusionOk="0" h="6858478" w="7859800">
                <a:moveTo>
                  <a:pt x="7859800" y="6858478"/>
                </a:moveTo>
                <a:lnTo>
                  <a:pt x="435245" y="6858478"/>
                </a:lnTo>
                <a:lnTo>
                  <a:pt x="435505" y="6857916"/>
                </a:lnTo>
                <a:lnTo>
                  <a:pt x="0" y="6857916"/>
                </a:lnTo>
                <a:lnTo>
                  <a:pt x="0" y="0"/>
                </a:lnTo>
                <a:lnTo>
                  <a:pt x="3611620" y="0"/>
                </a:lnTo>
                <a:lnTo>
                  <a:pt x="4677848" y="0"/>
                </a:lnTo>
                <a:lnTo>
                  <a:pt x="4683425" y="0"/>
                </a:lnTo>
                <a:close/>
              </a:path>
            </a:pathLst>
          </a:custGeom>
          <a:solidFill>
            <a:srgbClr val="262626">
              <a:alpha val="6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4" name="Google Shape;224;p10"/>
          <p:cNvSpPr/>
          <p:nvPr/>
        </p:nvSpPr>
        <p:spPr>
          <a:xfrm flipH="1" rot="10800000">
            <a:off x="0" y="-478"/>
            <a:ext cx="7431174" cy="6858478"/>
          </a:xfrm>
          <a:custGeom>
            <a:rect b="b" l="l" r="r" t="t"/>
            <a:pathLst>
              <a:path extrusionOk="0" h="6858478" w="7431174">
                <a:moveTo>
                  <a:pt x="7431174" y="6858478"/>
                </a:moveTo>
                <a:lnTo>
                  <a:pt x="6619" y="6858478"/>
                </a:lnTo>
                <a:lnTo>
                  <a:pt x="6879" y="6857916"/>
                </a:lnTo>
                <a:lnTo>
                  <a:pt x="0" y="6857916"/>
                </a:lnTo>
                <a:lnTo>
                  <a:pt x="0" y="0"/>
                </a:lnTo>
                <a:lnTo>
                  <a:pt x="3182994" y="0"/>
                </a:lnTo>
                <a:lnTo>
                  <a:pt x="4249222" y="0"/>
                </a:lnTo>
                <a:lnTo>
                  <a:pt x="4254799" y="0"/>
                </a:lnTo>
                <a:close/>
              </a:path>
            </a:pathLst>
          </a:custGeom>
          <a:solidFill>
            <a:srgbClr val="26262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5" name="Google Shape;225;p10"/>
          <p:cNvSpPr txBox="1"/>
          <p:nvPr>
            <p:ph type="title"/>
          </p:nvPr>
        </p:nvSpPr>
        <p:spPr>
          <a:xfrm>
            <a:off x="804672" y="365125"/>
            <a:ext cx="5266155"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Calibri"/>
              <a:buNone/>
            </a:pPr>
            <a:r>
              <a:rPr lang="en-US"/>
              <a:t>Project Goals and Key Deliverables</a:t>
            </a:r>
            <a:endParaRPr/>
          </a:p>
        </p:txBody>
      </p:sp>
      <p:sp>
        <p:nvSpPr>
          <p:cNvPr id="226" name="Google Shape;226;p10"/>
          <p:cNvSpPr txBox="1"/>
          <p:nvPr>
            <p:ph idx="1" type="body"/>
          </p:nvPr>
        </p:nvSpPr>
        <p:spPr>
          <a:xfrm>
            <a:off x="804672" y="2022601"/>
            <a:ext cx="3941499" cy="4154361"/>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1700"/>
              <a:buNone/>
            </a:pPr>
            <a:r>
              <a:rPr lang="en-US" sz="1700"/>
              <a:t>Primary Customer:</a:t>
            </a:r>
            <a:endParaRPr/>
          </a:p>
          <a:p>
            <a:pPr indent="-330200" lvl="0" marL="457200" rtl="0" algn="l">
              <a:lnSpc>
                <a:spcPct val="90000"/>
              </a:lnSpc>
              <a:spcBef>
                <a:spcPts val="1200"/>
              </a:spcBef>
              <a:spcAft>
                <a:spcPts val="0"/>
              </a:spcAft>
              <a:buClr>
                <a:schemeClr val="lt1"/>
              </a:buClr>
              <a:buSzPts val="1600"/>
              <a:buChar char="●"/>
            </a:pPr>
            <a:r>
              <a:rPr lang="en-US" sz="1700"/>
              <a:t>Design documents</a:t>
            </a:r>
            <a:endParaRPr/>
          </a:p>
          <a:p>
            <a:pPr indent="-330200" lvl="0" marL="457200" rtl="0" algn="l">
              <a:lnSpc>
                <a:spcPct val="90000"/>
              </a:lnSpc>
              <a:spcBef>
                <a:spcPts val="0"/>
              </a:spcBef>
              <a:spcAft>
                <a:spcPts val="0"/>
              </a:spcAft>
              <a:buClr>
                <a:schemeClr val="lt1"/>
              </a:buClr>
              <a:buSzPts val="1600"/>
              <a:buChar char="●"/>
            </a:pPr>
            <a:r>
              <a:rPr lang="en-US" sz="1700"/>
              <a:t>Working prototype</a:t>
            </a:r>
            <a:endParaRPr/>
          </a:p>
          <a:p>
            <a:pPr indent="0" lvl="0" marL="0" rtl="0" algn="l">
              <a:lnSpc>
                <a:spcPct val="90000"/>
              </a:lnSpc>
              <a:spcBef>
                <a:spcPts val="1200"/>
              </a:spcBef>
              <a:spcAft>
                <a:spcPts val="0"/>
              </a:spcAft>
              <a:buClr>
                <a:schemeClr val="lt1"/>
              </a:buClr>
              <a:buSzPts val="1700"/>
              <a:buNone/>
            </a:pPr>
            <a:r>
              <a:rPr lang="en-US" sz="1700"/>
              <a:t>Team: </a:t>
            </a:r>
            <a:endParaRPr/>
          </a:p>
          <a:p>
            <a:pPr indent="-330200" lvl="0" marL="457200" rtl="0" algn="l">
              <a:lnSpc>
                <a:spcPct val="90000"/>
              </a:lnSpc>
              <a:spcBef>
                <a:spcPts val="1200"/>
              </a:spcBef>
              <a:spcAft>
                <a:spcPts val="0"/>
              </a:spcAft>
              <a:buClr>
                <a:schemeClr val="lt1"/>
              </a:buClr>
              <a:buSzPts val="1600"/>
              <a:buChar char="●"/>
            </a:pPr>
            <a:r>
              <a:rPr lang="en-US" sz="1700"/>
              <a:t>Technical paper</a:t>
            </a:r>
            <a:endParaRPr/>
          </a:p>
          <a:p>
            <a:pPr indent="-330200" lvl="0" marL="457200" rtl="0" algn="l">
              <a:lnSpc>
                <a:spcPct val="90000"/>
              </a:lnSpc>
              <a:spcBef>
                <a:spcPts val="0"/>
              </a:spcBef>
              <a:spcAft>
                <a:spcPts val="0"/>
              </a:spcAft>
              <a:buClr>
                <a:schemeClr val="lt1"/>
              </a:buClr>
              <a:buSzPts val="1600"/>
              <a:buChar char="●"/>
            </a:pPr>
            <a:r>
              <a:rPr lang="en-US" sz="1700"/>
              <a:t>Poster</a:t>
            </a:r>
            <a:endParaRPr/>
          </a:p>
          <a:p>
            <a:pPr indent="0" lvl="0" marL="0" rtl="0" algn="l">
              <a:lnSpc>
                <a:spcPct val="90000"/>
              </a:lnSpc>
              <a:spcBef>
                <a:spcPts val="1200"/>
              </a:spcBef>
              <a:spcAft>
                <a:spcPts val="0"/>
              </a:spcAft>
              <a:buClr>
                <a:schemeClr val="lt1"/>
              </a:buClr>
              <a:buSzPts val="1700"/>
              <a:buNone/>
            </a:pPr>
            <a:r>
              <a:rPr lang="en-US" sz="1700"/>
              <a:t>Other Deliverables:</a:t>
            </a:r>
            <a:endParaRPr/>
          </a:p>
          <a:p>
            <a:pPr indent="-330200" lvl="0" marL="457200" rtl="0" algn="l">
              <a:lnSpc>
                <a:spcPct val="90000"/>
              </a:lnSpc>
              <a:spcBef>
                <a:spcPts val="1200"/>
              </a:spcBef>
              <a:spcAft>
                <a:spcPts val="0"/>
              </a:spcAft>
              <a:buClr>
                <a:schemeClr val="lt1"/>
              </a:buClr>
              <a:buSzPts val="1600"/>
              <a:buChar char="●"/>
            </a:pPr>
            <a:r>
              <a:rPr lang="en-US" sz="1700"/>
              <a:t>Lightning talk video</a:t>
            </a:r>
            <a:endParaRPr/>
          </a:p>
          <a:p>
            <a:pPr indent="-330200" lvl="0" marL="457200" rtl="0" algn="l">
              <a:lnSpc>
                <a:spcPct val="90000"/>
              </a:lnSpc>
              <a:spcBef>
                <a:spcPts val="0"/>
              </a:spcBef>
              <a:spcAft>
                <a:spcPts val="0"/>
              </a:spcAft>
              <a:buClr>
                <a:schemeClr val="lt1"/>
              </a:buClr>
              <a:buSzPts val="1600"/>
              <a:buChar char="●"/>
            </a:pPr>
            <a:r>
              <a:rPr lang="en-US" sz="1700"/>
              <a:t>Installation instructions and video</a:t>
            </a:r>
            <a:endParaRPr/>
          </a:p>
          <a:p>
            <a:pPr indent="-330200" lvl="0" marL="457200" rtl="0" algn="l">
              <a:lnSpc>
                <a:spcPct val="90000"/>
              </a:lnSpc>
              <a:spcBef>
                <a:spcPts val="0"/>
              </a:spcBef>
              <a:spcAft>
                <a:spcPts val="0"/>
              </a:spcAft>
              <a:buClr>
                <a:schemeClr val="lt1"/>
              </a:buClr>
              <a:buSzPts val="1600"/>
              <a:buChar char="●"/>
            </a:pPr>
            <a:r>
              <a:rPr lang="en-US" sz="1700"/>
              <a:t>Customer research and documentation</a:t>
            </a:r>
            <a:endParaRPr/>
          </a:p>
          <a:p>
            <a:pPr indent="-330200" lvl="0" marL="457200" rtl="0" algn="l">
              <a:lnSpc>
                <a:spcPct val="90000"/>
              </a:lnSpc>
              <a:spcBef>
                <a:spcPts val="0"/>
              </a:spcBef>
              <a:spcAft>
                <a:spcPts val="0"/>
              </a:spcAft>
              <a:buClr>
                <a:schemeClr val="lt1"/>
              </a:buClr>
              <a:buSzPts val="1600"/>
              <a:buChar char="●"/>
            </a:pPr>
            <a:r>
              <a:rPr lang="en-US" sz="1700"/>
              <a:t>IP considerations by mutual agreement and legal review, to include invention disclosure</a:t>
            </a:r>
            <a:endParaRPr/>
          </a:p>
          <a:p>
            <a:pPr indent="-120650" lvl="0" marL="228600" rtl="0" algn="l">
              <a:lnSpc>
                <a:spcPct val="90000"/>
              </a:lnSpc>
              <a:spcBef>
                <a:spcPts val="1000"/>
              </a:spcBef>
              <a:spcAft>
                <a:spcPts val="0"/>
              </a:spcAft>
              <a:buClr>
                <a:schemeClr val="lt1"/>
              </a:buClr>
              <a:buSzPts val="1700"/>
              <a:buNone/>
            </a:pPr>
            <a:r>
              <a:t/>
            </a:r>
            <a:endParaRPr sz="17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31" name="Shape 231"/>
        <p:cNvGrpSpPr/>
        <p:nvPr/>
      </p:nvGrpSpPr>
      <p:grpSpPr>
        <a:xfrm>
          <a:off x="0" y="0"/>
          <a:ext cx="0" cy="0"/>
          <a:chOff x="0" y="0"/>
          <a:chExt cx="0" cy="0"/>
        </a:xfrm>
      </p:grpSpPr>
      <p:sp>
        <p:nvSpPr>
          <p:cNvPr id="232" name="Google Shape;232;p11"/>
          <p:cNvSpPr/>
          <p:nvPr/>
        </p:nvSpPr>
        <p:spPr>
          <a:xfrm>
            <a:off x="320040" y="4892040"/>
            <a:ext cx="11548872" cy="1645920"/>
          </a:xfrm>
          <a:prstGeom prst="rect">
            <a:avLst/>
          </a:prstGeom>
          <a:solidFill>
            <a:srgbClr val="26262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233" name="Google Shape;233;p11"/>
          <p:cNvSpPr txBox="1"/>
          <p:nvPr>
            <p:ph type="title"/>
          </p:nvPr>
        </p:nvSpPr>
        <p:spPr>
          <a:xfrm>
            <a:off x="718686" y="5091762"/>
            <a:ext cx="7484787" cy="1264588"/>
          </a:xfrm>
          <a:prstGeom prst="rect">
            <a:avLst/>
          </a:prstGeom>
          <a:noFill/>
          <a:ln>
            <a:noFill/>
          </a:ln>
        </p:spPr>
        <p:txBody>
          <a:bodyPr anchorCtr="0" anchor="ctr" bIns="45700" lIns="91425" spcFirstLastPara="1" rIns="91425" wrap="square" tIns="45700">
            <a:normAutofit/>
          </a:bodyPr>
          <a:lstStyle/>
          <a:p>
            <a:pPr indent="0" lvl="0" marL="0" rtl="0" algn="r">
              <a:lnSpc>
                <a:spcPct val="90000"/>
              </a:lnSpc>
              <a:spcBef>
                <a:spcPts val="0"/>
              </a:spcBef>
              <a:spcAft>
                <a:spcPts val="0"/>
              </a:spcAft>
              <a:buClr>
                <a:srgbClr val="FFFFFF"/>
              </a:buClr>
              <a:buSzPts val="4800"/>
              <a:buFont typeface="Calibri"/>
              <a:buNone/>
            </a:pPr>
            <a:r>
              <a:rPr lang="en-US" sz="4800">
                <a:solidFill>
                  <a:srgbClr val="FFFFFF"/>
                </a:solidFill>
                <a:uFill>
                  <a:noFill/>
                </a:uFill>
                <a:hlinkClick r:id="rId3">
                  <a:extLst>
                    <a:ext uri="{A12FA001-AC4F-418D-AE19-62706E023703}">
                      <ahyp:hlinkClr val="tx"/>
                    </a:ext>
                  </a:extLst>
                </a:hlinkClick>
              </a:rPr>
              <a:t>Customer Requirements</a:t>
            </a:r>
            <a:endParaRPr sz="4800">
              <a:solidFill>
                <a:srgbClr val="FFFFFF"/>
              </a:solidFill>
            </a:endParaRPr>
          </a:p>
        </p:txBody>
      </p:sp>
      <p:pic>
        <p:nvPicPr>
          <p:cNvPr id="234" name="Google Shape;234;p11"/>
          <p:cNvPicPr preferRelativeResize="0"/>
          <p:nvPr>
            <p:ph idx="1" type="body"/>
          </p:nvPr>
        </p:nvPicPr>
        <p:blipFill rotWithShape="1">
          <a:blip r:embed="rId4">
            <a:alphaModFix/>
          </a:blip>
          <a:srcRect b="7587" l="0" r="-1" t="12333"/>
          <a:stretch/>
        </p:blipFill>
        <p:spPr>
          <a:xfrm>
            <a:off x="320040" y="320040"/>
            <a:ext cx="11548872" cy="4462272"/>
          </a:xfrm>
          <a:prstGeom prst="rect">
            <a:avLst/>
          </a:prstGeom>
          <a:noFill/>
          <a:ln>
            <a:noFill/>
          </a:ln>
        </p:spPr>
      </p:pic>
      <p:cxnSp>
        <p:nvCxnSpPr>
          <p:cNvPr id="235" name="Google Shape;235;p11"/>
          <p:cNvCxnSpPr/>
          <p:nvPr/>
        </p:nvCxnSpPr>
        <p:spPr>
          <a:xfrm rot="10800000">
            <a:off x="8386843" y="5264106"/>
            <a:ext cx="0" cy="914400"/>
          </a:xfrm>
          <a:prstGeom prst="straightConnector1">
            <a:avLst/>
          </a:prstGeom>
          <a:noFill/>
          <a:ln cap="flat" cmpd="sng" w="19050">
            <a:solidFill>
              <a:srgbClr val="FFFFFF">
                <a:alpha val="80000"/>
              </a:srgbClr>
            </a:solidFill>
            <a:prstDash val="solid"/>
            <a:miter lim="800000"/>
            <a:headEnd len="sm" w="sm" type="none"/>
            <a:tailEnd len="sm" w="sm" type="non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40" name="Shape 240"/>
        <p:cNvGrpSpPr/>
        <p:nvPr/>
      </p:nvGrpSpPr>
      <p:grpSpPr>
        <a:xfrm>
          <a:off x="0" y="0"/>
          <a:ext cx="0" cy="0"/>
          <a:chOff x="0" y="0"/>
          <a:chExt cx="0" cy="0"/>
        </a:xfrm>
      </p:grpSpPr>
      <p:sp>
        <p:nvSpPr>
          <p:cNvPr id="241" name="Google Shape;241;p12"/>
          <p:cNvSpPr/>
          <p:nvPr/>
        </p:nvSpPr>
        <p:spPr>
          <a:xfrm>
            <a:off x="321564" y="4892040"/>
            <a:ext cx="11548872" cy="1645920"/>
          </a:xfrm>
          <a:prstGeom prst="rect">
            <a:avLst/>
          </a:prstGeom>
          <a:solidFill>
            <a:srgbClr val="3F3F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242" name="Google Shape;242;p12"/>
          <p:cNvSpPr txBox="1"/>
          <p:nvPr>
            <p:ph type="title"/>
          </p:nvPr>
        </p:nvSpPr>
        <p:spPr>
          <a:xfrm>
            <a:off x="4380588" y="5093208"/>
            <a:ext cx="6973204" cy="126187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800"/>
              <a:buFont typeface="Calibri"/>
              <a:buNone/>
            </a:pPr>
            <a:r>
              <a:rPr lang="en-US" sz="4800">
                <a:solidFill>
                  <a:schemeClr val="lt1"/>
                </a:solidFill>
                <a:uFill>
                  <a:noFill/>
                </a:uFill>
                <a:hlinkClick r:id="rId3">
                  <a:extLst>
                    <a:ext uri="{A12FA001-AC4F-418D-AE19-62706E023703}">
                      <ahyp:hlinkClr val="tx"/>
                    </a:ext>
                  </a:extLst>
                </a:hlinkClick>
              </a:rPr>
              <a:t>Engineering Requirements</a:t>
            </a:r>
            <a:endParaRPr sz="4800">
              <a:solidFill>
                <a:schemeClr val="lt1"/>
              </a:solidFill>
            </a:endParaRPr>
          </a:p>
        </p:txBody>
      </p:sp>
      <p:cxnSp>
        <p:nvCxnSpPr>
          <p:cNvPr id="243" name="Google Shape;243;p12"/>
          <p:cNvCxnSpPr/>
          <p:nvPr/>
        </p:nvCxnSpPr>
        <p:spPr>
          <a:xfrm rot="10800000">
            <a:off x="4059936" y="5264106"/>
            <a:ext cx="0" cy="914400"/>
          </a:xfrm>
          <a:prstGeom prst="straightConnector1">
            <a:avLst/>
          </a:prstGeom>
          <a:noFill/>
          <a:ln cap="flat" cmpd="sng" w="19050">
            <a:solidFill>
              <a:schemeClr val="lt1">
                <a:alpha val="80000"/>
              </a:schemeClr>
            </a:solidFill>
            <a:prstDash val="solid"/>
            <a:miter lim="800000"/>
            <a:headEnd len="sm" w="sm" type="none"/>
            <a:tailEnd len="sm" w="sm" type="none"/>
          </a:ln>
        </p:spPr>
      </p:cxnSp>
      <p:pic>
        <p:nvPicPr>
          <p:cNvPr id="244" name="Google Shape;244;p12"/>
          <p:cNvPicPr preferRelativeResize="0"/>
          <p:nvPr/>
        </p:nvPicPr>
        <p:blipFill rotWithShape="1">
          <a:blip r:embed="rId4">
            <a:alphaModFix/>
          </a:blip>
          <a:srcRect b="0" l="0" r="0" t="5087"/>
          <a:stretch/>
        </p:blipFill>
        <p:spPr>
          <a:xfrm>
            <a:off x="1313325" y="389450"/>
            <a:ext cx="9565351" cy="42648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14141"/>
        </a:solidFill>
      </p:bgPr>
    </p:bg>
    <p:spTree>
      <p:nvGrpSpPr>
        <p:cNvPr id="249" name="Shape 249"/>
        <p:cNvGrpSpPr/>
        <p:nvPr/>
      </p:nvGrpSpPr>
      <p:grpSpPr>
        <a:xfrm>
          <a:off x="0" y="0"/>
          <a:ext cx="0" cy="0"/>
          <a:chOff x="0" y="0"/>
          <a:chExt cx="0" cy="0"/>
        </a:xfrm>
      </p:grpSpPr>
      <p:sp>
        <p:nvSpPr>
          <p:cNvPr id="250" name="Google Shape;250;p13"/>
          <p:cNvSpPr/>
          <p:nvPr/>
        </p:nvSpPr>
        <p:spPr>
          <a:xfrm>
            <a:off x="0" y="0"/>
            <a:ext cx="12188952" cy="6858000"/>
          </a:xfrm>
          <a:prstGeom prst="rect">
            <a:avLst/>
          </a:prstGeom>
          <a:solidFill>
            <a:srgbClr val="41414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51" name="Google Shape;251;p13"/>
          <p:cNvSpPr txBox="1"/>
          <p:nvPr>
            <p:ph type="title"/>
          </p:nvPr>
        </p:nvSpPr>
        <p:spPr>
          <a:xfrm>
            <a:off x="841247" y="474146"/>
            <a:ext cx="10515593" cy="119786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Calibri"/>
              <a:buNone/>
            </a:pPr>
            <a:r>
              <a:rPr lang="en-US">
                <a:solidFill>
                  <a:srgbClr val="FFFFFF"/>
                </a:solidFill>
                <a:uFill>
                  <a:noFill/>
                </a:uFill>
                <a:hlinkClick r:id="rId3">
                  <a:extLst>
                    <a:ext uri="{A12FA001-AC4F-418D-AE19-62706E023703}">
                      <ahyp:hlinkClr val="tx"/>
                    </a:ext>
                  </a:extLst>
                </a:hlinkClick>
              </a:rPr>
              <a:t>Constraints</a:t>
            </a:r>
            <a:endParaRPr>
              <a:solidFill>
                <a:srgbClr val="FFFFFF"/>
              </a:solidFill>
            </a:endParaRPr>
          </a:p>
        </p:txBody>
      </p:sp>
      <p:cxnSp>
        <p:nvCxnSpPr>
          <p:cNvPr id="252" name="Google Shape;252;p13"/>
          <p:cNvCxnSpPr/>
          <p:nvPr/>
        </p:nvCxnSpPr>
        <p:spPr>
          <a:xfrm rot="10800000">
            <a:off x="475488" y="587238"/>
            <a:ext cx="0" cy="914400"/>
          </a:xfrm>
          <a:prstGeom prst="straightConnector1">
            <a:avLst/>
          </a:prstGeom>
          <a:noFill/>
          <a:ln cap="flat" cmpd="sng" w="19050">
            <a:solidFill>
              <a:schemeClr val="lt1">
                <a:alpha val="80000"/>
              </a:schemeClr>
            </a:solidFill>
            <a:prstDash val="solid"/>
            <a:miter lim="800000"/>
            <a:headEnd len="sm" w="sm" type="none"/>
            <a:tailEnd len="sm" w="sm" type="none"/>
          </a:ln>
        </p:spPr>
      </p:cxnSp>
      <p:pic>
        <p:nvPicPr>
          <p:cNvPr id="253" name="Google Shape;253;p13"/>
          <p:cNvPicPr preferRelativeResize="0"/>
          <p:nvPr/>
        </p:nvPicPr>
        <p:blipFill rotWithShape="1">
          <a:blip r:embed="rId4">
            <a:alphaModFix/>
          </a:blip>
          <a:srcRect b="0" l="-580" r="580" t="0"/>
          <a:stretch/>
        </p:blipFill>
        <p:spPr>
          <a:xfrm>
            <a:off x="316325" y="2002125"/>
            <a:ext cx="6734624" cy="4171550"/>
          </a:xfrm>
          <a:prstGeom prst="rect">
            <a:avLst/>
          </a:prstGeom>
          <a:noFill/>
          <a:ln>
            <a:noFill/>
          </a:ln>
        </p:spPr>
      </p:pic>
      <p:sp>
        <p:nvSpPr>
          <p:cNvPr id="254" name="Google Shape;254;p13"/>
          <p:cNvSpPr txBox="1"/>
          <p:nvPr>
            <p:ph idx="1" type="body"/>
          </p:nvPr>
        </p:nvSpPr>
        <p:spPr>
          <a:xfrm>
            <a:off x="7533314" y="1999578"/>
            <a:ext cx="3823525" cy="4171568"/>
          </a:xfrm>
          <a:prstGeom prst="rect">
            <a:avLst/>
          </a:prstGeom>
          <a:noFill/>
          <a:ln>
            <a:noFill/>
          </a:ln>
        </p:spPr>
        <p:txBody>
          <a:bodyPr anchorCtr="0" anchor="ctr" bIns="45700" lIns="91425" spcFirstLastPara="1" rIns="91425" wrap="square" tIns="45700">
            <a:normAutofit/>
          </a:bodyPr>
          <a:lstStyle/>
          <a:p>
            <a:pPr indent="-317500" lvl="0" marL="457200" rtl="0" algn="l">
              <a:lnSpc>
                <a:spcPct val="90000"/>
              </a:lnSpc>
              <a:spcBef>
                <a:spcPts val="0"/>
              </a:spcBef>
              <a:spcAft>
                <a:spcPts val="0"/>
              </a:spcAft>
              <a:buClr>
                <a:schemeClr val="lt1"/>
              </a:buClr>
              <a:buSzPts val="1400"/>
              <a:buChar char="●"/>
            </a:pPr>
            <a:r>
              <a:rPr lang="en-US" sz="2000"/>
              <a:t>Team compiled this list of our biggest constraints.</a:t>
            </a:r>
            <a:endParaRPr/>
          </a:p>
          <a:p>
            <a:pPr indent="-317500" lvl="0" marL="457200" rtl="0" algn="l">
              <a:lnSpc>
                <a:spcPct val="90000"/>
              </a:lnSpc>
              <a:spcBef>
                <a:spcPts val="0"/>
              </a:spcBef>
              <a:spcAft>
                <a:spcPts val="0"/>
              </a:spcAft>
              <a:buClr>
                <a:schemeClr val="lt1"/>
              </a:buClr>
              <a:buSzPts val="1400"/>
              <a:buChar char="●"/>
            </a:pPr>
            <a:r>
              <a:rPr lang="en-US" sz="2000"/>
              <a:t>As the project expands this list will expand naturally as we see fit.</a:t>
            </a:r>
            <a:endParaRPr/>
          </a:p>
          <a:p>
            <a:pPr indent="-317500" lvl="0" marL="457200" rtl="0" algn="l">
              <a:lnSpc>
                <a:spcPct val="90000"/>
              </a:lnSpc>
              <a:spcBef>
                <a:spcPts val="0"/>
              </a:spcBef>
              <a:spcAft>
                <a:spcPts val="0"/>
              </a:spcAft>
              <a:buClr>
                <a:schemeClr val="lt1"/>
              </a:buClr>
              <a:buSzPts val="1400"/>
              <a:buChar char="●"/>
            </a:pPr>
            <a:r>
              <a:rPr lang="en-US" sz="2000"/>
              <a:t>Parallel to the risk management table </a:t>
            </a:r>
            <a:r>
              <a:rPr lang="en-US" sz="2000" u="sng">
                <a:solidFill>
                  <a:schemeClr val="hlink"/>
                </a:solidFill>
                <a:hlinkClick r:id="rId5"/>
              </a:rPr>
              <a:t>here. </a:t>
            </a:r>
            <a:endParaRPr sz="2000"/>
          </a:p>
          <a:p>
            <a:pPr indent="-101600" lvl="0" marL="228600" rtl="0" algn="l">
              <a:lnSpc>
                <a:spcPct val="90000"/>
              </a:lnSpc>
              <a:spcBef>
                <a:spcPts val="1000"/>
              </a:spcBef>
              <a:spcAft>
                <a:spcPts val="0"/>
              </a:spcAft>
              <a:buClr>
                <a:schemeClr val="lt1"/>
              </a:buClr>
              <a:buSzPts val="2000"/>
              <a:buNone/>
            </a:pPr>
            <a:r>
              <a:t/>
            </a:r>
            <a:endParaRPr sz="20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59" name="Shape 259"/>
        <p:cNvGrpSpPr/>
        <p:nvPr/>
      </p:nvGrpSpPr>
      <p:grpSpPr>
        <a:xfrm>
          <a:off x="0" y="0"/>
          <a:ext cx="0" cy="0"/>
          <a:chOff x="0" y="0"/>
          <a:chExt cx="0" cy="0"/>
        </a:xfrm>
      </p:grpSpPr>
      <p:pic>
        <p:nvPicPr>
          <p:cNvPr id="260" name="Google Shape;260;p14"/>
          <p:cNvPicPr preferRelativeResize="0"/>
          <p:nvPr>
            <p:ph idx="1" type="body"/>
          </p:nvPr>
        </p:nvPicPr>
        <p:blipFill rotWithShape="1">
          <a:blip r:embed="rId3">
            <a:alphaModFix/>
          </a:blip>
          <a:srcRect b="370" l="0" r="-1" t="334"/>
          <a:stretch/>
        </p:blipFill>
        <p:spPr>
          <a:xfrm>
            <a:off x="492975" y="182133"/>
            <a:ext cx="11030704" cy="4609323"/>
          </a:xfrm>
          <a:prstGeom prst="rect">
            <a:avLst/>
          </a:prstGeom>
          <a:noFill/>
          <a:ln>
            <a:noFill/>
          </a:ln>
        </p:spPr>
      </p:pic>
      <p:sp>
        <p:nvSpPr>
          <p:cNvPr id="261" name="Google Shape;261;p14"/>
          <p:cNvSpPr/>
          <p:nvPr/>
        </p:nvSpPr>
        <p:spPr>
          <a:xfrm>
            <a:off x="321564" y="4892040"/>
            <a:ext cx="11548872" cy="1645920"/>
          </a:xfrm>
          <a:prstGeom prst="rect">
            <a:avLst/>
          </a:prstGeom>
          <a:solidFill>
            <a:srgbClr val="3F3F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262" name="Google Shape;262;p14"/>
          <p:cNvSpPr txBox="1"/>
          <p:nvPr>
            <p:ph type="title"/>
          </p:nvPr>
        </p:nvSpPr>
        <p:spPr>
          <a:xfrm>
            <a:off x="4380588" y="5093208"/>
            <a:ext cx="6973204" cy="126187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800"/>
              <a:buFont typeface="Calibri"/>
              <a:buNone/>
            </a:pPr>
            <a:r>
              <a:rPr lang="en-US" sz="4800">
                <a:solidFill>
                  <a:schemeClr val="lt1"/>
                </a:solidFill>
                <a:uFill>
                  <a:noFill/>
                </a:uFill>
                <a:hlinkClick r:id="rId4">
                  <a:extLst>
                    <a:ext uri="{A12FA001-AC4F-418D-AE19-62706E023703}">
                      <ahyp:hlinkClr val="tx"/>
                    </a:ext>
                  </a:extLst>
                </a:hlinkClick>
              </a:rPr>
              <a:t>House of Quality</a:t>
            </a:r>
            <a:endParaRPr sz="4800">
              <a:solidFill>
                <a:schemeClr val="lt1"/>
              </a:solidFill>
            </a:endParaRPr>
          </a:p>
        </p:txBody>
      </p:sp>
      <p:cxnSp>
        <p:nvCxnSpPr>
          <p:cNvPr id="263" name="Google Shape;263;p14"/>
          <p:cNvCxnSpPr/>
          <p:nvPr/>
        </p:nvCxnSpPr>
        <p:spPr>
          <a:xfrm rot="10800000">
            <a:off x="4059936" y="5264106"/>
            <a:ext cx="0" cy="914400"/>
          </a:xfrm>
          <a:prstGeom prst="straightConnector1">
            <a:avLst/>
          </a:prstGeom>
          <a:noFill/>
          <a:ln cap="flat" cmpd="sng" w="19050">
            <a:solidFill>
              <a:schemeClr val="lt1">
                <a:alpha val="80000"/>
              </a:schemeClr>
            </a:solidFill>
            <a:prstDash val="solid"/>
            <a:miter lim="800000"/>
            <a:headEnd len="sm" w="sm" type="none"/>
            <a:tailEnd len="sm" w="sm" type="none"/>
          </a:ln>
        </p:spPr>
      </p:cxn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68" name="Shape 268"/>
        <p:cNvGrpSpPr/>
        <p:nvPr/>
      </p:nvGrpSpPr>
      <p:grpSpPr>
        <a:xfrm>
          <a:off x="0" y="0"/>
          <a:ext cx="0" cy="0"/>
          <a:chOff x="0" y="0"/>
          <a:chExt cx="0" cy="0"/>
        </a:xfrm>
      </p:grpSpPr>
      <p:sp>
        <p:nvSpPr>
          <p:cNvPr id="269" name="Google Shape;269;p15"/>
          <p:cNvSpPr/>
          <p:nvPr/>
        </p:nvSpPr>
        <p:spPr>
          <a:xfrm>
            <a:off x="-1" y="0"/>
            <a:ext cx="12193060" cy="6858000"/>
          </a:xfrm>
          <a:prstGeom prst="rect">
            <a:avLst/>
          </a:prstGeom>
          <a:solidFill>
            <a:srgbClr val="3F3F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70" name="Google Shape;270;p15"/>
          <p:cNvGrpSpPr/>
          <p:nvPr/>
        </p:nvGrpSpPr>
        <p:grpSpPr>
          <a:xfrm>
            <a:off x="-329674" y="-59376"/>
            <a:ext cx="12515851" cy="6923798"/>
            <a:chOff x="-329674" y="-51881"/>
            <a:chExt cx="12515851" cy="6923798"/>
          </a:xfrm>
        </p:grpSpPr>
        <p:sp>
          <p:nvSpPr>
            <p:cNvPr id="271" name="Google Shape;271;p15"/>
            <p:cNvSpPr/>
            <p:nvPr/>
          </p:nvSpPr>
          <p:spPr>
            <a:xfrm>
              <a:off x="-329674" y="1298404"/>
              <a:ext cx="9702800" cy="5573512"/>
            </a:xfrm>
            <a:custGeom>
              <a:rect b="b" l="l" r="r" t="t"/>
              <a:pathLst>
                <a:path extrusionOk="0" h="1169" w="2038">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cap="flat" cmpd="sng" w="9525">
              <a:solidFill>
                <a:schemeClr val="lt1">
                  <a:alpha val="34901"/>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15"/>
            <p:cNvSpPr/>
            <p:nvPr/>
          </p:nvSpPr>
          <p:spPr>
            <a:xfrm>
              <a:off x="670451" y="2018236"/>
              <a:ext cx="7373938" cy="4848892"/>
            </a:xfrm>
            <a:custGeom>
              <a:rect b="b" l="l" r="r" t="t"/>
              <a:pathLst>
                <a:path extrusionOk="0" h="1017" w="1549">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cap="flat" cmpd="sng" w="9525">
              <a:solidFill>
                <a:schemeClr val="lt1">
                  <a:alpha val="34901"/>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15"/>
            <p:cNvSpPr/>
            <p:nvPr/>
          </p:nvSpPr>
          <p:spPr>
            <a:xfrm>
              <a:off x="251351" y="1788400"/>
              <a:ext cx="8035925" cy="5083516"/>
            </a:xfrm>
            <a:custGeom>
              <a:rect b="b" l="l" r="r" t="t"/>
              <a:pathLst>
                <a:path extrusionOk="0" h="1066" w="1688">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cap="flat" cmpd="sng" w="9525">
              <a:solidFill>
                <a:schemeClr val="lt1">
                  <a:alpha val="34901"/>
                </a:schemeClr>
              </a:solidFill>
              <a:prstDash val="dash"/>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15"/>
            <p:cNvSpPr/>
            <p:nvPr/>
          </p:nvSpPr>
          <p:spPr>
            <a:xfrm>
              <a:off x="-1061" y="549842"/>
              <a:ext cx="10334625" cy="6322075"/>
            </a:xfrm>
            <a:custGeom>
              <a:rect b="b" l="l" r="r" t="t"/>
              <a:pathLst>
                <a:path extrusionOk="0" h="1326" w="2171">
                  <a:moveTo>
                    <a:pt x="1873" y="1326"/>
                  </a:moveTo>
                  <a:cubicBezTo>
                    <a:pt x="2171" y="1045"/>
                    <a:pt x="1825" y="678"/>
                    <a:pt x="1609" y="473"/>
                  </a:cubicBezTo>
                  <a:cubicBezTo>
                    <a:pt x="1406" y="281"/>
                    <a:pt x="1159" y="116"/>
                    <a:pt x="880" y="63"/>
                  </a:cubicBezTo>
                  <a:cubicBezTo>
                    <a:pt x="545" y="0"/>
                    <a:pt x="214" y="161"/>
                    <a:pt x="0" y="423"/>
                  </a:cubicBezTo>
                </a:path>
              </a:pathLst>
            </a:custGeom>
            <a:noFill/>
            <a:ln cap="flat" cmpd="sng" w="9525">
              <a:solidFill>
                <a:schemeClr val="lt1">
                  <a:alpha val="34901"/>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15"/>
            <p:cNvSpPr/>
            <p:nvPr/>
          </p:nvSpPr>
          <p:spPr>
            <a:xfrm>
              <a:off x="3701" y="6186246"/>
              <a:ext cx="504825" cy="681527"/>
            </a:xfrm>
            <a:custGeom>
              <a:rect b="b" l="l" r="r" t="t"/>
              <a:pathLst>
                <a:path extrusionOk="0" h="143" w="106">
                  <a:moveTo>
                    <a:pt x="0" y="0"/>
                  </a:moveTo>
                  <a:cubicBezTo>
                    <a:pt x="35" y="54"/>
                    <a:pt x="70" y="101"/>
                    <a:pt x="106" y="143"/>
                  </a:cubicBezTo>
                </a:path>
              </a:pathLst>
            </a:custGeom>
            <a:noFill/>
            <a:ln cap="flat" cmpd="sng" w="9525">
              <a:solidFill>
                <a:schemeClr val="lt1">
                  <a:alpha val="34901"/>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15"/>
            <p:cNvSpPr/>
            <p:nvPr/>
          </p:nvSpPr>
          <p:spPr>
            <a:xfrm>
              <a:off x="-1061" y="-51881"/>
              <a:ext cx="11091863" cy="6923796"/>
            </a:xfrm>
            <a:custGeom>
              <a:rect b="b" l="l" r="r" t="t"/>
              <a:pathLst>
                <a:path extrusionOk="0" h="1452" w="2330">
                  <a:moveTo>
                    <a:pt x="2046" y="1452"/>
                  </a:moveTo>
                  <a:cubicBezTo>
                    <a:pt x="2330" y="1153"/>
                    <a:pt x="2049" y="821"/>
                    <a:pt x="1813" y="601"/>
                  </a:cubicBezTo>
                  <a:cubicBezTo>
                    <a:pt x="1569" y="375"/>
                    <a:pt x="1282" y="179"/>
                    <a:pt x="956" y="97"/>
                  </a:cubicBezTo>
                  <a:cubicBezTo>
                    <a:pt x="572" y="0"/>
                    <a:pt x="292" y="101"/>
                    <a:pt x="0" y="366"/>
                  </a:cubicBezTo>
                </a:path>
              </a:pathLst>
            </a:custGeom>
            <a:noFill/>
            <a:ln cap="flat" cmpd="sng" w="9525">
              <a:solidFill>
                <a:schemeClr val="lt1">
                  <a:alpha val="34901"/>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15"/>
            <p:cNvSpPr/>
            <p:nvPr/>
          </p:nvSpPr>
          <p:spPr>
            <a:xfrm>
              <a:off x="5426601" y="5579"/>
              <a:ext cx="5788025" cy="6847184"/>
            </a:xfrm>
            <a:custGeom>
              <a:rect b="b" l="l" r="r" t="t"/>
              <a:pathLst>
                <a:path extrusionOk="0" h="1436" w="1216">
                  <a:moveTo>
                    <a:pt x="1094" y="1436"/>
                  </a:moveTo>
                  <a:cubicBezTo>
                    <a:pt x="1216" y="1114"/>
                    <a:pt x="904" y="770"/>
                    <a:pt x="709" y="551"/>
                  </a:cubicBezTo>
                  <a:cubicBezTo>
                    <a:pt x="509" y="327"/>
                    <a:pt x="274" y="127"/>
                    <a:pt x="0" y="0"/>
                  </a:cubicBezTo>
                </a:path>
              </a:pathLst>
            </a:custGeom>
            <a:noFill/>
            <a:ln cap="flat" cmpd="sng" w="9525">
              <a:solidFill>
                <a:schemeClr val="lt1">
                  <a:alpha val="34901"/>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15"/>
            <p:cNvSpPr/>
            <p:nvPr/>
          </p:nvSpPr>
          <p:spPr>
            <a:xfrm>
              <a:off x="-1061" y="5579"/>
              <a:ext cx="1057275" cy="614491"/>
            </a:xfrm>
            <a:custGeom>
              <a:rect b="b" l="l" r="r" t="t"/>
              <a:pathLst>
                <a:path extrusionOk="0" h="129" w="222">
                  <a:moveTo>
                    <a:pt x="222" y="0"/>
                  </a:moveTo>
                  <a:cubicBezTo>
                    <a:pt x="152" y="35"/>
                    <a:pt x="76" y="78"/>
                    <a:pt x="0" y="129"/>
                  </a:cubicBezTo>
                </a:path>
              </a:pathLst>
            </a:custGeom>
            <a:noFill/>
            <a:ln cap="flat" cmpd="sng" w="9525">
              <a:solidFill>
                <a:schemeClr val="lt1">
                  <a:alpha val="34901"/>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15"/>
            <p:cNvSpPr/>
            <p:nvPr/>
          </p:nvSpPr>
          <p:spPr>
            <a:xfrm>
              <a:off x="5821889" y="5579"/>
              <a:ext cx="5588000" cy="6866337"/>
            </a:xfrm>
            <a:custGeom>
              <a:rect b="b" l="l" r="r" t="t"/>
              <a:pathLst>
                <a:path extrusionOk="0" h="1440" w="1174">
                  <a:moveTo>
                    <a:pt x="1067" y="1440"/>
                  </a:moveTo>
                  <a:cubicBezTo>
                    <a:pt x="1174" y="1124"/>
                    <a:pt x="887" y="797"/>
                    <a:pt x="698" y="577"/>
                  </a:cubicBezTo>
                  <a:cubicBezTo>
                    <a:pt x="500" y="348"/>
                    <a:pt x="270" y="141"/>
                    <a:pt x="0" y="0"/>
                  </a:cubicBezTo>
                </a:path>
              </a:pathLst>
            </a:custGeom>
            <a:noFill/>
            <a:ln cap="flat" cmpd="sng" w="9525">
              <a:solidFill>
                <a:schemeClr val="lt1">
                  <a:alpha val="34901"/>
                </a:schemeClr>
              </a:solidFill>
              <a:prstDash val="dash"/>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15"/>
            <p:cNvSpPr/>
            <p:nvPr/>
          </p:nvSpPr>
          <p:spPr>
            <a:xfrm>
              <a:off x="3701" y="790"/>
              <a:ext cx="595313" cy="352734"/>
            </a:xfrm>
            <a:custGeom>
              <a:rect b="b" l="l" r="r" t="t"/>
              <a:pathLst>
                <a:path extrusionOk="0" h="74" w="125">
                  <a:moveTo>
                    <a:pt x="125" y="0"/>
                  </a:moveTo>
                  <a:cubicBezTo>
                    <a:pt x="85" y="22"/>
                    <a:pt x="43" y="47"/>
                    <a:pt x="0" y="74"/>
                  </a:cubicBezTo>
                </a:path>
              </a:pathLst>
            </a:custGeom>
            <a:noFill/>
            <a:ln cap="flat" cmpd="sng" w="9525">
              <a:solidFill>
                <a:schemeClr val="lt1">
                  <a:alpha val="34901"/>
                </a:schemeClr>
              </a:solidFill>
              <a:prstDash val="dash"/>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15"/>
            <p:cNvSpPr/>
            <p:nvPr/>
          </p:nvSpPr>
          <p:spPr>
            <a:xfrm>
              <a:off x="6012389" y="5579"/>
              <a:ext cx="5497513" cy="6866337"/>
            </a:xfrm>
            <a:custGeom>
              <a:rect b="b" l="l" r="r" t="t"/>
              <a:pathLst>
                <a:path extrusionOk="0" h="1440" w="1155">
                  <a:moveTo>
                    <a:pt x="1056" y="1440"/>
                  </a:moveTo>
                  <a:cubicBezTo>
                    <a:pt x="1155" y="1123"/>
                    <a:pt x="875" y="801"/>
                    <a:pt x="686" y="580"/>
                  </a:cubicBezTo>
                  <a:cubicBezTo>
                    <a:pt x="491" y="352"/>
                    <a:pt x="264" y="145"/>
                    <a:pt x="0" y="0"/>
                  </a:cubicBezTo>
                </a:path>
              </a:pathLst>
            </a:custGeom>
            <a:noFill/>
            <a:ln cap="flat" cmpd="sng" w="12700">
              <a:solidFill>
                <a:schemeClr val="lt1">
                  <a:alpha val="34901"/>
                </a:schemeClr>
              </a:solidFill>
              <a:prstDash val="dashDot"/>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15"/>
            <p:cNvSpPr/>
            <p:nvPr/>
          </p:nvSpPr>
          <p:spPr>
            <a:xfrm>
              <a:off x="-1061" y="5579"/>
              <a:ext cx="357188" cy="213875"/>
            </a:xfrm>
            <a:custGeom>
              <a:rect b="b" l="l" r="r" t="t"/>
              <a:pathLst>
                <a:path extrusionOk="0" h="45" w="75">
                  <a:moveTo>
                    <a:pt x="75" y="0"/>
                  </a:moveTo>
                  <a:cubicBezTo>
                    <a:pt x="50" y="14"/>
                    <a:pt x="25" y="29"/>
                    <a:pt x="0" y="45"/>
                  </a:cubicBezTo>
                </a:path>
              </a:pathLst>
            </a:custGeom>
            <a:noFill/>
            <a:ln cap="flat" cmpd="sng" w="12700">
              <a:solidFill>
                <a:schemeClr val="lt1">
                  <a:alpha val="34901"/>
                </a:schemeClr>
              </a:solidFill>
              <a:prstDash val="dashDot"/>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15"/>
            <p:cNvSpPr/>
            <p:nvPr/>
          </p:nvSpPr>
          <p:spPr>
            <a:xfrm>
              <a:off x="6210826" y="790"/>
              <a:ext cx="5522913" cy="6871126"/>
            </a:xfrm>
            <a:custGeom>
              <a:rect b="b" l="l" r="r" t="t"/>
              <a:pathLst>
                <a:path extrusionOk="0" h="1441" w="1160">
                  <a:moveTo>
                    <a:pt x="1053" y="1441"/>
                  </a:moveTo>
                  <a:cubicBezTo>
                    <a:pt x="1160" y="1129"/>
                    <a:pt x="892" y="817"/>
                    <a:pt x="705" y="599"/>
                  </a:cubicBezTo>
                  <a:cubicBezTo>
                    <a:pt x="503" y="365"/>
                    <a:pt x="270" y="152"/>
                    <a:pt x="0" y="0"/>
                  </a:cubicBezTo>
                </a:path>
              </a:pathLst>
            </a:custGeom>
            <a:noFill/>
            <a:ln cap="flat" cmpd="sng" w="9525">
              <a:solidFill>
                <a:schemeClr val="lt1">
                  <a:alpha val="34901"/>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15"/>
            <p:cNvSpPr/>
            <p:nvPr/>
          </p:nvSpPr>
          <p:spPr>
            <a:xfrm>
              <a:off x="6463239" y="5579"/>
              <a:ext cx="5413375" cy="6866337"/>
            </a:xfrm>
            <a:custGeom>
              <a:rect b="b" l="l" r="r" t="t"/>
              <a:pathLst>
                <a:path extrusionOk="0" h="1440" w="1137">
                  <a:moveTo>
                    <a:pt x="1040" y="1440"/>
                  </a:moveTo>
                  <a:cubicBezTo>
                    <a:pt x="1137" y="1131"/>
                    <a:pt x="883" y="828"/>
                    <a:pt x="698" y="611"/>
                  </a:cubicBezTo>
                  <a:cubicBezTo>
                    <a:pt x="498" y="375"/>
                    <a:pt x="268" y="159"/>
                    <a:pt x="0" y="0"/>
                  </a:cubicBezTo>
                </a:path>
              </a:pathLst>
            </a:custGeom>
            <a:noFill/>
            <a:ln cap="flat" cmpd="sng" w="9525">
              <a:solidFill>
                <a:schemeClr val="lt1">
                  <a:alpha val="34901"/>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15"/>
            <p:cNvSpPr/>
            <p:nvPr/>
          </p:nvSpPr>
          <p:spPr>
            <a:xfrm>
              <a:off x="6877576" y="5579"/>
              <a:ext cx="5037138" cy="6861550"/>
            </a:xfrm>
            <a:custGeom>
              <a:rect b="b" l="l" r="r" t="t"/>
              <a:pathLst>
                <a:path extrusionOk="0" h="1439" w="1058">
                  <a:moveTo>
                    <a:pt x="1011" y="1439"/>
                  </a:moveTo>
                  <a:cubicBezTo>
                    <a:pt x="1058" y="1131"/>
                    <a:pt x="825" y="841"/>
                    <a:pt x="648" y="617"/>
                  </a:cubicBezTo>
                  <a:cubicBezTo>
                    <a:pt x="462" y="383"/>
                    <a:pt x="248" y="168"/>
                    <a:pt x="0" y="0"/>
                  </a:cubicBezTo>
                </a:path>
              </a:pathLst>
            </a:custGeom>
            <a:noFill/>
            <a:ln cap="flat" cmpd="sng" w="9525">
              <a:solidFill>
                <a:schemeClr val="lt1">
                  <a:alpha val="34901"/>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15"/>
            <p:cNvSpPr/>
            <p:nvPr/>
          </p:nvSpPr>
          <p:spPr>
            <a:xfrm>
              <a:off x="8768289" y="5579"/>
              <a:ext cx="3417888" cy="2742066"/>
            </a:xfrm>
            <a:custGeom>
              <a:rect b="b" l="l" r="r" t="t"/>
              <a:pathLst>
                <a:path extrusionOk="0" h="575" w="718">
                  <a:moveTo>
                    <a:pt x="718" y="575"/>
                  </a:moveTo>
                  <a:cubicBezTo>
                    <a:pt x="500" y="360"/>
                    <a:pt x="260" y="163"/>
                    <a:pt x="0" y="0"/>
                  </a:cubicBezTo>
                </a:path>
              </a:pathLst>
            </a:custGeom>
            <a:noFill/>
            <a:ln cap="flat" cmpd="sng" w="9525">
              <a:solidFill>
                <a:schemeClr val="lt1">
                  <a:alpha val="34901"/>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15"/>
            <p:cNvSpPr/>
            <p:nvPr/>
          </p:nvSpPr>
          <p:spPr>
            <a:xfrm>
              <a:off x="9235014" y="10367"/>
              <a:ext cx="2951163" cy="2555325"/>
            </a:xfrm>
            <a:custGeom>
              <a:rect b="b" l="l" r="r" t="t"/>
              <a:pathLst>
                <a:path extrusionOk="0" h="536" w="620">
                  <a:moveTo>
                    <a:pt x="620" y="536"/>
                  </a:moveTo>
                  <a:cubicBezTo>
                    <a:pt x="404" y="314"/>
                    <a:pt x="196" y="138"/>
                    <a:pt x="0" y="0"/>
                  </a:cubicBezTo>
                </a:path>
              </a:pathLst>
            </a:custGeom>
            <a:noFill/>
            <a:ln cap="flat" cmpd="sng" w="9525">
              <a:solidFill>
                <a:schemeClr val="lt1">
                  <a:alpha val="34901"/>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15"/>
            <p:cNvSpPr/>
            <p:nvPr/>
          </p:nvSpPr>
          <p:spPr>
            <a:xfrm>
              <a:off x="10020826" y="5579"/>
              <a:ext cx="2165350" cy="1358265"/>
            </a:xfrm>
            <a:custGeom>
              <a:rect b="b" l="l" r="r" t="t"/>
              <a:pathLst>
                <a:path extrusionOk="0" h="285" w="455">
                  <a:moveTo>
                    <a:pt x="0" y="0"/>
                  </a:moveTo>
                  <a:cubicBezTo>
                    <a:pt x="153" y="85"/>
                    <a:pt x="308" y="180"/>
                    <a:pt x="455" y="285"/>
                  </a:cubicBezTo>
                </a:path>
              </a:pathLst>
            </a:custGeom>
            <a:noFill/>
            <a:ln cap="flat" cmpd="sng" w="9525">
              <a:solidFill>
                <a:schemeClr val="lt1">
                  <a:alpha val="34901"/>
                </a:schemeClr>
              </a:solidFill>
              <a:prstDash val="dash"/>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15"/>
            <p:cNvSpPr/>
            <p:nvPr/>
          </p:nvSpPr>
          <p:spPr>
            <a:xfrm>
              <a:off x="11290826" y="5579"/>
              <a:ext cx="895350" cy="534687"/>
            </a:xfrm>
            <a:custGeom>
              <a:rect b="b" l="l" r="r" t="t"/>
              <a:pathLst>
                <a:path extrusionOk="0" h="112" w="188">
                  <a:moveTo>
                    <a:pt x="0" y="0"/>
                  </a:moveTo>
                  <a:cubicBezTo>
                    <a:pt x="63" y="36"/>
                    <a:pt x="126" y="73"/>
                    <a:pt x="188" y="112"/>
                  </a:cubicBezTo>
                </a:path>
              </a:pathLst>
            </a:custGeom>
            <a:noFill/>
            <a:ln cap="flat" cmpd="sng" w="9525">
              <a:solidFill>
                <a:schemeClr val="lt1">
                  <a:alpha val="34901"/>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0" name="Google Shape;290;p15"/>
          <p:cNvSpPr txBox="1"/>
          <p:nvPr>
            <p:ph type="title"/>
          </p:nvPr>
        </p:nvSpPr>
        <p:spPr>
          <a:xfrm>
            <a:off x="888630" y="4760132"/>
            <a:ext cx="5093596" cy="1777829"/>
          </a:xfrm>
          <a:prstGeom prst="rect">
            <a:avLst/>
          </a:prstGeom>
          <a:noFill/>
          <a:ln>
            <a:noFill/>
          </a:ln>
        </p:spPr>
        <p:txBody>
          <a:bodyPr anchorCtr="0" anchor="ctr" bIns="45700" lIns="91425" spcFirstLastPara="1" rIns="91425" wrap="square" tIns="45700">
            <a:normAutofit/>
          </a:bodyPr>
          <a:lstStyle/>
          <a:p>
            <a:pPr indent="0" lvl="0" marL="0" rtl="0" algn="r">
              <a:lnSpc>
                <a:spcPct val="90000"/>
              </a:lnSpc>
              <a:spcBef>
                <a:spcPts val="0"/>
              </a:spcBef>
              <a:spcAft>
                <a:spcPts val="0"/>
              </a:spcAft>
              <a:buClr>
                <a:schemeClr val="lt1"/>
              </a:buClr>
              <a:buSzPts val="4000"/>
              <a:buFont typeface="Calibri"/>
              <a:buNone/>
            </a:pPr>
            <a:r>
              <a:rPr lang="en-US" sz="4000"/>
              <a:t>Plans for next Phase</a:t>
            </a:r>
            <a:endParaRPr sz="4000"/>
          </a:p>
        </p:txBody>
      </p:sp>
      <p:pic>
        <p:nvPicPr>
          <p:cNvPr id="291" name="Google Shape;291;p15">
            <a:hlinkClick r:id="rId3"/>
          </p:cNvPr>
          <p:cNvPicPr preferRelativeResize="0"/>
          <p:nvPr/>
        </p:nvPicPr>
        <p:blipFill rotWithShape="1">
          <a:blip r:embed="rId4">
            <a:alphaModFix/>
          </a:blip>
          <a:srcRect b="799" l="0" r="0" t="0"/>
          <a:stretch/>
        </p:blipFill>
        <p:spPr>
          <a:xfrm>
            <a:off x="20" y="2872"/>
            <a:ext cx="12191980" cy="4595954"/>
          </a:xfrm>
          <a:custGeom>
            <a:rect b="b" l="l" r="r" t="t"/>
            <a:pathLst>
              <a:path extrusionOk="0" h="4621300" w="12192000">
                <a:moveTo>
                  <a:pt x="0" y="0"/>
                </a:moveTo>
                <a:lnTo>
                  <a:pt x="12192000" y="0"/>
                </a:lnTo>
                <a:lnTo>
                  <a:pt x="12192000" y="3104412"/>
                </a:lnTo>
                <a:lnTo>
                  <a:pt x="12192000" y="3296537"/>
                </a:lnTo>
                <a:lnTo>
                  <a:pt x="12192000" y="4272355"/>
                </a:lnTo>
                <a:lnTo>
                  <a:pt x="12113803" y="4280638"/>
                </a:lnTo>
                <a:cubicBezTo>
                  <a:pt x="10139508" y="4478587"/>
                  <a:pt x="8237152" y="4571590"/>
                  <a:pt x="6753597" y="4604195"/>
                </a:cubicBezTo>
                <a:cubicBezTo>
                  <a:pt x="4940362" y="4644044"/>
                  <a:pt x="2657278" y="4624714"/>
                  <a:pt x="400746" y="4432852"/>
                </a:cubicBezTo>
                <a:lnTo>
                  <a:pt x="0" y="4395876"/>
                </a:lnTo>
                <a:lnTo>
                  <a:pt x="0" y="3296537"/>
                </a:lnTo>
                <a:lnTo>
                  <a:pt x="0" y="3104412"/>
                </a:lnTo>
                <a:close/>
              </a:path>
            </a:pathLst>
          </a:custGeom>
          <a:noFill/>
          <a:ln>
            <a:noFill/>
          </a:ln>
        </p:spPr>
      </p:pic>
      <p:sp>
        <p:nvSpPr>
          <p:cNvPr id="292" name="Google Shape;292;p15"/>
          <p:cNvSpPr txBox="1"/>
          <p:nvPr>
            <p:ph idx="1" type="body"/>
          </p:nvPr>
        </p:nvSpPr>
        <p:spPr>
          <a:xfrm>
            <a:off x="6226706" y="4767660"/>
            <a:ext cx="5173613" cy="1770300"/>
          </a:xfrm>
          <a:prstGeom prst="rect">
            <a:avLst/>
          </a:prstGeom>
          <a:noFill/>
          <a:ln>
            <a:noFill/>
          </a:ln>
        </p:spPr>
        <p:txBody>
          <a:bodyPr anchorCtr="0" anchor="ctr" bIns="45700" lIns="91425" spcFirstLastPara="1" rIns="91425" wrap="square" tIns="45700">
            <a:normAutofit/>
          </a:bodyPr>
          <a:lstStyle/>
          <a:p>
            <a:pPr indent="-114300" lvl="0" marL="228600" rtl="0" algn="l">
              <a:lnSpc>
                <a:spcPct val="90000"/>
              </a:lnSpc>
              <a:spcBef>
                <a:spcPts val="0"/>
              </a:spcBef>
              <a:spcAft>
                <a:spcPts val="0"/>
              </a:spcAft>
              <a:buClr>
                <a:schemeClr val="lt1"/>
              </a:buClr>
              <a:buSzPts val="1800"/>
              <a:buNone/>
            </a:pPr>
            <a:r>
              <a:t/>
            </a:r>
            <a:endParaRPr sz="18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96" name="Shape 296"/>
        <p:cNvGrpSpPr/>
        <p:nvPr/>
      </p:nvGrpSpPr>
      <p:grpSpPr>
        <a:xfrm>
          <a:off x="0" y="0"/>
          <a:ext cx="0" cy="0"/>
          <a:chOff x="0" y="0"/>
          <a:chExt cx="0" cy="0"/>
        </a:xfrm>
      </p:grpSpPr>
      <p:pic>
        <p:nvPicPr>
          <p:cNvPr descr="Many question marks on black background" id="297" name="Google Shape;297;p16"/>
          <p:cNvPicPr preferRelativeResize="0"/>
          <p:nvPr>
            <p:ph idx="1" type="body"/>
          </p:nvPr>
        </p:nvPicPr>
        <p:blipFill rotWithShape="1">
          <a:blip r:embed="rId3">
            <a:alphaModFix/>
          </a:blip>
          <a:srcRect b="0" l="0" r="0" t="7786"/>
          <a:stretch/>
        </p:blipFill>
        <p:spPr>
          <a:xfrm>
            <a:off x="20" y="10"/>
            <a:ext cx="12191980" cy="6857990"/>
          </a:xfrm>
          <a:prstGeom prst="rect">
            <a:avLst/>
          </a:prstGeom>
          <a:noFill/>
          <a:ln>
            <a:noFill/>
          </a:ln>
        </p:spPr>
      </p:pic>
      <p:sp>
        <p:nvSpPr>
          <p:cNvPr id="298" name="Google Shape;298;p16"/>
          <p:cNvSpPr/>
          <p:nvPr/>
        </p:nvSpPr>
        <p:spPr>
          <a:xfrm>
            <a:off x="0" y="4023809"/>
            <a:ext cx="11016943" cy="2262375"/>
          </a:xfrm>
          <a:custGeom>
            <a:rect b="b" l="l" r="r" t="t"/>
            <a:pathLst>
              <a:path extrusionOk="0" h="2262375" w="11016943">
                <a:moveTo>
                  <a:pt x="0" y="0"/>
                </a:moveTo>
                <a:lnTo>
                  <a:pt x="9969166" y="0"/>
                </a:lnTo>
                <a:lnTo>
                  <a:pt x="11016943" y="2262375"/>
                </a:lnTo>
                <a:lnTo>
                  <a:pt x="4942050" y="2262375"/>
                </a:lnTo>
                <a:lnTo>
                  <a:pt x="4582160" y="2262375"/>
                </a:lnTo>
                <a:lnTo>
                  <a:pt x="0" y="2262375"/>
                </a:lnTo>
                <a:close/>
              </a:path>
            </a:pathLst>
          </a:custGeom>
          <a:solidFill>
            <a:srgbClr val="262626">
              <a:alpha val="8784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99" name="Google Shape;299;p16"/>
          <p:cNvSpPr txBox="1"/>
          <p:nvPr>
            <p:ph type="title"/>
          </p:nvPr>
        </p:nvSpPr>
        <p:spPr>
          <a:xfrm>
            <a:off x="841248" y="4199861"/>
            <a:ext cx="8856059" cy="1336826"/>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rgbClr val="FFFFFF"/>
              </a:buClr>
              <a:buSzPts val="5400"/>
              <a:buFont typeface="Calibri"/>
              <a:buNone/>
            </a:pPr>
            <a:r>
              <a:rPr b="1" lang="en-US" sz="5400">
                <a:solidFill>
                  <a:srgbClr val="FFFFFF"/>
                </a:solidFill>
              </a:rPr>
              <a:t>Questions?</a:t>
            </a:r>
            <a:endParaRPr sz="5400">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15" name="Shape 115"/>
        <p:cNvGrpSpPr/>
        <p:nvPr/>
      </p:nvGrpSpPr>
      <p:grpSpPr>
        <a:xfrm>
          <a:off x="0" y="0"/>
          <a:ext cx="0" cy="0"/>
          <a:chOff x="0" y="0"/>
          <a:chExt cx="0" cy="0"/>
        </a:xfrm>
      </p:grpSpPr>
      <p:sp>
        <p:nvSpPr>
          <p:cNvPr id="116" name="Google Shape;116;p2"/>
          <p:cNvSpPr/>
          <p:nvPr/>
        </p:nvSpPr>
        <p:spPr>
          <a:xfrm>
            <a:off x="0" y="0"/>
            <a:ext cx="9737577" cy="6858478"/>
          </a:xfrm>
          <a:custGeom>
            <a:rect b="b" l="l" r="r" t="t"/>
            <a:pathLst>
              <a:path extrusionOk="0" h="6858478" w="9737577">
                <a:moveTo>
                  <a:pt x="0" y="0"/>
                </a:moveTo>
                <a:lnTo>
                  <a:pt x="268876" y="0"/>
                </a:lnTo>
                <a:lnTo>
                  <a:pt x="1554480" y="0"/>
                </a:lnTo>
                <a:lnTo>
                  <a:pt x="5489397" y="0"/>
                </a:lnTo>
                <a:lnTo>
                  <a:pt x="6555625" y="0"/>
                </a:lnTo>
                <a:lnTo>
                  <a:pt x="6561202" y="0"/>
                </a:lnTo>
                <a:lnTo>
                  <a:pt x="9737577" y="6858478"/>
                </a:lnTo>
                <a:lnTo>
                  <a:pt x="2313022" y="6858478"/>
                </a:lnTo>
                <a:lnTo>
                  <a:pt x="2313282" y="6857916"/>
                </a:lnTo>
                <a:lnTo>
                  <a:pt x="1554480" y="6857916"/>
                </a:lnTo>
                <a:lnTo>
                  <a:pt x="1554480" y="6858000"/>
                </a:lnTo>
                <a:lnTo>
                  <a:pt x="0" y="6858000"/>
                </a:lnTo>
                <a:close/>
              </a:path>
            </a:pathLst>
          </a:custGeom>
          <a:solidFill>
            <a:srgbClr val="262626">
              <a:alpha val="6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7" name="Google Shape;117;p2"/>
          <p:cNvSpPr/>
          <p:nvPr/>
        </p:nvSpPr>
        <p:spPr>
          <a:xfrm>
            <a:off x="0" y="0"/>
            <a:ext cx="9308951" cy="6858478"/>
          </a:xfrm>
          <a:custGeom>
            <a:rect b="b" l="l" r="r" t="t"/>
            <a:pathLst>
              <a:path extrusionOk="0" h="6858478" w="9308951">
                <a:moveTo>
                  <a:pt x="0" y="0"/>
                </a:moveTo>
                <a:lnTo>
                  <a:pt x="838200" y="0"/>
                </a:lnTo>
                <a:lnTo>
                  <a:pt x="838200" y="479"/>
                </a:lnTo>
                <a:lnTo>
                  <a:pt x="1230899" y="479"/>
                </a:lnTo>
                <a:lnTo>
                  <a:pt x="1230899" y="0"/>
                </a:lnTo>
                <a:lnTo>
                  <a:pt x="5060771" y="0"/>
                </a:lnTo>
                <a:lnTo>
                  <a:pt x="6126999" y="0"/>
                </a:lnTo>
                <a:lnTo>
                  <a:pt x="6132576" y="0"/>
                </a:lnTo>
                <a:lnTo>
                  <a:pt x="9308951" y="6858478"/>
                </a:lnTo>
                <a:lnTo>
                  <a:pt x="1884396" y="6858478"/>
                </a:lnTo>
                <a:lnTo>
                  <a:pt x="1884656" y="6857916"/>
                </a:lnTo>
                <a:lnTo>
                  <a:pt x="1230899" y="6857916"/>
                </a:lnTo>
                <a:lnTo>
                  <a:pt x="1230899" y="6858478"/>
                </a:lnTo>
                <a:lnTo>
                  <a:pt x="651890" y="6858478"/>
                </a:lnTo>
                <a:lnTo>
                  <a:pt x="651890" y="6858000"/>
                </a:lnTo>
                <a:lnTo>
                  <a:pt x="0" y="6858000"/>
                </a:lnTo>
                <a:close/>
              </a:path>
            </a:pathLst>
          </a:custGeom>
          <a:solidFill>
            <a:srgbClr val="26262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8" name="Google Shape;118;p2"/>
          <p:cNvSpPr txBox="1"/>
          <p:nvPr>
            <p:ph type="title"/>
          </p:nvPr>
        </p:nvSpPr>
        <p:spPr>
          <a:xfrm>
            <a:off x="804672" y="365125"/>
            <a:ext cx="5398235"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Calibri"/>
              <a:buNone/>
            </a:pPr>
            <a:r>
              <a:rPr lang="en-US"/>
              <a:t>Agenda</a:t>
            </a:r>
            <a:endParaRPr/>
          </a:p>
        </p:txBody>
      </p:sp>
      <p:grpSp>
        <p:nvGrpSpPr>
          <p:cNvPr id="119" name="Google Shape;119;p2"/>
          <p:cNvGrpSpPr/>
          <p:nvPr/>
        </p:nvGrpSpPr>
        <p:grpSpPr>
          <a:xfrm>
            <a:off x="804672" y="2023108"/>
            <a:ext cx="6032856" cy="4153346"/>
            <a:chOff x="0" y="507"/>
            <a:chExt cx="6032856" cy="4153346"/>
          </a:xfrm>
        </p:grpSpPr>
        <p:cxnSp>
          <p:nvCxnSpPr>
            <p:cNvPr id="120" name="Google Shape;120;p2"/>
            <p:cNvCxnSpPr/>
            <p:nvPr/>
          </p:nvCxnSpPr>
          <p:spPr>
            <a:xfrm>
              <a:off x="0" y="507"/>
              <a:ext cx="6032856" cy="0"/>
            </a:xfrm>
            <a:prstGeom prst="straightConnector1">
              <a:avLst/>
            </a:prstGeom>
            <a:solidFill>
              <a:srgbClr val="599BD5"/>
            </a:solidFill>
            <a:ln cap="flat" cmpd="sng" w="12700">
              <a:solidFill>
                <a:srgbClr val="599BD5"/>
              </a:solidFill>
              <a:prstDash val="solid"/>
              <a:miter lim="800000"/>
              <a:headEnd len="sm" w="sm" type="none"/>
              <a:tailEnd len="sm" w="sm" type="none"/>
            </a:ln>
          </p:spPr>
        </p:cxnSp>
        <p:sp>
          <p:nvSpPr>
            <p:cNvPr id="121" name="Google Shape;121;p2"/>
            <p:cNvSpPr/>
            <p:nvPr/>
          </p:nvSpPr>
          <p:spPr>
            <a:xfrm>
              <a:off x="0" y="507"/>
              <a:ext cx="6032856" cy="415334"/>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2"/>
            <p:cNvSpPr txBox="1"/>
            <p:nvPr/>
          </p:nvSpPr>
          <p:spPr>
            <a:xfrm>
              <a:off x="0" y="507"/>
              <a:ext cx="6032856" cy="415334"/>
            </a:xfrm>
            <a:prstGeom prst="rect">
              <a:avLst/>
            </a:prstGeom>
            <a:noFill/>
            <a:ln>
              <a:noFill/>
            </a:ln>
          </p:spPr>
          <p:txBody>
            <a:bodyPr anchorCtr="0" anchor="t" bIns="72375" lIns="72375" spcFirstLastPara="1" rIns="72375" wrap="square" tIns="72375">
              <a:noAutofit/>
            </a:bodyPr>
            <a:lstStyle/>
            <a:p>
              <a:pPr indent="0" lvl="0" marL="0" marR="0" rtl="0" algn="l">
                <a:lnSpc>
                  <a:spcPct val="90000"/>
                </a:lnSpc>
                <a:spcBef>
                  <a:spcPts val="0"/>
                </a:spcBef>
                <a:spcAft>
                  <a:spcPts val="0"/>
                </a:spcAft>
                <a:buClr>
                  <a:schemeClr val="lt1"/>
                </a:buClr>
                <a:buSzPts val="1900"/>
                <a:buFont typeface="Calibri"/>
                <a:buNone/>
              </a:pPr>
              <a:r>
                <a:rPr b="0" i="0" lang="en-US" sz="1900" u="none" cap="none" strike="noStrike">
                  <a:solidFill>
                    <a:schemeClr val="lt1"/>
                  </a:solidFill>
                  <a:latin typeface="Calibri"/>
                  <a:ea typeface="Calibri"/>
                  <a:cs typeface="Calibri"/>
                  <a:sym typeface="Calibri"/>
                </a:rPr>
                <a:t>Team Introduction </a:t>
              </a:r>
              <a:endParaRPr/>
            </a:p>
          </p:txBody>
        </p:sp>
        <p:cxnSp>
          <p:nvCxnSpPr>
            <p:cNvPr id="123" name="Google Shape;123;p2"/>
            <p:cNvCxnSpPr/>
            <p:nvPr/>
          </p:nvCxnSpPr>
          <p:spPr>
            <a:xfrm>
              <a:off x="0" y="415841"/>
              <a:ext cx="6032856" cy="0"/>
            </a:xfrm>
            <a:prstGeom prst="straightConnector1">
              <a:avLst/>
            </a:prstGeom>
            <a:solidFill>
              <a:srgbClr val="56B0D0"/>
            </a:solidFill>
            <a:ln cap="flat" cmpd="sng" w="12700">
              <a:solidFill>
                <a:srgbClr val="56B0D0"/>
              </a:solidFill>
              <a:prstDash val="solid"/>
              <a:miter lim="800000"/>
              <a:headEnd len="sm" w="sm" type="none"/>
              <a:tailEnd len="sm" w="sm" type="none"/>
            </a:ln>
          </p:spPr>
        </p:cxnSp>
        <p:sp>
          <p:nvSpPr>
            <p:cNvPr id="124" name="Google Shape;124;p2"/>
            <p:cNvSpPr/>
            <p:nvPr/>
          </p:nvSpPr>
          <p:spPr>
            <a:xfrm>
              <a:off x="0" y="415841"/>
              <a:ext cx="6032856" cy="415334"/>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2"/>
            <p:cNvSpPr txBox="1"/>
            <p:nvPr/>
          </p:nvSpPr>
          <p:spPr>
            <a:xfrm>
              <a:off x="0" y="415841"/>
              <a:ext cx="6032856" cy="415334"/>
            </a:xfrm>
            <a:prstGeom prst="rect">
              <a:avLst/>
            </a:prstGeom>
            <a:noFill/>
            <a:ln>
              <a:noFill/>
            </a:ln>
          </p:spPr>
          <p:txBody>
            <a:bodyPr anchorCtr="0" anchor="t" bIns="72375" lIns="72375" spcFirstLastPara="1" rIns="72375" wrap="square" tIns="72375">
              <a:noAutofit/>
            </a:bodyPr>
            <a:lstStyle/>
            <a:p>
              <a:pPr indent="0" lvl="0" marL="0" marR="0" rtl="0" algn="l">
                <a:lnSpc>
                  <a:spcPct val="90000"/>
                </a:lnSpc>
                <a:spcBef>
                  <a:spcPts val="0"/>
                </a:spcBef>
                <a:spcAft>
                  <a:spcPts val="0"/>
                </a:spcAft>
                <a:buClr>
                  <a:schemeClr val="lt1"/>
                </a:buClr>
                <a:buSzPts val="1900"/>
                <a:buFont typeface="Calibri"/>
                <a:buNone/>
              </a:pPr>
              <a:r>
                <a:rPr b="0" i="0" lang="en-US" sz="1900" u="none" cap="none" strike="noStrike">
                  <a:solidFill>
                    <a:schemeClr val="lt1"/>
                  </a:solidFill>
                  <a:latin typeface="Calibri"/>
                  <a:ea typeface="Calibri"/>
                  <a:cs typeface="Calibri"/>
                  <a:sym typeface="Calibri"/>
                </a:rPr>
                <a:t>Project Summary </a:t>
              </a:r>
              <a:endParaRPr/>
            </a:p>
          </p:txBody>
        </p:sp>
        <p:cxnSp>
          <p:nvCxnSpPr>
            <p:cNvPr id="126" name="Google Shape;126;p2"/>
            <p:cNvCxnSpPr/>
            <p:nvPr/>
          </p:nvCxnSpPr>
          <p:spPr>
            <a:xfrm>
              <a:off x="0" y="831176"/>
              <a:ext cx="6032856" cy="0"/>
            </a:xfrm>
            <a:prstGeom prst="straightConnector1">
              <a:avLst/>
            </a:prstGeom>
            <a:solidFill>
              <a:srgbClr val="53C5CC"/>
            </a:solidFill>
            <a:ln cap="flat" cmpd="sng" w="12700">
              <a:solidFill>
                <a:srgbClr val="53C5CC"/>
              </a:solidFill>
              <a:prstDash val="solid"/>
              <a:miter lim="800000"/>
              <a:headEnd len="sm" w="sm" type="none"/>
              <a:tailEnd len="sm" w="sm" type="none"/>
            </a:ln>
          </p:spPr>
        </p:cxnSp>
        <p:sp>
          <p:nvSpPr>
            <p:cNvPr id="127" name="Google Shape;127;p2"/>
            <p:cNvSpPr/>
            <p:nvPr/>
          </p:nvSpPr>
          <p:spPr>
            <a:xfrm>
              <a:off x="0" y="831176"/>
              <a:ext cx="6032856" cy="415334"/>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2"/>
            <p:cNvSpPr txBox="1"/>
            <p:nvPr/>
          </p:nvSpPr>
          <p:spPr>
            <a:xfrm>
              <a:off x="0" y="831176"/>
              <a:ext cx="6032856" cy="415334"/>
            </a:xfrm>
            <a:prstGeom prst="rect">
              <a:avLst/>
            </a:prstGeom>
            <a:noFill/>
            <a:ln>
              <a:noFill/>
            </a:ln>
          </p:spPr>
          <p:txBody>
            <a:bodyPr anchorCtr="0" anchor="t" bIns="72375" lIns="72375" spcFirstLastPara="1" rIns="72375" wrap="square" tIns="72375">
              <a:noAutofit/>
            </a:bodyPr>
            <a:lstStyle/>
            <a:p>
              <a:pPr indent="0" lvl="0" marL="0" marR="0" rtl="0" algn="l">
                <a:lnSpc>
                  <a:spcPct val="90000"/>
                </a:lnSpc>
                <a:spcBef>
                  <a:spcPts val="0"/>
                </a:spcBef>
                <a:spcAft>
                  <a:spcPts val="0"/>
                </a:spcAft>
                <a:buClr>
                  <a:schemeClr val="lt1"/>
                </a:buClr>
                <a:buSzPts val="1900"/>
                <a:buFont typeface="Calibri"/>
                <a:buNone/>
              </a:pPr>
              <a:r>
                <a:rPr b="0" i="0" lang="en-US" sz="1900" u="none" cap="none" strike="noStrike">
                  <a:solidFill>
                    <a:schemeClr val="lt1"/>
                  </a:solidFill>
                  <a:latin typeface="Calibri"/>
                  <a:ea typeface="Calibri"/>
                  <a:cs typeface="Calibri"/>
                  <a:sym typeface="Calibri"/>
                </a:rPr>
                <a:t>Team Vision</a:t>
              </a:r>
              <a:endParaRPr/>
            </a:p>
          </p:txBody>
        </p:sp>
        <p:cxnSp>
          <p:nvCxnSpPr>
            <p:cNvPr id="129" name="Google Shape;129;p2"/>
            <p:cNvCxnSpPr/>
            <p:nvPr/>
          </p:nvCxnSpPr>
          <p:spPr>
            <a:xfrm>
              <a:off x="0" y="1246511"/>
              <a:ext cx="6032856" cy="0"/>
            </a:xfrm>
            <a:prstGeom prst="straightConnector1">
              <a:avLst/>
            </a:prstGeom>
            <a:solidFill>
              <a:srgbClr val="50C9B6"/>
            </a:solidFill>
            <a:ln cap="flat" cmpd="sng" w="12700">
              <a:solidFill>
                <a:srgbClr val="50C9B6"/>
              </a:solidFill>
              <a:prstDash val="solid"/>
              <a:miter lim="800000"/>
              <a:headEnd len="sm" w="sm" type="none"/>
              <a:tailEnd len="sm" w="sm" type="none"/>
            </a:ln>
          </p:spPr>
        </p:cxnSp>
        <p:sp>
          <p:nvSpPr>
            <p:cNvPr id="130" name="Google Shape;130;p2"/>
            <p:cNvSpPr/>
            <p:nvPr/>
          </p:nvSpPr>
          <p:spPr>
            <a:xfrm>
              <a:off x="0" y="1246511"/>
              <a:ext cx="6032856" cy="415334"/>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2"/>
            <p:cNvSpPr txBox="1"/>
            <p:nvPr/>
          </p:nvSpPr>
          <p:spPr>
            <a:xfrm>
              <a:off x="0" y="1246511"/>
              <a:ext cx="6032856" cy="415334"/>
            </a:xfrm>
            <a:prstGeom prst="rect">
              <a:avLst/>
            </a:prstGeom>
            <a:noFill/>
            <a:ln>
              <a:noFill/>
            </a:ln>
          </p:spPr>
          <p:txBody>
            <a:bodyPr anchorCtr="0" anchor="t" bIns="72375" lIns="72375" spcFirstLastPara="1" rIns="72375" wrap="square" tIns="72375">
              <a:noAutofit/>
            </a:bodyPr>
            <a:lstStyle/>
            <a:p>
              <a:pPr indent="0" lvl="0" marL="0" marR="0" rtl="0" algn="l">
                <a:lnSpc>
                  <a:spcPct val="90000"/>
                </a:lnSpc>
                <a:spcBef>
                  <a:spcPts val="0"/>
                </a:spcBef>
                <a:spcAft>
                  <a:spcPts val="0"/>
                </a:spcAft>
                <a:buClr>
                  <a:schemeClr val="lt1"/>
                </a:buClr>
                <a:buSzPts val="1900"/>
                <a:buFont typeface="Calibri"/>
                <a:buNone/>
              </a:pPr>
              <a:r>
                <a:rPr b="0" i="0" lang="en-US" sz="1900" u="none" cap="none" strike="noStrike">
                  <a:solidFill>
                    <a:schemeClr val="lt1"/>
                  </a:solidFill>
                  <a:latin typeface="Calibri"/>
                  <a:ea typeface="Calibri"/>
                  <a:cs typeface="Calibri"/>
                  <a:sym typeface="Calibri"/>
                </a:rPr>
                <a:t>Use Cases</a:t>
              </a:r>
              <a:endParaRPr/>
            </a:p>
          </p:txBody>
        </p:sp>
        <p:cxnSp>
          <p:nvCxnSpPr>
            <p:cNvPr id="132" name="Google Shape;132;p2"/>
            <p:cNvCxnSpPr/>
            <p:nvPr/>
          </p:nvCxnSpPr>
          <p:spPr>
            <a:xfrm>
              <a:off x="0" y="1661845"/>
              <a:ext cx="6032856" cy="0"/>
            </a:xfrm>
            <a:prstGeom prst="straightConnector1">
              <a:avLst/>
            </a:prstGeom>
            <a:solidFill>
              <a:srgbClr val="4DC59A"/>
            </a:solidFill>
            <a:ln cap="flat" cmpd="sng" w="12700">
              <a:solidFill>
                <a:srgbClr val="4DC59A"/>
              </a:solidFill>
              <a:prstDash val="solid"/>
              <a:miter lim="800000"/>
              <a:headEnd len="sm" w="sm" type="none"/>
              <a:tailEnd len="sm" w="sm" type="none"/>
            </a:ln>
          </p:spPr>
        </p:cxnSp>
        <p:sp>
          <p:nvSpPr>
            <p:cNvPr id="133" name="Google Shape;133;p2"/>
            <p:cNvSpPr/>
            <p:nvPr/>
          </p:nvSpPr>
          <p:spPr>
            <a:xfrm>
              <a:off x="0" y="1661845"/>
              <a:ext cx="6032856" cy="415334"/>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2"/>
            <p:cNvSpPr txBox="1"/>
            <p:nvPr/>
          </p:nvSpPr>
          <p:spPr>
            <a:xfrm>
              <a:off x="0" y="1661845"/>
              <a:ext cx="6032856" cy="415334"/>
            </a:xfrm>
            <a:prstGeom prst="rect">
              <a:avLst/>
            </a:prstGeom>
            <a:noFill/>
            <a:ln>
              <a:noFill/>
            </a:ln>
          </p:spPr>
          <p:txBody>
            <a:bodyPr anchorCtr="0" anchor="t" bIns="72375" lIns="72375" spcFirstLastPara="1" rIns="72375" wrap="square" tIns="72375">
              <a:noAutofit/>
            </a:bodyPr>
            <a:lstStyle/>
            <a:p>
              <a:pPr indent="0" lvl="0" marL="0" marR="0" rtl="0" algn="l">
                <a:lnSpc>
                  <a:spcPct val="90000"/>
                </a:lnSpc>
                <a:spcBef>
                  <a:spcPts val="0"/>
                </a:spcBef>
                <a:spcAft>
                  <a:spcPts val="0"/>
                </a:spcAft>
                <a:buClr>
                  <a:schemeClr val="lt1"/>
                </a:buClr>
                <a:buSzPts val="1900"/>
                <a:buFont typeface="Calibri"/>
                <a:buNone/>
              </a:pPr>
              <a:r>
                <a:rPr b="0" i="0" lang="en-US" sz="1900" u="none" cap="none" strike="noStrike">
                  <a:solidFill>
                    <a:schemeClr val="lt1"/>
                  </a:solidFill>
                  <a:latin typeface="Calibri"/>
                  <a:ea typeface="Calibri"/>
                  <a:cs typeface="Calibri"/>
                  <a:sym typeface="Calibri"/>
                </a:rPr>
                <a:t>Project Goals and Key Deliverables</a:t>
              </a:r>
              <a:endParaRPr/>
            </a:p>
          </p:txBody>
        </p:sp>
        <p:cxnSp>
          <p:nvCxnSpPr>
            <p:cNvPr id="135" name="Google Shape;135;p2"/>
            <p:cNvCxnSpPr/>
            <p:nvPr/>
          </p:nvCxnSpPr>
          <p:spPr>
            <a:xfrm>
              <a:off x="0" y="2077180"/>
              <a:ext cx="6032856" cy="0"/>
            </a:xfrm>
            <a:prstGeom prst="straightConnector1">
              <a:avLst/>
            </a:prstGeom>
            <a:solidFill>
              <a:srgbClr val="4BC17E"/>
            </a:solidFill>
            <a:ln cap="flat" cmpd="sng" w="12700">
              <a:solidFill>
                <a:srgbClr val="4BC17E"/>
              </a:solidFill>
              <a:prstDash val="solid"/>
              <a:miter lim="800000"/>
              <a:headEnd len="sm" w="sm" type="none"/>
              <a:tailEnd len="sm" w="sm" type="none"/>
            </a:ln>
          </p:spPr>
        </p:cxnSp>
        <p:sp>
          <p:nvSpPr>
            <p:cNvPr id="136" name="Google Shape;136;p2"/>
            <p:cNvSpPr/>
            <p:nvPr/>
          </p:nvSpPr>
          <p:spPr>
            <a:xfrm>
              <a:off x="0" y="2077180"/>
              <a:ext cx="6032856" cy="415334"/>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2"/>
            <p:cNvSpPr txBox="1"/>
            <p:nvPr/>
          </p:nvSpPr>
          <p:spPr>
            <a:xfrm>
              <a:off x="0" y="2077180"/>
              <a:ext cx="6032856" cy="415334"/>
            </a:xfrm>
            <a:prstGeom prst="rect">
              <a:avLst/>
            </a:prstGeom>
            <a:noFill/>
            <a:ln>
              <a:noFill/>
            </a:ln>
          </p:spPr>
          <p:txBody>
            <a:bodyPr anchorCtr="0" anchor="t" bIns="72375" lIns="72375" spcFirstLastPara="1" rIns="72375" wrap="square" tIns="72375">
              <a:noAutofit/>
            </a:bodyPr>
            <a:lstStyle/>
            <a:p>
              <a:pPr indent="0" lvl="0" marL="0" marR="0" rtl="0" algn="l">
                <a:lnSpc>
                  <a:spcPct val="90000"/>
                </a:lnSpc>
                <a:spcBef>
                  <a:spcPts val="0"/>
                </a:spcBef>
                <a:spcAft>
                  <a:spcPts val="0"/>
                </a:spcAft>
                <a:buClr>
                  <a:schemeClr val="lt1"/>
                </a:buClr>
                <a:buSzPts val="1900"/>
                <a:buFont typeface="Calibri"/>
                <a:buNone/>
              </a:pPr>
              <a:r>
                <a:rPr b="0" i="0" lang="en-US" sz="1900" u="none" cap="none" strike="noStrike">
                  <a:solidFill>
                    <a:schemeClr val="lt1"/>
                  </a:solidFill>
                  <a:latin typeface="Calibri"/>
                  <a:ea typeface="Calibri"/>
                  <a:cs typeface="Calibri"/>
                  <a:sym typeface="Calibri"/>
                </a:rPr>
                <a:t>Customer Requirements</a:t>
              </a:r>
              <a:endParaRPr/>
            </a:p>
          </p:txBody>
        </p:sp>
        <p:cxnSp>
          <p:nvCxnSpPr>
            <p:cNvPr id="138" name="Google Shape;138;p2"/>
            <p:cNvCxnSpPr/>
            <p:nvPr/>
          </p:nvCxnSpPr>
          <p:spPr>
            <a:xfrm>
              <a:off x="0" y="2492515"/>
              <a:ext cx="6032856" cy="0"/>
            </a:xfrm>
            <a:prstGeom prst="straightConnector1">
              <a:avLst/>
            </a:prstGeom>
            <a:solidFill>
              <a:srgbClr val="48BD62"/>
            </a:solidFill>
            <a:ln cap="flat" cmpd="sng" w="12700">
              <a:solidFill>
                <a:srgbClr val="48BD62"/>
              </a:solidFill>
              <a:prstDash val="solid"/>
              <a:miter lim="800000"/>
              <a:headEnd len="sm" w="sm" type="none"/>
              <a:tailEnd len="sm" w="sm" type="none"/>
            </a:ln>
          </p:spPr>
        </p:cxnSp>
        <p:sp>
          <p:nvSpPr>
            <p:cNvPr id="139" name="Google Shape;139;p2"/>
            <p:cNvSpPr/>
            <p:nvPr/>
          </p:nvSpPr>
          <p:spPr>
            <a:xfrm>
              <a:off x="0" y="2492515"/>
              <a:ext cx="6032856" cy="415334"/>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2"/>
            <p:cNvSpPr txBox="1"/>
            <p:nvPr/>
          </p:nvSpPr>
          <p:spPr>
            <a:xfrm>
              <a:off x="0" y="2492515"/>
              <a:ext cx="6032856" cy="415334"/>
            </a:xfrm>
            <a:prstGeom prst="rect">
              <a:avLst/>
            </a:prstGeom>
            <a:noFill/>
            <a:ln>
              <a:noFill/>
            </a:ln>
          </p:spPr>
          <p:txBody>
            <a:bodyPr anchorCtr="0" anchor="t" bIns="72375" lIns="72375" spcFirstLastPara="1" rIns="72375" wrap="square" tIns="72375">
              <a:noAutofit/>
            </a:bodyPr>
            <a:lstStyle/>
            <a:p>
              <a:pPr indent="0" lvl="0" marL="0" marR="0" rtl="0" algn="l">
                <a:lnSpc>
                  <a:spcPct val="90000"/>
                </a:lnSpc>
                <a:spcBef>
                  <a:spcPts val="0"/>
                </a:spcBef>
                <a:spcAft>
                  <a:spcPts val="0"/>
                </a:spcAft>
                <a:buClr>
                  <a:schemeClr val="lt1"/>
                </a:buClr>
                <a:buSzPts val="1900"/>
                <a:buFont typeface="Calibri"/>
                <a:buNone/>
              </a:pPr>
              <a:r>
                <a:rPr b="0" i="0" lang="en-US" sz="1900" u="none" cap="none" strike="noStrike">
                  <a:solidFill>
                    <a:schemeClr val="lt1"/>
                  </a:solidFill>
                  <a:latin typeface="Calibri"/>
                  <a:ea typeface="Calibri"/>
                  <a:cs typeface="Calibri"/>
                  <a:sym typeface="Calibri"/>
                </a:rPr>
                <a:t>Engineering Requirements</a:t>
              </a:r>
              <a:endParaRPr/>
            </a:p>
          </p:txBody>
        </p:sp>
        <p:cxnSp>
          <p:nvCxnSpPr>
            <p:cNvPr id="141" name="Google Shape;141;p2"/>
            <p:cNvCxnSpPr/>
            <p:nvPr/>
          </p:nvCxnSpPr>
          <p:spPr>
            <a:xfrm>
              <a:off x="0" y="2907849"/>
              <a:ext cx="6032856" cy="0"/>
            </a:xfrm>
            <a:prstGeom prst="straightConnector1">
              <a:avLst/>
            </a:prstGeom>
            <a:solidFill>
              <a:srgbClr val="46B947"/>
            </a:solidFill>
            <a:ln cap="flat" cmpd="sng" w="12700">
              <a:solidFill>
                <a:srgbClr val="46B947"/>
              </a:solidFill>
              <a:prstDash val="solid"/>
              <a:miter lim="800000"/>
              <a:headEnd len="sm" w="sm" type="none"/>
              <a:tailEnd len="sm" w="sm" type="none"/>
            </a:ln>
          </p:spPr>
        </p:cxnSp>
        <p:sp>
          <p:nvSpPr>
            <p:cNvPr id="142" name="Google Shape;142;p2"/>
            <p:cNvSpPr/>
            <p:nvPr/>
          </p:nvSpPr>
          <p:spPr>
            <a:xfrm>
              <a:off x="0" y="2907849"/>
              <a:ext cx="6032856" cy="415334"/>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2"/>
            <p:cNvSpPr txBox="1"/>
            <p:nvPr/>
          </p:nvSpPr>
          <p:spPr>
            <a:xfrm>
              <a:off x="0" y="2907849"/>
              <a:ext cx="6032856" cy="415334"/>
            </a:xfrm>
            <a:prstGeom prst="rect">
              <a:avLst/>
            </a:prstGeom>
            <a:noFill/>
            <a:ln>
              <a:noFill/>
            </a:ln>
          </p:spPr>
          <p:txBody>
            <a:bodyPr anchorCtr="0" anchor="t" bIns="72375" lIns="72375" spcFirstLastPara="1" rIns="72375" wrap="square" tIns="72375">
              <a:noAutofit/>
            </a:bodyPr>
            <a:lstStyle/>
            <a:p>
              <a:pPr indent="0" lvl="0" marL="0" marR="0" rtl="0" algn="l">
                <a:lnSpc>
                  <a:spcPct val="90000"/>
                </a:lnSpc>
                <a:spcBef>
                  <a:spcPts val="0"/>
                </a:spcBef>
                <a:spcAft>
                  <a:spcPts val="0"/>
                </a:spcAft>
                <a:buClr>
                  <a:schemeClr val="lt1"/>
                </a:buClr>
                <a:buSzPts val="1900"/>
                <a:buFont typeface="Calibri"/>
                <a:buNone/>
              </a:pPr>
              <a:r>
                <a:rPr b="0" i="0" lang="en-US" sz="1900" u="none" cap="none" strike="noStrike">
                  <a:solidFill>
                    <a:schemeClr val="lt1"/>
                  </a:solidFill>
                  <a:latin typeface="Calibri"/>
                  <a:ea typeface="Calibri"/>
                  <a:cs typeface="Calibri"/>
                  <a:sym typeface="Calibri"/>
                </a:rPr>
                <a:t>Constraints</a:t>
              </a:r>
              <a:endParaRPr/>
            </a:p>
          </p:txBody>
        </p:sp>
        <p:cxnSp>
          <p:nvCxnSpPr>
            <p:cNvPr id="144" name="Google Shape;144;p2"/>
            <p:cNvCxnSpPr/>
            <p:nvPr/>
          </p:nvCxnSpPr>
          <p:spPr>
            <a:xfrm>
              <a:off x="0" y="3323184"/>
              <a:ext cx="6032856" cy="0"/>
            </a:xfrm>
            <a:prstGeom prst="straightConnector1">
              <a:avLst/>
            </a:prstGeom>
            <a:solidFill>
              <a:srgbClr val="5AB246"/>
            </a:solidFill>
            <a:ln cap="flat" cmpd="sng" w="12700">
              <a:solidFill>
                <a:srgbClr val="5AB246"/>
              </a:solidFill>
              <a:prstDash val="solid"/>
              <a:miter lim="800000"/>
              <a:headEnd len="sm" w="sm" type="none"/>
              <a:tailEnd len="sm" w="sm" type="none"/>
            </a:ln>
          </p:spPr>
        </p:cxnSp>
        <p:sp>
          <p:nvSpPr>
            <p:cNvPr id="145" name="Google Shape;145;p2"/>
            <p:cNvSpPr/>
            <p:nvPr/>
          </p:nvSpPr>
          <p:spPr>
            <a:xfrm>
              <a:off x="0" y="3323184"/>
              <a:ext cx="6032856" cy="415334"/>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2"/>
            <p:cNvSpPr txBox="1"/>
            <p:nvPr/>
          </p:nvSpPr>
          <p:spPr>
            <a:xfrm>
              <a:off x="0" y="3323184"/>
              <a:ext cx="6032856" cy="415334"/>
            </a:xfrm>
            <a:prstGeom prst="rect">
              <a:avLst/>
            </a:prstGeom>
            <a:noFill/>
            <a:ln>
              <a:noFill/>
            </a:ln>
          </p:spPr>
          <p:txBody>
            <a:bodyPr anchorCtr="0" anchor="t" bIns="72375" lIns="72375" spcFirstLastPara="1" rIns="72375" wrap="square" tIns="72375">
              <a:noAutofit/>
            </a:bodyPr>
            <a:lstStyle/>
            <a:p>
              <a:pPr indent="0" lvl="0" marL="0" marR="0" rtl="0" algn="l">
                <a:lnSpc>
                  <a:spcPct val="90000"/>
                </a:lnSpc>
                <a:spcBef>
                  <a:spcPts val="0"/>
                </a:spcBef>
                <a:spcAft>
                  <a:spcPts val="0"/>
                </a:spcAft>
                <a:buClr>
                  <a:schemeClr val="lt1"/>
                </a:buClr>
                <a:buSzPts val="1900"/>
                <a:buFont typeface="Calibri"/>
                <a:buNone/>
              </a:pPr>
              <a:r>
                <a:rPr b="0" i="0" lang="en-US" sz="1900" u="none" cap="none" strike="noStrike">
                  <a:solidFill>
                    <a:schemeClr val="lt1"/>
                  </a:solidFill>
                  <a:latin typeface="Calibri"/>
                  <a:ea typeface="Calibri"/>
                  <a:cs typeface="Calibri"/>
                  <a:sym typeface="Calibri"/>
                </a:rPr>
                <a:t>House of Quality</a:t>
              </a:r>
              <a:endParaRPr/>
            </a:p>
          </p:txBody>
        </p:sp>
        <p:cxnSp>
          <p:nvCxnSpPr>
            <p:cNvPr id="147" name="Google Shape;147;p2"/>
            <p:cNvCxnSpPr/>
            <p:nvPr/>
          </p:nvCxnSpPr>
          <p:spPr>
            <a:xfrm>
              <a:off x="0" y="3738519"/>
              <a:ext cx="6032856" cy="0"/>
            </a:xfrm>
            <a:prstGeom prst="straightConnector1">
              <a:avLst/>
            </a:prstGeom>
            <a:solidFill>
              <a:srgbClr val="6FAB46"/>
            </a:solidFill>
            <a:ln cap="flat" cmpd="sng" w="12700">
              <a:solidFill>
                <a:srgbClr val="6FAB46"/>
              </a:solidFill>
              <a:prstDash val="solid"/>
              <a:miter lim="800000"/>
              <a:headEnd len="sm" w="sm" type="none"/>
              <a:tailEnd len="sm" w="sm" type="none"/>
            </a:ln>
          </p:spPr>
        </p:cxnSp>
        <p:sp>
          <p:nvSpPr>
            <p:cNvPr id="148" name="Google Shape;148;p2"/>
            <p:cNvSpPr/>
            <p:nvPr/>
          </p:nvSpPr>
          <p:spPr>
            <a:xfrm>
              <a:off x="0" y="3738519"/>
              <a:ext cx="6032856" cy="415334"/>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2"/>
            <p:cNvSpPr txBox="1"/>
            <p:nvPr/>
          </p:nvSpPr>
          <p:spPr>
            <a:xfrm>
              <a:off x="0" y="3738519"/>
              <a:ext cx="6032856" cy="415334"/>
            </a:xfrm>
            <a:prstGeom prst="rect">
              <a:avLst/>
            </a:prstGeom>
            <a:noFill/>
            <a:ln>
              <a:noFill/>
            </a:ln>
          </p:spPr>
          <p:txBody>
            <a:bodyPr anchorCtr="0" anchor="t" bIns="72375" lIns="72375" spcFirstLastPara="1" rIns="72375" wrap="square" tIns="72375">
              <a:noAutofit/>
            </a:bodyPr>
            <a:lstStyle/>
            <a:p>
              <a:pPr indent="0" lvl="0" marL="0" marR="0" rtl="0" algn="l">
                <a:lnSpc>
                  <a:spcPct val="90000"/>
                </a:lnSpc>
                <a:spcBef>
                  <a:spcPts val="0"/>
                </a:spcBef>
                <a:spcAft>
                  <a:spcPts val="0"/>
                </a:spcAft>
                <a:buClr>
                  <a:schemeClr val="lt1"/>
                </a:buClr>
                <a:buSzPts val="1900"/>
                <a:buFont typeface="Calibri"/>
                <a:buNone/>
              </a:pPr>
              <a:r>
                <a:rPr b="0" i="0" lang="en-US" sz="1900" u="none" cap="none" strike="noStrike">
                  <a:solidFill>
                    <a:schemeClr val="lt1"/>
                  </a:solidFill>
                  <a:latin typeface="Calibri"/>
                  <a:ea typeface="Calibri"/>
                  <a:cs typeface="Calibri"/>
                  <a:sym typeface="Calibri"/>
                </a:rPr>
                <a:t>Plans for the Next Phase</a:t>
              </a:r>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14141"/>
        </a:solidFill>
      </p:bgPr>
    </p:bg>
    <p:spTree>
      <p:nvGrpSpPr>
        <p:cNvPr id="153" name="Shape 153"/>
        <p:cNvGrpSpPr/>
        <p:nvPr/>
      </p:nvGrpSpPr>
      <p:grpSpPr>
        <a:xfrm>
          <a:off x="0" y="0"/>
          <a:ext cx="0" cy="0"/>
          <a:chOff x="0" y="0"/>
          <a:chExt cx="0" cy="0"/>
        </a:xfrm>
      </p:grpSpPr>
      <p:sp>
        <p:nvSpPr>
          <p:cNvPr id="154" name="Google Shape;154;p3"/>
          <p:cNvSpPr txBox="1"/>
          <p:nvPr>
            <p:ph type="title"/>
          </p:nvPr>
        </p:nvSpPr>
        <p:spPr>
          <a:xfrm>
            <a:off x="6979314" y="1396289"/>
            <a:ext cx="4375586"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Calibri"/>
              <a:buNone/>
            </a:pPr>
            <a:r>
              <a:rPr lang="en-US"/>
              <a:t>Team Introduction</a:t>
            </a:r>
            <a:endParaRPr/>
          </a:p>
        </p:txBody>
      </p:sp>
      <p:sp>
        <p:nvSpPr>
          <p:cNvPr id="155" name="Google Shape;155;p3"/>
          <p:cNvSpPr/>
          <p:nvPr/>
        </p:nvSpPr>
        <p:spPr>
          <a:xfrm>
            <a:off x="0" y="0"/>
            <a:ext cx="3213244" cy="2724465"/>
          </a:xfrm>
          <a:custGeom>
            <a:rect b="b" l="l" r="r" t="t"/>
            <a:pathLst>
              <a:path extrusionOk="0" h="3481744" w="4067397">
                <a:moveTo>
                  <a:pt x="0" y="0"/>
                </a:moveTo>
                <a:lnTo>
                  <a:pt x="3741230" y="0"/>
                </a:lnTo>
                <a:lnTo>
                  <a:pt x="3789282" y="79096"/>
                </a:lnTo>
                <a:cubicBezTo>
                  <a:pt x="3966649" y="405598"/>
                  <a:pt x="4067397" y="779761"/>
                  <a:pt x="4067397" y="1177456"/>
                </a:cubicBezTo>
                <a:cubicBezTo>
                  <a:pt x="4067397" y="2450079"/>
                  <a:pt x="3035732" y="3481744"/>
                  <a:pt x="1763109" y="3481744"/>
                </a:cubicBezTo>
                <a:cubicBezTo>
                  <a:pt x="1126798" y="3481744"/>
                  <a:pt x="550726" y="3223828"/>
                  <a:pt x="133731" y="2806834"/>
                </a:cubicBezTo>
                <a:lnTo>
                  <a:pt x="0" y="2659692"/>
                </a:lnTo>
                <a:close/>
              </a:path>
            </a:pathLst>
          </a:custGeom>
          <a:solidFill>
            <a:srgbClr val="FFFFFF">
              <a:alpha val="8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156" name="Google Shape;156;p3"/>
          <p:cNvSpPr/>
          <p:nvPr/>
        </p:nvSpPr>
        <p:spPr>
          <a:xfrm>
            <a:off x="5172554" y="118974"/>
            <a:ext cx="2020800" cy="2020800"/>
          </a:xfrm>
          <a:prstGeom prst="ellipse">
            <a:avLst/>
          </a:prstGeom>
          <a:solidFill>
            <a:srgbClr val="FFFFFF">
              <a:alpha val="8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id="157" name="Google Shape;157;p3"/>
          <p:cNvPicPr preferRelativeResize="0"/>
          <p:nvPr/>
        </p:nvPicPr>
        <p:blipFill rotWithShape="1">
          <a:blip r:embed="rId3">
            <a:alphaModFix/>
          </a:blip>
          <a:srcRect b="36873" l="0" r="-2" t="12375"/>
          <a:stretch/>
        </p:blipFill>
        <p:spPr>
          <a:xfrm>
            <a:off x="5337134" y="283554"/>
            <a:ext cx="1691183" cy="1691183"/>
          </a:xfrm>
          <a:custGeom>
            <a:rect b="b" l="l" r="r" t="t"/>
            <a:pathLst>
              <a:path extrusionOk="0" h="1645920" w="1645920">
                <a:moveTo>
                  <a:pt x="822960" y="0"/>
                </a:moveTo>
                <a:cubicBezTo>
                  <a:pt x="1277468" y="0"/>
                  <a:pt x="1645920" y="368452"/>
                  <a:pt x="1645920" y="822960"/>
                </a:cubicBezTo>
                <a:cubicBezTo>
                  <a:pt x="1645920" y="1277468"/>
                  <a:pt x="1277468" y="1645920"/>
                  <a:pt x="822960" y="1645920"/>
                </a:cubicBezTo>
                <a:cubicBezTo>
                  <a:pt x="368452" y="1645920"/>
                  <a:pt x="0" y="1277468"/>
                  <a:pt x="0" y="822960"/>
                </a:cubicBezTo>
                <a:cubicBezTo>
                  <a:pt x="0" y="368452"/>
                  <a:pt x="368452" y="0"/>
                  <a:pt x="822960" y="0"/>
                </a:cubicBezTo>
                <a:close/>
              </a:path>
            </a:pathLst>
          </a:custGeom>
          <a:noFill/>
          <a:ln>
            <a:noFill/>
          </a:ln>
        </p:spPr>
      </p:pic>
      <p:sp>
        <p:nvSpPr>
          <p:cNvPr id="158" name="Google Shape;158;p3"/>
          <p:cNvSpPr/>
          <p:nvPr/>
        </p:nvSpPr>
        <p:spPr>
          <a:xfrm>
            <a:off x="-1" y="4041056"/>
            <a:ext cx="3216344" cy="2816945"/>
          </a:xfrm>
          <a:custGeom>
            <a:rect b="b" l="l" r="r" t="t"/>
            <a:pathLst>
              <a:path extrusionOk="0" h="2816945" w="3216344">
                <a:moveTo>
                  <a:pt x="1360112" y="0"/>
                </a:moveTo>
                <a:cubicBezTo>
                  <a:pt x="2385281" y="0"/>
                  <a:pt x="3216344" y="831063"/>
                  <a:pt x="3216344" y="1856232"/>
                </a:cubicBezTo>
                <a:cubicBezTo>
                  <a:pt x="3216344" y="2176598"/>
                  <a:pt x="3135186" y="2478007"/>
                  <a:pt x="2992307" y="2741023"/>
                </a:cubicBezTo>
                <a:lnTo>
                  <a:pt x="2946183" y="2816945"/>
                </a:lnTo>
                <a:lnTo>
                  <a:pt x="0" y="2816945"/>
                </a:lnTo>
                <a:lnTo>
                  <a:pt x="0" y="596005"/>
                </a:lnTo>
                <a:lnTo>
                  <a:pt x="47558" y="543678"/>
                </a:lnTo>
                <a:cubicBezTo>
                  <a:pt x="383470" y="207766"/>
                  <a:pt x="847528" y="0"/>
                  <a:pt x="1360112" y="0"/>
                </a:cubicBezTo>
                <a:close/>
              </a:path>
            </a:pathLst>
          </a:custGeom>
          <a:solidFill>
            <a:srgbClr val="FFFFFF">
              <a:alpha val="8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159" name="Google Shape;159;p3"/>
          <p:cNvSpPr/>
          <p:nvPr/>
        </p:nvSpPr>
        <p:spPr>
          <a:xfrm>
            <a:off x="3597548" y="3675732"/>
            <a:ext cx="2834700" cy="2834700"/>
          </a:xfrm>
          <a:prstGeom prst="ellipse">
            <a:avLst/>
          </a:prstGeom>
          <a:solidFill>
            <a:srgbClr val="FFFFFF">
              <a:alpha val="8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id="160" name="Google Shape;160;p3"/>
          <p:cNvPicPr preferRelativeResize="0"/>
          <p:nvPr/>
        </p:nvPicPr>
        <p:blipFill rotWithShape="1">
          <a:blip r:embed="rId4">
            <a:alphaModFix/>
          </a:blip>
          <a:srcRect b="21629" l="0" r="6" t="3376"/>
          <a:stretch/>
        </p:blipFill>
        <p:spPr>
          <a:xfrm>
            <a:off x="3762139" y="3840349"/>
            <a:ext cx="2505456" cy="2505456"/>
          </a:xfrm>
          <a:custGeom>
            <a:rect b="b" l="l" r="r" t="t"/>
            <a:pathLst>
              <a:path extrusionOk="0" h="2505456" w="2505456">
                <a:moveTo>
                  <a:pt x="1252728" y="0"/>
                </a:moveTo>
                <a:cubicBezTo>
                  <a:pt x="1944591" y="0"/>
                  <a:pt x="2505456" y="560865"/>
                  <a:pt x="2505456" y="1252728"/>
                </a:cubicBezTo>
                <a:cubicBezTo>
                  <a:pt x="2505456" y="1944591"/>
                  <a:pt x="1944591" y="2505456"/>
                  <a:pt x="1252728" y="2505456"/>
                </a:cubicBezTo>
                <a:cubicBezTo>
                  <a:pt x="560865" y="2505456"/>
                  <a:pt x="0" y="1944591"/>
                  <a:pt x="0" y="1252728"/>
                </a:cubicBezTo>
                <a:cubicBezTo>
                  <a:pt x="0" y="560865"/>
                  <a:pt x="560865" y="0"/>
                  <a:pt x="1252728" y="0"/>
                </a:cubicBezTo>
                <a:close/>
              </a:path>
            </a:pathLst>
          </a:custGeom>
          <a:noFill/>
          <a:ln>
            <a:noFill/>
          </a:ln>
        </p:spPr>
      </p:pic>
      <p:pic>
        <p:nvPicPr>
          <p:cNvPr id="161" name="Google Shape;161;p3"/>
          <p:cNvPicPr preferRelativeResize="0"/>
          <p:nvPr/>
        </p:nvPicPr>
        <p:blipFill rotWithShape="1">
          <a:blip r:embed="rId5">
            <a:alphaModFix/>
          </a:blip>
          <a:srcRect b="18121" l="0" r="1" t="18128"/>
          <a:stretch/>
        </p:blipFill>
        <p:spPr>
          <a:xfrm>
            <a:off x="24" y="2"/>
            <a:ext cx="3055271" cy="2596997"/>
          </a:xfrm>
          <a:custGeom>
            <a:rect b="b" l="l" r="r" t="t"/>
            <a:pathLst>
              <a:path extrusionOk="0" h="3318846" w="3904500">
                <a:moveTo>
                  <a:pt x="0" y="0"/>
                </a:moveTo>
                <a:lnTo>
                  <a:pt x="3550823" y="0"/>
                </a:lnTo>
                <a:lnTo>
                  <a:pt x="3646046" y="156742"/>
                </a:lnTo>
                <a:cubicBezTo>
                  <a:pt x="3810874" y="460163"/>
                  <a:pt x="3904500" y="807876"/>
                  <a:pt x="3904500" y="1177456"/>
                </a:cubicBezTo>
                <a:cubicBezTo>
                  <a:pt x="3904500" y="2360113"/>
                  <a:pt x="2945767" y="3318846"/>
                  <a:pt x="1763110" y="3318846"/>
                </a:cubicBezTo>
                <a:cubicBezTo>
                  <a:pt x="1097866" y="3318846"/>
                  <a:pt x="503472" y="3015497"/>
                  <a:pt x="110709" y="2539579"/>
                </a:cubicBezTo>
                <a:lnTo>
                  <a:pt x="0" y="2391530"/>
                </a:lnTo>
                <a:close/>
              </a:path>
            </a:pathLst>
          </a:custGeom>
          <a:noFill/>
          <a:ln>
            <a:noFill/>
          </a:ln>
        </p:spPr>
      </p:pic>
      <p:pic>
        <p:nvPicPr>
          <p:cNvPr id="162" name="Google Shape;162;p3"/>
          <p:cNvPicPr preferRelativeResize="0"/>
          <p:nvPr/>
        </p:nvPicPr>
        <p:blipFill rotWithShape="1">
          <a:blip r:embed="rId6">
            <a:alphaModFix/>
          </a:blip>
          <a:srcRect b="38861" l="0" r="-4" t="0"/>
          <a:stretch/>
        </p:blipFill>
        <p:spPr>
          <a:xfrm>
            <a:off x="1" y="4207014"/>
            <a:ext cx="3050387" cy="2654675"/>
          </a:xfrm>
          <a:custGeom>
            <a:rect b="b" l="l" r="r" t="t"/>
            <a:pathLst>
              <a:path extrusionOk="0" h="2654675" w="3050387">
                <a:moveTo>
                  <a:pt x="1360112" y="0"/>
                </a:moveTo>
                <a:cubicBezTo>
                  <a:pt x="2293625" y="0"/>
                  <a:pt x="3050387" y="756762"/>
                  <a:pt x="3050387" y="1690275"/>
                </a:cubicBezTo>
                <a:cubicBezTo>
                  <a:pt x="3050387" y="2040343"/>
                  <a:pt x="2943967" y="2365554"/>
                  <a:pt x="2761715" y="2635324"/>
                </a:cubicBezTo>
                <a:lnTo>
                  <a:pt x="2747244" y="2654675"/>
                </a:lnTo>
                <a:lnTo>
                  <a:pt x="0" y="2654675"/>
                </a:lnTo>
                <a:lnTo>
                  <a:pt x="0" y="689742"/>
                </a:lnTo>
                <a:lnTo>
                  <a:pt x="55814" y="615103"/>
                </a:lnTo>
                <a:cubicBezTo>
                  <a:pt x="365835" y="239445"/>
                  <a:pt x="835011" y="0"/>
                  <a:pt x="1360112" y="0"/>
                </a:cubicBezTo>
                <a:close/>
              </a:path>
            </a:pathLst>
          </a:custGeom>
          <a:noFill/>
          <a:ln>
            <a:noFill/>
          </a:ln>
        </p:spPr>
      </p:pic>
      <p:sp>
        <p:nvSpPr>
          <p:cNvPr id="163" name="Google Shape;163;p3"/>
          <p:cNvSpPr txBox="1"/>
          <p:nvPr>
            <p:ph idx="1" type="body"/>
          </p:nvPr>
        </p:nvSpPr>
        <p:spPr>
          <a:xfrm>
            <a:off x="6979313" y="2871982"/>
            <a:ext cx="4375579" cy="310019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1800"/>
              <a:buNone/>
            </a:pPr>
            <a:r>
              <a:rPr lang="en-US" sz="1800"/>
              <a:t>Ben Kemnitzer (Bottom Left) - Mechanical Engineer</a:t>
            </a:r>
            <a:endParaRPr/>
          </a:p>
          <a:p>
            <a:pPr indent="0" lvl="0" marL="0" rtl="0" algn="l">
              <a:lnSpc>
                <a:spcPct val="90000"/>
              </a:lnSpc>
              <a:spcBef>
                <a:spcPts val="0"/>
              </a:spcBef>
              <a:spcAft>
                <a:spcPts val="0"/>
              </a:spcAft>
              <a:buClr>
                <a:schemeClr val="lt1"/>
              </a:buClr>
              <a:buSzPts val="1800"/>
              <a:buNone/>
            </a:pPr>
            <a:r>
              <a:t/>
            </a:r>
            <a:endParaRPr sz="1800"/>
          </a:p>
          <a:p>
            <a:pPr indent="0" lvl="0" marL="0" rtl="0" algn="l">
              <a:lnSpc>
                <a:spcPct val="90000"/>
              </a:lnSpc>
              <a:spcBef>
                <a:spcPts val="0"/>
              </a:spcBef>
              <a:spcAft>
                <a:spcPts val="0"/>
              </a:spcAft>
              <a:buClr>
                <a:schemeClr val="lt1"/>
              </a:buClr>
              <a:buSzPts val="1800"/>
              <a:buNone/>
            </a:pPr>
            <a:r>
              <a:rPr lang="en-US" sz="1800"/>
              <a:t>Bryn Stricker (Top Left) - Electrical Engineer</a:t>
            </a:r>
            <a:endParaRPr/>
          </a:p>
          <a:p>
            <a:pPr indent="0" lvl="0" marL="0" rtl="0" algn="l">
              <a:lnSpc>
                <a:spcPct val="90000"/>
              </a:lnSpc>
              <a:spcBef>
                <a:spcPts val="0"/>
              </a:spcBef>
              <a:spcAft>
                <a:spcPts val="0"/>
              </a:spcAft>
              <a:buClr>
                <a:schemeClr val="lt1"/>
              </a:buClr>
              <a:buSzPts val="1800"/>
              <a:buNone/>
            </a:pPr>
            <a:r>
              <a:t/>
            </a:r>
            <a:endParaRPr sz="1800"/>
          </a:p>
          <a:p>
            <a:pPr indent="0" lvl="0" marL="0" rtl="0" algn="l">
              <a:lnSpc>
                <a:spcPct val="90000"/>
              </a:lnSpc>
              <a:spcBef>
                <a:spcPts val="0"/>
              </a:spcBef>
              <a:spcAft>
                <a:spcPts val="0"/>
              </a:spcAft>
              <a:buClr>
                <a:schemeClr val="lt1"/>
              </a:buClr>
              <a:buSzPts val="1800"/>
              <a:buNone/>
            </a:pPr>
            <a:r>
              <a:rPr lang="en-US" sz="1800"/>
              <a:t>Jason Stiller (Not Pictured) - Mechanical Engineer</a:t>
            </a:r>
            <a:endParaRPr/>
          </a:p>
          <a:p>
            <a:pPr indent="0" lvl="0" marL="0" rtl="0" algn="l">
              <a:lnSpc>
                <a:spcPct val="90000"/>
              </a:lnSpc>
              <a:spcBef>
                <a:spcPts val="0"/>
              </a:spcBef>
              <a:spcAft>
                <a:spcPts val="0"/>
              </a:spcAft>
              <a:buClr>
                <a:schemeClr val="lt1"/>
              </a:buClr>
              <a:buSzPts val="1800"/>
              <a:buNone/>
            </a:pPr>
            <a:r>
              <a:t/>
            </a:r>
            <a:endParaRPr sz="1800"/>
          </a:p>
          <a:p>
            <a:pPr indent="0" lvl="0" marL="0" rtl="0" algn="l">
              <a:lnSpc>
                <a:spcPct val="90000"/>
              </a:lnSpc>
              <a:spcBef>
                <a:spcPts val="0"/>
              </a:spcBef>
              <a:spcAft>
                <a:spcPts val="0"/>
              </a:spcAft>
              <a:buClr>
                <a:schemeClr val="lt1"/>
              </a:buClr>
              <a:buSzPts val="1800"/>
              <a:buNone/>
            </a:pPr>
            <a:r>
              <a:rPr lang="en-US" sz="1800"/>
              <a:t>Owen Straub (Top Right) - Electrical Engineer</a:t>
            </a:r>
            <a:endParaRPr/>
          </a:p>
          <a:p>
            <a:pPr indent="0" lvl="0" marL="0" rtl="0" algn="l">
              <a:lnSpc>
                <a:spcPct val="90000"/>
              </a:lnSpc>
              <a:spcBef>
                <a:spcPts val="0"/>
              </a:spcBef>
              <a:spcAft>
                <a:spcPts val="0"/>
              </a:spcAft>
              <a:buClr>
                <a:schemeClr val="lt1"/>
              </a:buClr>
              <a:buSzPts val="1800"/>
              <a:buNone/>
            </a:pPr>
            <a:r>
              <a:t/>
            </a:r>
            <a:endParaRPr sz="1800"/>
          </a:p>
          <a:p>
            <a:pPr indent="0" lvl="0" marL="0" rtl="0" algn="l">
              <a:lnSpc>
                <a:spcPct val="90000"/>
              </a:lnSpc>
              <a:spcBef>
                <a:spcPts val="0"/>
              </a:spcBef>
              <a:spcAft>
                <a:spcPts val="0"/>
              </a:spcAft>
              <a:buClr>
                <a:schemeClr val="lt1"/>
              </a:buClr>
              <a:buSzPts val="1800"/>
              <a:buNone/>
            </a:pPr>
            <a:r>
              <a:rPr lang="en-US" sz="1800"/>
              <a:t>Yoon Kim (Bottom Right) - Computer Engineer</a:t>
            </a:r>
            <a:endParaRPr/>
          </a:p>
          <a:p>
            <a:pPr indent="-114300" lvl="0" marL="228600" rtl="0" algn="l">
              <a:lnSpc>
                <a:spcPct val="90000"/>
              </a:lnSpc>
              <a:spcBef>
                <a:spcPts val="1000"/>
              </a:spcBef>
              <a:spcAft>
                <a:spcPts val="0"/>
              </a:spcAft>
              <a:buClr>
                <a:schemeClr val="lt1"/>
              </a:buClr>
              <a:buSzPts val="1800"/>
              <a:buNone/>
            </a:pPr>
            <a:r>
              <a:t/>
            </a:r>
            <a:endParaRPr sz="1800"/>
          </a:p>
        </p:txBody>
      </p:sp>
      <p:pic>
        <p:nvPicPr>
          <p:cNvPr id="164" name="Google Shape;164;p3"/>
          <p:cNvPicPr preferRelativeResize="0"/>
          <p:nvPr/>
        </p:nvPicPr>
        <p:blipFill>
          <a:blip r:embed="rId7">
            <a:alphaModFix/>
          </a:blip>
          <a:stretch>
            <a:fillRect/>
          </a:stretch>
        </p:blipFill>
        <p:spPr>
          <a:xfrm>
            <a:off x="25" y="0"/>
            <a:ext cx="12192000" cy="6858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69" name="Shape 169"/>
        <p:cNvGrpSpPr/>
        <p:nvPr/>
      </p:nvGrpSpPr>
      <p:grpSpPr>
        <a:xfrm>
          <a:off x="0" y="0"/>
          <a:ext cx="0" cy="0"/>
          <a:chOff x="0" y="0"/>
          <a:chExt cx="0" cy="0"/>
        </a:xfrm>
      </p:grpSpPr>
      <p:sp>
        <p:nvSpPr>
          <p:cNvPr id="170" name="Google Shape;170;p4"/>
          <p:cNvSpPr/>
          <p:nvPr/>
        </p:nvSpPr>
        <p:spPr>
          <a:xfrm>
            <a:off x="1524" y="0"/>
            <a:ext cx="12188952"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1" name="Google Shape;171;p4"/>
          <p:cNvSpPr/>
          <p:nvPr/>
        </p:nvSpPr>
        <p:spPr>
          <a:xfrm rot="10800000">
            <a:off x="960121" y="0"/>
            <a:ext cx="11218661" cy="6858000"/>
          </a:xfrm>
          <a:custGeom>
            <a:rect b="b" l="l" r="r" t="t"/>
            <a:pathLst>
              <a:path extrusionOk="0" h="6858000" w="11218661">
                <a:moveTo>
                  <a:pt x="0" y="0"/>
                </a:moveTo>
                <a:lnTo>
                  <a:pt x="8042507" y="0"/>
                </a:lnTo>
                <a:lnTo>
                  <a:pt x="11218661" y="6858000"/>
                </a:lnTo>
                <a:lnTo>
                  <a:pt x="0" y="6858000"/>
                </a:lnTo>
                <a:close/>
              </a:path>
            </a:pathLst>
          </a:custGeom>
          <a:solidFill>
            <a:srgbClr val="262626">
              <a:alpha val="6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2" name="Google Shape;172;p4"/>
          <p:cNvSpPr/>
          <p:nvPr/>
        </p:nvSpPr>
        <p:spPr>
          <a:xfrm rot="10800000">
            <a:off x="1420248" y="0"/>
            <a:ext cx="10771752" cy="6858000"/>
          </a:xfrm>
          <a:custGeom>
            <a:rect b="b" l="l" r="r" t="t"/>
            <a:pathLst>
              <a:path extrusionOk="0" h="6858000" w="10771752">
                <a:moveTo>
                  <a:pt x="0" y="0"/>
                </a:moveTo>
                <a:lnTo>
                  <a:pt x="7595598" y="0"/>
                </a:lnTo>
                <a:lnTo>
                  <a:pt x="10771752" y="6858000"/>
                </a:lnTo>
                <a:lnTo>
                  <a:pt x="0" y="6858000"/>
                </a:lnTo>
                <a:close/>
              </a:path>
            </a:pathLst>
          </a:custGeom>
          <a:solidFill>
            <a:srgbClr val="26262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3" name="Google Shape;173;p4"/>
          <p:cNvSpPr txBox="1"/>
          <p:nvPr>
            <p:ph type="title"/>
          </p:nvPr>
        </p:nvSpPr>
        <p:spPr>
          <a:xfrm>
            <a:off x="4384039" y="365125"/>
            <a:ext cx="7164493"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Calibri"/>
              <a:buNone/>
            </a:pPr>
            <a:r>
              <a:rPr lang="en-US"/>
              <a:t>Project Summary</a:t>
            </a:r>
            <a:endParaRPr/>
          </a:p>
        </p:txBody>
      </p:sp>
      <p:pic>
        <p:nvPicPr>
          <p:cNvPr id="174" name="Google Shape;174;p4"/>
          <p:cNvPicPr preferRelativeResize="0"/>
          <p:nvPr/>
        </p:nvPicPr>
        <p:blipFill rotWithShape="1">
          <a:blip r:embed="rId3">
            <a:alphaModFix/>
          </a:blip>
          <a:srcRect b="0" l="0" r="0" t="0"/>
          <a:stretch/>
        </p:blipFill>
        <p:spPr>
          <a:xfrm>
            <a:off x="305069" y="2813513"/>
            <a:ext cx="3940421" cy="1230976"/>
          </a:xfrm>
          <a:prstGeom prst="rect">
            <a:avLst/>
          </a:prstGeom>
          <a:noFill/>
          <a:ln>
            <a:noFill/>
          </a:ln>
        </p:spPr>
      </p:pic>
      <p:sp>
        <p:nvSpPr>
          <p:cNvPr id="175" name="Google Shape;175;p4"/>
          <p:cNvSpPr txBox="1"/>
          <p:nvPr>
            <p:ph idx="1" type="body"/>
          </p:nvPr>
        </p:nvSpPr>
        <p:spPr>
          <a:xfrm>
            <a:off x="4387515" y="2022601"/>
            <a:ext cx="7161017" cy="4154361"/>
          </a:xfrm>
          <a:prstGeom prst="rect">
            <a:avLst/>
          </a:prstGeom>
          <a:noFill/>
          <a:ln>
            <a:noFill/>
          </a:ln>
        </p:spPr>
        <p:txBody>
          <a:bodyPr anchorCtr="0" anchor="t" bIns="45700" lIns="91425" spcFirstLastPara="1" rIns="91425" wrap="square" tIns="45700">
            <a:normAutofit fontScale="85000" lnSpcReduction="10000"/>
          </a:bodyPr>
          <a:lstStyle/>
          <a:p>
            <a:pPr indent="-228600" lvl="0" marL="228600" rtl="0" algn="l">
              <a:lnSpc>
                <a:spcPct val="90000"/>
              </a:lnSpc>
              <a:spcBef>
                <a:spcPts val="0"/>
              </a:spcBef>
              <a:spcAft>
                <a:spcPts val="0"/>
              </a:spcAft>
              <a:buClr>
                <a:schemeClr val="lt1"/>
              </a:buClr>
              <a:buSzPct val="100000"/>
              <a:buChar char="•"/>
            </a:pPr>
            <a:r>
              <a:rPr lang="en-US"/>
              <a:t>The BugTorch system is meant to be a safe and environmentally friendly network of user controlled, self-refueling tiki torches that repel outdoor insects.</a:t>
            </a:r>
            <a:endParaRPr/>
          </a:p>
          <a:p>
            <a:pPr indent="-228600" lvl="0" marL="228600" rtl="0" algn="l">
              <a:lnSpc>
                <a:spcPct val="90000"/>
              </a:lnSpc>
              <a:spcBef>
                <a:spcPts val="1000"/>
              </a:spcBef>
              <a:spcAft>
                <a:spcPts val="0"/>
              </a:spcAft>
              <a:buClr>
                <a:schemeClr val="lt1"/>
              </a:buClr>
              <a:buSzPct val="100000"/>
              <a:buChar char="•"/>
            </a:pPr>
            <a:r>
              <a:rPr lang="en-US"/>
              <a:t>Insects like mosquitoes carry diseases and filling traditional citronella oil torches by hand runs the risk spills, burns, or other accidents.</a:t>
            </a:r>
            <a:endParaRPr/>
          </a:p>
          <a:p>
            <a:pPr indent="-228600" lvl="0" marL="228600" rtl="0" algn="l">
              <a:lnSpc>
                <a:spcPct val="90000"/>
              </a:lnSpc>
              <a:spcBef>
                <a:spcPts val="1000"/>
              </a:spcBef>
              <a:spcAft>
                <a:spcPts val="0"/>
              </a:spcAft>
              <a:buClr>
                <a:schemeClr val="lt1"/>
              </a:buClr>
              <a:buSzPct val="100000"/>
              <a:buChar char="•"/>
            </a:pPr>
            <a:r>
              <a:rPr lang="en-US"/>
              <a:t>This system is meant to create an aesthetically pleasing, low cost, scalable torch system that can be monitored from an app or tablet.</a:t>
            </a:r>
            <a:endParaRPr/>
          </a:p>
          <a:p>
            <a:pPr indent="-228600" lvl="0" marL="228600" rtl="0" algn="l">
              <a:lnSpc>
                <a:spcPct val="90000"/>
              </a:lnSpc>
              <a:spcBef>
                <a:spcPts val="1000"/>
              </a:spcBef>
              <a:spcAft>
                <a:spcPts val="0"/>
              </a:spcAft>
              <a:buClr>
                <a:schemeClr val="lt1"/>
              </a:buClr>
              <a:buSzPct val="100000"/>
              <a:buChar char="•"/>
            </a:pPr>
            <a:r>
              <a:rPr lang="en-US"/>
              <a:t>Able to run at least 8 hours without any user input.</a:t>
            </a:r>
            <a:endParaRPr/>
          </a:p>
          <a:p>
            <a:pPr indent="-228600" lvl="0" marL="228600" rtl="0" algn="l">
              <a:lnSpc>
                <a:spcPct val="90000"/>
              </a:lnSpc>
              <a:spcBef>
                <a:spcPts val="1000"/>
              </a:spcBef>
              <a:spcAft>
                <a:spcPts val="0"/>
              </a:spcAft>
              <a:buClr>
                <a:schemeClr val="lt1"/>
              </a:buClr>
              <a:buSzPct val="100000"/>
              <a:buChar char="•"/>
            </a:pPr>
            <a:r>
              <a:rPr lang="en-US"/>
              <a:t>Simple enough for consumer to be able to install system without a third party.</a:t>
            </a:r>
            <a:endParaRPr/>
          </a:p>
          <a:p>
            <a:pPr indent="-120650" lvl="0" marL="228600" rtl="0" algn="l">
              <a:lnSpc>
                <a:spcPct val="90000"/>
              </a:lnSpc>
              <a:spcBef>
                <a:spcPts val="1000"/>
              </a:spcBef>
              <a:spcAft>
                <a:spcPts val="0"/>
              </a:spcAft>
              <a:buClr>
                <a:schemeClr val="lt1"/>
              </a:buClr>
              <a:buSzPct val="100000"/>
              <a:buNone/>
            </a:pPr>
            <a:r>
              <a:t/>
            </a:r>
            <a:endParaRPr sz="20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14141"/>
        </a:solidFill>
      </p:bgPr>
    </p:bg>
    <p:spTree>
      <p:nvGrpSpPr>
        <p:cNvPr id="180" name="Shape 180"/>
        <p:cNvGrpSpPr/>
        <p:nvPr/>
      </p:nvGrpSpPr>
      <p:grpSpPr>
        <a:xfrm>
          <a:off x="0" y="0"/>
          <a:ext cx="0" cy="0"/>
          <a:chOff x="0" y="0"/>
          <a:chExt cx="0" cy="0"/>
        </a:xfrm>
      </p:grpSpPr>
      <p:sp>
        <p:nvSpPr>
          <p:cNvPr id="181" name="Google Shape;181;p5"/>
          <p:cNvSpPr txBox="1"/>
          <p:nvPr>
            <p:ph type="title"/>
          </p:nvPr>
        </p:nvSpPr>
        <p:spPr>
          <a:xfrm>
            <a:off x="762001" y="803325"/>
            <a:ext cx="5314536"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Calibri"/>
              <a:buNone/>
            </a:pPr>
            <a:r>
              <a:rPr lang="en-US"/>
              <a:t>Team Vision</a:t>
            </a:r>
            <a:endParaRPr/>
          </a:p>
        </p:txBody>
      </p:sp>
      <p:sp>
        <p:nvSpPr>
          <p:cNvPr id="182" name="Google Shape;182;p5"/>
          <p:cNvSpPr txBox="1"/>
          <p:nvPr>
            <p:ph idx="1" type="body"/>
          </p:nvPr>
        </p:nvSpPr>
        <p:spPr>
          <a:xfrm>
            <a:off x="762000" y="2279018"/>
            <a:ext cx="5314543" cy="337592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1700"/>
              <a:buNone/>
            </a:pPr>
            <a:r>
              <a:rPr lang="en-US" sz="1700" u="sng"/>
              <a:t>Vision</a:t>
            </a:r>
            <a:endParaRPr sz="1700" u="sng"/>
          </a:p>
          <a:p>
            <a:pPr indent="-228600" lvl="0" marL="228600" rtl="0" algn="l">
              <a:lnSpc>
                <a:spcPct val="90000"/>
              </a:lnSpc>
              <a:spcBef>
                <a:spcPts val="1000"/>
              </a:spcBef>
              <a:spcAft>
                <a:spcPts val="0"/>
              </a:spcAft>
              <a:buClr>
                <a:schemeClr val="lt1"/>
              </a:buClr>
              <a:buSzPts val="1700"/>
              <a:buChar char="•"/>
            </a:pPr>
            <a:r>
              <a:rPr lang="en-US" sz="1700"/>
              <a:t>We wanted to meet with our customer in order to determine the importance of each requirement given to us.</a:t>
            </a:r>
            <a:endParaRPr/>
          </a:p>
          <a:p>
            <a:pPr indent="-228600" lvl="0" marL="228600" rtl="0" algn="l">
              <a:lnSpc>
                <a:spcPct val="90000"/>
              </a:lnSpc>
              <a:spcBef>
                <a:spcPts val="1000"/>
              </a:spcBef>
              <a:spcAft>
                <a:spcPts val="0"/>
              </a:spcAft>
              <a:buClr>
                <a:schemeClr val="lt1"/>
              </a:buClr>
              <a:buSzPts val="1700"/>
              <a:buChar char="•"/>
            </a:pPr>
            <a:r>
              <a:rPr lang="en-US" sz="1700"/>
              <a:t>Brainstorm engineering requirements and decide which issues will cause the largest roadblocks in later phases.</a:t>
            </a:r>
            <a:endParaRPr/>
          </a:p>
          <a:p>
            <a:pPr indent="0" lvl="0" marL="0" rtl="0" algn="l">
              <a:lnSpc>
                <a:spcPct val="90000"/>
              </a:lnSpc>
              <a:spcBef>
                <a:spcPts val="1000"/>
              </a:spcBef>
              <a:spcAft>
                <a:spcPts val="0"/>
              </a:spcAft>
              <a:buClr>
                <a:schemeClr val="lt1"/>
              </a:buClr>
              <a:buSzPts val="1700"/>
              <a:buNone/>
            </a:pPr>
            <a:r>
              <a:rPr lang="en-US" sz="1700" u="sng"/>
              <a:t>Accomplishments</a:t>
            </a:r>
            <a:endParaRPr sz="1700" u="sng"/>
          </a:p>
          <a:p>
            <a:pPr indent="-228600" lvl="0" marL="228600" rtl="0" algn="l">
              <a:lnSpc>
                <a:spcPct val="90000"/>
              </a:lnSpc>
              <a:spcBef>
                <a:spcPts val="1000"/>
              </a:spcBef>
              <a:spcAft>
                <a:spcPts val="0"/>
              </a:spcAft>
              <a:buClr>
                <a:schemeClr val="lt1"/>
              </a:buClr>
              <a:buSzPts val="1700"/>
              <a:buChar char="•"/>
            </a:pPr>
            <a:r>
              <a:rPr lang="en-US" sz="1700"/>
              <a:t>Identified the main design problems as they relate to the customer and engineering requirements</a:t>
            </a:r>
            <a:endParaRPr/>
          </a:p>
          <a:p>
            <a:pPr indent="-228600" lvl="0" marL="228600" rtl="0" algn="l">
              <a:lnSpc>
                <a:spcPct val="90000"/>
              </a:lnSpc>
              <a:spcBef>
                <a:spcPts val="1000"/>
              </a:spcBef>
              <a:spcAft>
                <a:spcPts val="0"/>
              </a:spcAft>
              <a:buClr>
                <a:schemeClr val="lt1"/>
              </a:buClr>
              <a:buSzPts val="1700"/>
              <a:buChar char="•"/>
            </a:pPr>
            <a:r>
              <a:rPr lang="en-US" sz="1700"/>
              <a:t>Benchmarked certain processes and devices pertaining to fluid control and management</a:t>
            </a:r>
            <a:endParaRPr/>
          </a:p>
          <a:p>
            <a:pPr indent="-120650" lvl="0" marL="228600" rtl="0" algn="l">
              <a:lnSpc>
                <a:spcPct val="90000"/>
              </a:lnSpc>
              <a:spcBef>
                <a:spcPts val="1000"/>
              </a:spcBef>
              <a:spcAft>
                <a:spcPts val="0"/>
              </a:spcAft>
              <a:buClr>
                <a:schemeClr val="lt1"/>
              </a:buClr>
              <a:buSzPts val="1700"/>
              <a:buNone/>
            </a:pPr>
            <a:r>
              <a:t/>
            </a:r>
            <a:endParaRPr sz="1700"/>
          </a:p>
        </p:txBody>
      </p:sp>
      <p:sp>
        <p:nvSpPr>
          <p:cNvPr id="183" name="Google Shape;183;p5"/>
          <p:cNvSpPr/>
          <p:nvPr/>
        </p:nvSpPr>
        <p:spPr>
          <a:xfrm flipH="1">
            <a:off x="6582780" y="-2008"/>
            <a:ext cx="5609220" cy="5840278"/>
          </a:xfrm>
          <a:custGeom>
            <a:rect b="b" l="l" r="r" t="t"/>
            <a:pathLst>
              <a:path extrusionOk="0" h="5840278" w="5609220">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184" name="Google Shape;184;p5"/>
          <p:cNvSpPr/>
          <p:nvPr/>
        </p:nvSpPr>
        <p:spPr>
          <a:xfrm>
            <a:off x="6750141" y="-2"/>
            <a:ext cx="5441859" cy="5654940"/>
          </a:xfrm>
          <a:custGeom>
            <a:rect b="b" l="l" r="r" t="t"/>
            <a:pathLst>
              <a:path extrusionOk="0" h="5654940" w="5441859">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Light Bulb and Gear" id="185" name="Google Shape;185;p5"/>
          <p:cNvPicPr preferRelativeResize="0"/>
          <p:nvPr/>
        </p:nvPicPr>
        <p:blipFill rotWithShape="1">
          <a:blip r:embed="rId3">
            <a:alphaModFix/>
          </a:blip>
          <a:srcRect b="0" l="0" r="0" t="0"/>
          <a:stretch/>
        </p:blipFill>
        <p:spPr>
          <a:xfrm>
            <a:off x="7884057" y="643002"/>
            <a:ext cx="3796790" cy="379679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04040"/>
        </a:solidFill>
      </p:bgPr>
    </p:bg>
    <p:spTree>
      <p:nvGrpSpPr>
        <p:cNvPr id="190" name="Shape 190"/>
        <p:cNvGrpSpPr/>
        <p:nvPr/>
      </p:nvGrpSpPr>
      <p:grpSpPr>
        <a:xfrm>
          <a:off x="0" y="0"/>
          <a:ext cx="0" cy="0"/>
          <a:chOff x="0" y="0"/>
          <a:chExt cx="0" cy="0"/>
        </a:xfrm>
      </p:grpSpPr>
      <p:sp>
        <p:nvSpPr>
          <p:cNvPr id="191" name="Google Shape;191;p6"/>
          <p:cNvSpPr/>
          <p:nvPr/>
        </p:nvSpPr>
        <p:spPr>
          <a:xfrm>
            <a:off x="0" y="-3324"/>
            <a:ext cx="12192000" cy="6861324"/>
          </a:xfrm>
          <a:prstGeom prst="rect">
            <a:avLst/>
          </a:prstGeom>
          <a:solidFill>
            <a:srgbClr val="40404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2" name="Google Shape;192;p6"/>
          <p:cNvSpPr/>
          <p:nvPr/>
        </p:nvSpPr>
        <p:spPr>
          <a:xfrm>
            <a:off x="0" y="0"/>
            <a:ext cx="11786754" cy="6858000"/>
          </a:xfrm>
          <a:custGeom>
            <a:rect b="b" l="l" r="r" t="t"/>
            <a:pathLst>
              <a:path extrusionOk="0" h="6858000" w="11786754">
                <a:moveTo>
                  <a:pt x="0" y="0"/>
                </a:moveTo>
                <a:lnTo>
                  <a:pt x="8610600" y="0"/>
                </a:lnTo>
                <a:lnTo>
                  <a:pt x="11786754" y="6858000"/>
                </a:lnTo>
                <a:lnTo>
                  <a:pt x="0" y="6858000"/>
                </a:lnTo>
                <a:close/>
              </a:path>
            </a:pathLst>
          </a:custGeom>
          <a:solidFill>
            <a:srgbClr val="000000">
              <a:alpha val="2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3" name="Google Shape;193;p6"/>
          <p:cNvSpPr/>
          <p:nvPr/>
        </p:nvSpPr>
        <p:spPr>
          <a:xfrm>
            <a:off x="0" y="0"/>
            <a:ext cx="3581400" cy="6858000"/>
          </a:xfrm>
          <a:custGeom>
            <a:rect b="b" l="l" r="r" t="t"/>
            <a:pathLst>
              <a:path extrusionOk="0" h="6858000" w="3581400">
                <a:moveTo>
                  <a:pt x="0" y="0"/>
                </a:moveTo>
                <a:lnTo>
                  <a:pt x="405246" y="0"/>
                </a:lnTo>
                <a:lnTo>
                  <a:pt x="3581400" y="6858000"/>
                </a:lnTo>
                <a:lnTo>
                  <a:pt x="0" y="6858000"/>
                </a:lnTo>
                <a:close/>
              </a:path>
            </a:pathLst>
          </a:custGeom>
          <a:solidFill>
            <a:srgbClr val="000000">
              <a:alpha val="2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4" name="Google Shape;194;p6"/>
          <p:cNvSpPr txBox="1"/>
          <p:nvPr>
            <p:ph type="title"/>
          </p:nvPr>
        </p:nvSpPr>
        <p:spPr>
          <a:xfrm>
            <a:off x="833002" y="365125"/>
            <a:ext cx="10520702"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FFFF"/>
              </a:buClr>
              <a:buSzPts val="4400"/>
              <a:buFont typeface="Calibri"/>
              <a:buNone/>
            </a:pPr>
            <a:r>
              <a:rPr lang="en-US">
                <a:solidFill>
                  <a:srgbClr val="FFFFFF"/>
                </a:solidFill>
              </a:rPr>
              <a:t>Use Cases</a:t>
            </a:r>
            <a:endParaRPr>
              <a:solidFill>
                <a:srgbClr val="FFFFFF"/>
              </a:solidFill>
            </a:endParaRPr>
          </a:p>
        </p:txBody>
      </p:sp>
      <p:sp>
        <p:nvSpPr>
          <p:cNvPr id="195" name="Google Shape;195;p6"/>
          <p:cNvSpPr txBox="1"/>
          <p:nvPr>
            <p:ph idx="1" type="body"/>
          </p:nvPr>
        </p:nvSpPr>
        <p:spPr>
          <a:xfrm>
            <a:off x="838201" y="2022601"/>
            <a:ext cx="10515598" cy="4154361"/>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FFFFFF"/>
              </a:buClr>
              <a:buSzPts val="2000"/>
              <a:buNone/>
            </a:pPr>
            <a:r>
              <a:rPr lang="en-US" sz="2000">
                <a:solidFill>
                  <a:srgbClr val="FFFFFF"/>
                </a:solidFill>
              </a:rPr>
              <a:t>Developed Three(3) Different Use Cases:</a:t>
            </a:r>
            <a:endParaRPr/>
          </a:p>
          <a:p>
            <a:pPr indent="-342900" lvl="0" marL="457200" rtl="0" algn="l">
              <a:lnSpc>
                <a:spcPct val="90000"/>
              </a:lnSpc>
              <a:spcBef>
                <a:spcPts val="1200"/>
              </a:spcBef>
              <a:spcAft>
                <a:spcPts val="0"/>
              </a:spcAft>
              <a:buClr>
                <a:srgbClr val="FFFFFF"/>
              </a:buClr>
              <a:buSzPts val="1800"/>
              <a:buChar char="●"/>
            </a:pPr>
            <a:r>
              <a:rPr lang="en-US" sz="2000">
                <a:solidFill>
                  <a:srgbClr val="FFFFFF"/>
                </a:solidFill>
              </a:rPr>
              <a:t>Use Case #1: Building a Prototype for Customer</a:t>
            </a:r>
            <a:endParaRPr/>
          </a:p>
          <a:p>
            <a:pPr indent="-342900" lvl="0" marL="457200" rtl="0" algn="l">
              <a:lnSpc>
                <a:spcPct val="90000"/>
              </a:lnSpc>
              <a:spcBef>
                <a:spcPts val="0"/>
              </a:spcBef>
              <a:spcAft>
                <a:spcPts val="0"/>
              </a:spcAft>
              <a:buClr>
                <a:srgbClr val="FFFFFF"/>
              </a:buClr>
              <a:buSzPts val="1800"/>
              <a:buChar char="●"/>
            </a:pPr>
            <a:r>
              <a:rPr lang="en-US" sz="2000">
                <a:solidFill>
                  <a:srgbClr val="FFFFFF"/>
                </a:solidFill>
              </a:rPr>
              <a:t>Use Case #2: Self Installation of Ten(10) Torch System </a:t>
            </a:r>
            <a:endParaRPr/>
          </a:p>
          <a:p>
            <a:pPr indent="-342900" lvl="0" marL="457200" rtl="0" algn="l">
              <a:lnSpc>
                <a:spcPct val="90000"/>
              </a:lnSpc>
              <a:spcBef>
                <a:spcPts val="0"/>
              </a:spcBef>
              <a:spcAft>
                <a:spcPts val="0"/>
              </a:spcAft>
              <a:buClr>
                <a:srgbClr val="FFFFFF"/>
              </a:buClr>
              <a:buSzPts val="1800"/>
              <a:buChar char="●"/>
            </a:pPr>
            <a:r>
              <a:rPr lang="en-US" sz="2000">
                <a:solidFill>
                  <a:srgbClr val="FFFFFF"/>
                </a:solidFill>
              </a:rPr>
              <a:t>Use Case #3: Backyard Installation for Party with 3rd Party</a:t>
            </a:r>
            <a:endParaRPr/>
          </a:p>
          <a:p>
            <a:pPr indent="0" lvl="0" marL="0" rtl="0" algn="l">
              <a:lnSpc>
                <a:spcPct val="90000"/>
              </a:lnSpc>
              <a:spcBef>
                <a:spcPts val="1200"/>
              </a:spcBef>
              <a:spcAft>
                <a:spcPts val="0"/>
              </a:spcAft>
              <a:buClr>
                <a:schemeClr val="lt1"/>
              </a:buClr>
              <a:buSzPts val="2000"/>
              <a:buNone/>
            </a:pPr>
            <a:r>
              <a:t/>
            </a:r>
            <a:endParaRPr sz="2000">
              <a:solidFill>
                <a:srgbClr val="FFFFFF"/>
              </a:solidFill>
            </a:endParaRPr>
          </a:p>
          <a:p>
            <a:pPr indent="0" lvl="0" marL="0" rtl="0" algn="l">
              <a:lnSpc>
                <a:spcPct val="90000"/>
              </a:lnSpc>
              <a:spcBef>
                <a:spcPts val="1200"/>
              </a:spcBef>
              <a:spcAft>
                <a:spcPts val="0"/>
              </a:spcAft>
              <a:buClr>
                <a:srgbClr val="FFFFFF"/>
              </a:buClr>
              <a:buSzPts val="2000"/>
              <a:buNone/>
            </a:pPr>
            <a:r>
              <a:rPr lang="en-US" sz="2000">
                <a:solidFill>
                  <a:srgbClr val="FFFFFF"/>
                </a:solidFill>
              </a:rPr>
              <a:t>Highlights the relationships between some of our current and potential stakeholders at various parts of the design and implementation process </a:t>
            </a:r>
            <a:endParaRPr/>
          </a:p>
          <a:p>
            <a:pPr indent="0" lvl="0" marL="0" rtl="0" algn="l">
              <a:lnSpc>
                <a:spcPct val="90000"/>
              </a:lnSpc>
              <a:spcBef>
                <a:spcPts val="1200"/>
              </a:spcBef>
              <a:spcAft>
                <a:spcPts val="0"/>
              </a:spcAft>
              <a:buClr>
                <a:schemeClr val="lt1"/>
              </a:buClr>
              <a:buSzPts val="2000"/>
              <a:buNone/>
            </a:pPr>
            <a:r>
              <a:t/>
            </a:r>
            <a:endParaRPr sz="2000">
              <a:solidFill>
                <a:srgbClr val="FFFFFF"/>
              </a:solidFill>
            </a:endParaRPr>
          </a:p>
          <a:p>
            <a:pPr indent="-101600" lvl="0" marL="228600" rtl="0" algn="l">
              <a:lnSpc>
                <a:spcPct val="90000"/>
              </a:lnSpc>
              <a:spcBef>
                <a:spcPts val="1000"/>
              </a:spcBef>
              <a:spcAft>
                <a:spcPts val="0"/>
              </a:spcAft>
              <a:buClr>
                <a:schemeClr val="lt1"/>
              </a:buClr>
              <a:buSzPts val="2000"/>
              <a:buNone/>
            </a:pPr>
            <a:r>
              <a:t/>
            </a:r>
            <a:endParaRPr sz="2000">
              <a:solidFill>
                <a:srgbClr val="FFFFF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00" name="Shape 200"/>
        <p:cNvGrpSpPr/>
        <p:nvPr/>
      </p:nvGrpSpPr>
      <p:grpSpPr>
        <a:xfrm>
          <a:off x="0" y="0"/>
          <a:ext cx="0" cy="0"/>
          <a:chOff x="0" y="0"/>
          <a:chExt cx="0" cy="0"/>
        </a:xfrm>
      </p:grpSpPr>
      <p:sp>
        <p:nvSpPr>
          <p:cNvPr id="201" name="Google Shape;201;p7"/>
          <p:cNvSpPr txBox="1"/>
          <p:nvPr>
            <p:ph type="title"/>
          </p:nvPr>
        </p:nvSpPr>
        <p:spPr>
          <a:xfrm>
            <a:off x="640080" y="5576887"/>
            <a:ext cx="10911840" cy="640081"/>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200"/>
              <a:buFont typeface="Calibri"/>
              <a:buNone/>
            </a:pPr>
            <a:r>
              <a:rPr lang="en-US" sz="3200"/>
              <a:t>Use Case #1: Building a Prototype for Primary Customer</a:t>
            </a:r>
            <a:endParaRPr/>
          </a:p>
        </p:txBody>
      </p:sp>
      <p:pic>
        <p:nvPicPr>
          <p:cNvPr id="202" name="Google Shape;202;p7"/>
          <p:cNvPicPr preferRelativeResize="0"/>
          <p:nvPr>
            <p:ph idx="1" type="body"/>
          </p:nvPr>
        </p:nvPicPr>
        <p:blipFill rotWithShape="1">
          <a:blip r:embed="rId3">
            <a:alphaModFix/>
          </a:blip>
          <a:srcRect b="0" l="0" r="0" t="0"/>
          <a:stretch/>
        </p:blipFill>
        <p:spPr>
          <a:xfrm>
            <a:off x="459600" y="688925"/>
            <a:ext cx="11272800" cy="4634700"/>
          </a:xfrm>
          <a:prstGeom prst="rect">
            <a:avLst/>
          </a:prstGeom>
          <a:noFill/>
          <a:ln cap="flat" cmpd="sng" w="19050">
            <a:solidFill>
              <a:schemeClr val="lt1"/>
            </a:solidFill>
            <a:prstDash val="solid"/>
            <a:miter lim="800000"/>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07" name="Shape 207"/>
        <p:cNvGrpSpPr/>
        <p:nvPr/>
      </p:nvGrpSpPr>
      <p:grpSpPr>
        <a:xfrm>
          <a:off x="0" y="0"/>
          <a:ext cx="0" cy="0"/>
          <a:chOff x="0" y="0"/>
          <a:chExt cx="0" cy="0"/>
        </a:xfrm>
      </p:grpSpPr>
      <p:sp>
        <p:nvSpPr>
          <p:cNvPr id="208" name="Google Shape;208;p8"/>
          <p:cNvSpPr txBox="1"/>
          <p:nvPr>
            <p:ph type="title"/>
          </p:nvPr>
        </p:nvSpPr>
        <p:spPr>
          <a:xfrm>
            <a:off x="640080" y="5576887"/>
            <a:ext cx="10911840" cy="640081"/>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200"/>
              <a:buFont typeface="Calibri"/>
              <a:buNone/>
            </a:pPr>
            <a:r>
              <a:rPr lang="en-US" sz="3200"/>
              <a:t>Use Case #2: Self Installation of Ten(10) Torch System </a:t>
            </a:r>
            <a:endParaRPr/>
          </a:p>
        </p:txBody>
      </p:sp>
      <p:pic>
        <p:nvPicPr>
          <p:cNvPr id="209" name="Google Shape;209;p8"/>
          <p:cNvPicPr preferRelativeResize="0"/>
          <p:nvPr>
            <p:ph idx="1" type="body"/>
          </p:nvPr>
        </p:nvPicPr>
        <p:blipFill rotWithShape="1">
          <a:blip r:embed="rId3">
            <a:alphaModFix/>
          </a:blip>
          <a:srcRect b="0" l="0" r="0" t="0"/>
          <a:stretch/>
        </p:blipFill>
        <p:spPr>
          <a:xfrm>
            <a:off x="640050" y="347800"/>
            <a:ext cx="10911900" cy="5292300"/>
          </a:xfrm>
          <a:prstGeom prst="rect">
            <a:avLst/>
          </a:prstGeom>
          <a:noFill/>
          <a:ln cap="flat" cmpd="sng" w="19050">
            <a:solidFill>
              <a:schemeClr val="lt1"/>
            </a:solidFill>
            <a:prstDash val="solid"/>
            <a:miter lim="800000"/>
            <a:headEnd len="sm" w="sm" type="none"/>
            <a:tailEnd len="sm" w="sm" type="none"/>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14" name="Shape 214"/>
        <p:cNvGrpSpPr/>
        <p:nvPr/>
      </p:nvGrpSpPr>
      <p:grpSpPr>
        <a:xfrm>
          <a:off x="0" y="0"/>
          <a:ext cx="0" cy="0"/>
          <a:chOff x="0" y="0"/>
          <a:chExt cx="0" cy="0"/>
        </a:xfrm>
      </p:grpSpPr>
      <p:sp>
        <p:nvSpPr>
          <p:cNvPr id="215" name="Google Shape;215;p9"/>
          <p:cNvSpPr txBox="1"/>
          <p:nvPr>
            <p:ph type="title"/>
          </p:nvPr>
        </p:nvSpPr>
        <p:spPr>
          <a:xfrm>
            <a:off x="640080" y="5576887"/>
            <a:ext cx="10911840" cy="640081"/>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200"/>
              <a:buFont typeface="Calibri"/>
              <a:buNone/>
            </a:pPr>
            <a:r>
              <a:rPr lang="en-US" sz="3200"/>
              <a:t>Use Case #3: Backyard Installation for Party with 3rd Party </a:t>
            </a:r>
            <a:endParaRPr/>
          </a:p>
        </p:txBody>
      </p:sp>
      <p:pic>
        <p:nvPicPr>
          <p:cNvPr id="216" name="Google Shape;216;p9"/>
          <p:cNvPicPr preferRelativeResize="0"/>
          <p:nvPr>
            <p:ph idx="1" type="body"/>
          </p:nvPr>
        </p:nvPicPr>
        <p:blipFill rotWithShape="1">
          <a:blip r:embed="rId3">
            <a:alphaModFix/>
          </a:blip>
          <a:srcRect b="0" l="0" r="0" t="0"/>
          <a:stretch/>
        </p:blipFill>
        <p:spPr>
          <a:xfrm>
            <a:off x="640075" y="239125"/>
            <a:ext cx="10911900" cy="5237700"/>
          </a:xfrm>
          <a:prstGeom prst="rect">
            <a:avLst/>
          </a:prstGeom>
          <a:noFill/>
          <a:ln cap="flat" cmpd="sng" w="19050">
            <a:solidFill>
              <a:schemeClr val="lt1"/>
            </a:solidFill>
            <a:prstDash val="solid"/>
            <a:miter lim="800000"/>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2021-02-11T01:14:38Z</dcterms:created>
  <dc:creator>Owen</dc:creator>
</cp:coreProperties>
</file>