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Catamaran"/>
      <p:regular r:id="rId17"/>
      <p:bold r:id="rId18"/>
    </p:embeddedFont>
    <p:embeddedFont>
      <p:font typeface="Roboto"/>
      <p:regular r:id="rId19"/>
      <p:bold r:id="rId20"/>
      <p:italic r:id="rId21"/>
      <p:boldItalic r:id="rId22"/>
    </p:embeddedFont>
    <p:embeddedFont>
      <p:font typeface="Catamaran Thin"/>
      <p:regular r:id="rId23"/>
      <p:bold r:id="rId24"/>
    </p:embeddedFont>
    <p:embeddedFont>
      <p:font typeface="Fira Sans Extra Condensed Medium"/>
      <p:regular r:id="rId25"/>
      <p:bold r:id="rId26"/>
      <p:italic r:id="rId27"/>
      <p:boldItalic r:id="rId28"/>
    </p:embeddedFont>
    <p:embeddedFont>
      <p:font typeface="Livvic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CatamaranThin-bold.fntdata"/><Relationship Id="rId23" Type="http://schemas.openxmlformats.org/officeDocument/2006/relationships/font" Target="fonts/CatamaranThin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iraSansExtraCondensedMedium-bold.fntdata"/><Relationship Id="rId25" Type="http://schemas.openxmlformats.org/officeDocument/2006/relationships/font" Target="fonts/FiraSansExtraCondensedMedium-regular.fntdata"/><Relationship Id="rId28" Type="http://schemas.openxmlformats.org/officeDocument/2006/relationships/font" Target="fonts/FiraSansExtraCondensedMedium-boldItalic.fntdata"/><Relationship Id="rId27" Type="http://schemas.openxmlformats.org/officeDocument/2006/relationships/font" Target="fonts/FiraSansExtraCondensedMedium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ivvic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ivvic-italic.fntdata"/><Relationship Id="rId30" Type="http://schemas.openxmlformats.org/officeDocument/2006/relationships/font" Target="fonts/Livvic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Livvic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Catamaran-regular.fntdata"/><Relationship Id="rId16" Type="http://schemas.openxmlformats.org/officeDocument/2006/relationships/slide" Target="slides/slide12.xml"/><Relationship Id="rId19" Type="http://schemas.openxmlformats.org/officeDocument/2006/relationships/font" Target="fonts/Roboto-regular.fntdata"/><Relationship Id="rId18" Type="http://schemas.openxmlformats.org/officeDocument/2006/relationships/font" Target="fonts/Catamaran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dfce81f1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dfce81f1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c5ee357943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c5ee357943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cf09e7dce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cf09e7dc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c66871795e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c66871795e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e13d9a7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3e13d9a7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465e7bc0b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465e7bc0b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Don’s feedback: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system diagram of how the system would work at this point in time -- PLAN FOR PHASE 3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risk </a:t>
            </a: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assessment</a:t>
            </a: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is a living document and should be modified every phase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1" marL="9144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○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use 1-3-9 for risk assessment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1" marL="9144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○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risk burn down chart will be sent a handout from don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present team vision in paragraph form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522eb7919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522eb7919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c7f587c37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c7f587c37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c5ee357943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c5ee35794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3e13d9a7e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3e13d9a7e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3e13d9a7e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3e13d9a7e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d3c29691c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d3c29691c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slide">
  <p:cSld name="CUSTOM_7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">
  <p:cSld name="CUSTOM_35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3200250" y="1742750"/>
            <a:ext cx="274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CUSTOM_38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ctrTitle"/>
          </p:nvPr>
        </p:nvSpPr>
        <p:spPr>
          <a:xfrm>
            <a:off x="769725" y="1310050"/>
            <a:ext cx="343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12"/>
          <p:cNvSpPr txBox="1"/>
          <p:nvPr>
            <p:ph hasCustomPrompt="1" idx="2" type="title"/>
          </p:nvPr>
        </p:nvSpPr>
        <p:spPr>
          <a:xfrm rot="5400000">
            <a:off x="7142178" y="3570226"/>
            <a:ext cx="1738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30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ctrTitle"/>
          </p:nvPr>
        </p:nvSpPr>
        <p:spPr>
          <a:xfrm>
            <a:off x="656422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3"/>
          <p:cNvSpPr txBox="1"/>
          <p:nvPr>
            <p:ph idx="1" type="subTitle"/>
          </p:nvPr>
        </p:nvSpPr>
        <p:spPr>
          <a:xfrm>
            <a:off x="656425" y="1886725"/>
            <a:ext cx="1563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1" name="Google Shape;81;p13"/>
          <p:cNvSpPr txBox="1"/>
          <p:nvPr>
            <p:ph idx="2" type="ctrTitle"/>
          </p:nvPr>
        </p:nvSpPr>
        <p:spPr>
          <a:xfrm>
            <a:off x="2650710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3" type="subTitle"/>
          </p:nvPr>
        </p:nvSpPr>
        <p:spPr>
          <a:xfrm>
            <a:off x="2610700" y="1886725"/>
            <a:ext cx="19614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13"/>
          <p:cNvSpPr txBox="1"/>
          <p:nvPr>
            <p:ph idx="4" type="ctrTitle"/>
          </p:nvPr>
        </p:nvSpPr>
        <p:spPr>
          <a:xfrm>
            <a:off x="4638106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4" name="Google Shape;84;p13"/>
          <p:cNvSpPr txBox="1"/>
          <p:nvPr>
            <p:ph idx="5" type="subTitle"/>
          </p:nvPr>
        </p:nvSpPr>
        <p:spPr>
          <a:xfrm>
            <a:off x="4878076" y="1886725"/>
            <a:ext cx="1648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5" name="Google Shape;85;p13"/>
          <p:cNvSpPr txBox="1"/>
          <p:nvPr>
            <p:ph idx="6" type="ctrTitle"/>
          </p:nvPr>
        </p:nvSpPr>
        <p:spPr>
          <a:xfrm rot="5400000">
            <a:off x="6865575" y="1466125"/>
            <a:ext cx="25530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6" name="Google Shape;86;p13"/>
          <p:cNvSpPr txBox="1"/>
          <p:nvPr>
            <p:ph idx="7" type="ctrTitle"/>
          </p:nvPr>
        </p:nvSpPr>
        <p:spPr>
          <a:xfrm>
            <a:off x="656422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7" name="Google Shape;87;p13"/>
          <p:cNvSpPr txBox="1"/>
          <p:nvPr>
            <p:ph idx="8" type="subTitle"/>
          </p:nvPr>
        </p:nvSpPr>
        <p:spPr>
          <a:xfrm>
            <a:off x="656425" y="3860125"/>
            <a:ext cx="1563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8" name="Google Shape;88;p13"/>
          <p:cNvSpPr txBox="1"/>
          <p:nvPr>
            <p:ph idx="9" type="ctrTitle"/>
          </p:nvPr>
        </p:nvSpPr>
        <p:spPr>
          <a:xfrm>
            <a:off x="2650710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9" name="Google Shape;89;p13"/>
          <p:cNvSpPr txBox="1"/>
          <p:nvPr>
            <p:ph idx="13" type="subTitle"/>
          </p:nvPr>
        </p:nvSpPr>
        <p:spPr>
          <a:xfrm>
            <a:off x="2610700" y="3860125"/>
            <a:ext cx="19614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13"/>
          <p:cNvSpPr txBox="1"/>
          <p:nvPr>
            <p:ph idx="14" type="ctrTitle"/>
          </p:nvPr>
        </p:nvSpPr>
        <p:spPr>
          <a:xfrm>
            <a:off x="4638106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1" name="Google Shape;91;p13"/>
          <p:cNvSpPr txBox="1"/>
          <p:nvPr>
            <p:ph idx="15" type="subTitle"/>
          </p:nvPr>
        </p:nvSpPr>
        <p:spPr>
          <a:xfrm>
            <a:off x="4878076" y="3860125"/>
            <a:ext cx="1648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2" name="Google Shape;92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USTOM_3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1">
  <p:cSld name="CUSTOM_2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1" type="subTitle"/>
          </p:nvPr>
        </p:nvSpPr>
        <p:spPr>
          <a:xfrm>
            <a:off x="4633950" y="1847896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8" name="Google Shape;98;p15"/>
          <p:cNvSpPr txBox="1"/>
          <p:nvPr>
            <p:ph idx="2" type="subTitle"/>
          </p:nvPr>
        </p:nvSpPr>
        <p:spPr>
          <a:xfrm>
            <a:off x="4633950" y="3827870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15"/>
          <p:cNvSpPr txBox="1"/>
          <p:nvPr>
            <p:ph type="ctrTitle"/>
          </p:nvPr>
        </p:nvSpPr>
        <p:spPr>
          <a:xfrm>
            <a:off x="4633950" y="1539296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0" name="Google Shape;100;p15"/>
          <p:cNvSpPr txBox="1"/>
          <p:nvPr>
            <p:ph idx="3" type="ctrTitle"/>
          </p:nvPr>
        </p:nvSpPr>
        <p:spPr>
          <a:xfrm>
            <a:off x="4633950" y="351927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1" name="Google Shape;101;p15"/>
          <p:cNvSpPr txBox="1"/>
          <p:nvPr>
            <p:ph idx="4" type="ctrTitle"/>
          </p:nvPr>
        </p:nvSpPr>
        <p:spPr>
          <a:xfrm rot="5400000">
            <a:off x="6917175" y="1414524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10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5">
  <p:cSld name="CUSTOM_32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idx="1" type="subTitle"/>
          </p:nvPr>
        </p:nvSpPr>
        <p:spPr>
          <a:xfrm>
            <a:off x="2258125" y="3106325"/>
            <a:ext cx="3029100" cy="10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05" name="Google Shape;105;p16"/>
          <p:cNvSpPr txBox="1"/>
          <p:nvPr>
            <p:ph type="ctrTitle"/>
          </p:nvPr>
        </p:nvSpPr>
        <p:spPr>
          <a:xfrm rot="5400000">
            <a:off x="7241489" y="1041025"/>
            <a:ext cx="1702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4">
  <p:cSld name="CUSTOM_33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idx="1" type="subTitle"/>
          </p:nvPr>
        </p:nvSpPr>
        <p:spPr>
          <a:xfrm flipH="1">
            <a:off x="840600" y="2432150"/>
            <a:ext cx="1650300" cy="7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9" name="Google Shape;109;p17"/>
          <p:cNvSpPr txBox="1"/>
          <p:nvPr>
            <p:ph idx="2" type="subTitle"/>
          </p:nvPr>
        </p:nvSpPr>
        <p:spPr>
          <a:xfrm>
            <a:off x="4702174" y="1049093"/>
            <a:ext cx="1960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type="ctrTitle"/>
          </p:nvPr>
        </p:nvSpPr>
        <p:spPr>
          <a:xfrm>
            <a:off x="-533400" y="2047350"/>
            <a:ext cx="3024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1" name="Google Shape;111;p17"/>
          <p:cNvSpPr txBox="1"/>
          <p:nvPr>
            <p:ph idx="3" type="ctrTitle"/>
          </p:nvPr>
        </p:nvSpPr>
        <p:spPr>
          <a:xfrm>
            <a:off x="4702174" y="664293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2" name="Google Shape;112;p17"/>
          <p:cNvSpPr txBox="1"/>
          <p:nvPr>
            <p:ph idx="4" type="subTitle"/>
          </p:nvPr>
        </p:nvSpPr>
        <p:spPr>
          <a:xfrm>
            <a:off x="4702174" y="3788925"/>
            <a:ext cx="2214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3" name="Google Shape;113;p17"/>
          <p:cNvSpPr txBox="1"/>
          <p:nvPr>
            <p:ph idx="5" type="ctrTitle"/>
          </p:nvPr>
        </p:nvSpPr>
        <p:spPr>
          <a:xfrm>
            <a:off x="4702174" y="3389725"/>
            <a:ext cx="24756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4" name="Google Shape;114;p17"/>
          <p:cNvSpPr txBox="1"/>
          <p:nvPr>
            <p:ph idx="6" type="ctrTitle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10">
          <p15:clr>
            <a:srgbClr val="FA7B17"/>
          </p15:clr>
        </p15:guide>
        <p15:guide id="2" pos="454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2">
  <p:cSld name="CUSTOM_34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ctrTitle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8" name="Google Shape;118;p18"/>
          <p:cNvSpPr txBox="1"/>
          <p:nvPr>
            <p:ph idx="1" type="subTitle"/>
          </p:nvPr>
        </p:nvSpPr>
        <p:spPr>
          <a:xfrm>
            <a:off x="1579064" y="2147200"/>
            <a:ext cx="16266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9" name="Google Shape;119;p18"/>
          <p:cNvSpPr txBox="1"/>
          <p:nvPr>
            <p:ph idx="2" type="ctrTitle"/>
          </p:nvPr>
        </p:nvSpPr>
        <p:spPr>
          <a:xfrm>
            <a:off x="1579064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0" name="Google Shape;120;p18"/>
          <p:cNvSpPr txBox="1"/>
          <p:nvPr>
            <p:ph idx="3" type="subTitle"/>
          </p:nvPr>
        </p:nvSpPr>
        <p:spPr>
          <a:xfrm>
            <a:off x="4068269" y="2147200"/>
            <a:ext cx="16266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1" name="Google Shape;121;p18"/>
          <p:cNvSpPr txBox="1"/>
          <p:nvPr>
            <p:ph idx="4" type="ctrTitle"/>
          </p:nvPr>
        </p:nvSpPr>
        <p:spPr>
          <a:xfrm>
            <a:off x="3075567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6">
  <p:cSld name="CUSTOM_11_1_2_1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1" type="subTitle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redits">
  <p:cSld name="CUSTOM_25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642050" y="2134800"/>
            <a:ext cx="5308200" cy="14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9" name="Google Shape;129;p20"/>
          <p:cNvSpPr txBox="1"/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0" name="Google Shape;130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000000"/>
                </a:solidFill>
              </a:defRPr>
            </a:lvl1pPr>
            <a:lvl2pPr lvl="1">
              <a:buNone/>
              <a:defRPr>
                <a:solidFill>
                  <a:srgbClr val="000000"/>
                </a:solidFill>
              </a:defRPr>
            </a:lvl2pPr>
            <a:lvl3pPr lvl="2">
              <a:buNone/>
              <a:defRPr>
                <a:solidFill>
                  <a:srgbClr val="000000"/>
                </a:solidFill>
              </a:defRPr>
            </a:lvl3pPr>
            <a:lvl4pPr lvl="3">
              <a:buNone/>
              <a:defRPr>
                <a:solidFill>
                  <a:srgbClr val="000000"/>
                </a:solidFill>
              </a:defRPr>
            </a:lvl4pPr>
            <a:lvl5pPr lvl="4">
              <a:buNone/>
              <a:defRPr>
                <a:solidFill>
                  <a:srgbClr val="000000"/>
                </a:solidFill>
              </a:defRPr>
            </a:lvl5pPr>
            <a:lvl6pPr lvl="5">
              <a:buNone/>
              <a:defRPr>
                <a:solidFill>
                  <a:srgbClr val="000000"/>
                </a:solidFill>
              </a:defRPr>
            </a:lvl6pPr>
            <a:lvl7pPr lvl="6">
              <a:buNone/>
              <a:defRPr>
                <a:solidFill>
                  <a:srgbClr val="000000"/>
                </a:solidFill>
              </a:defRPr>
            </a:lvl7pPr>
            <a:lvl8pPr lvl="7">
              <a:buNone/>
              <a:defRPr>
                <a:solidFill>
                  <a:srgbClr val="000000"/>
                </a:solidFill>
              </a:defRPr>
            </a:lvl8pPr>
            <a:lvl9pPr lvl="8"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2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2" type="title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/>
          <p:nvPr>
            <p:ph idx="3" type="ctrTitle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4" type="subTitle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5" type="title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idx="6" type="ctrTitle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1" name="Google Shape;21;p3"/>
          <p:cNvSpPr txBox="1"/>
          <p:nvPr>
            <p:ph idx="7" type="subTitle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" name="Google Shape;22;p3"/>
          <p:cNvSpPr txBox="1"/>
          <p:nvPr>
            <p:ph hasCustomPrompt="1" idx="8" type="title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/>
          <p:nvPr>
            <p:ph idx="9" type="ctrTitle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4" name="Google Shape;24;p3"/>
          <p:cNvSpPr txBox="1"/>
          <p:nvPr>
            <p:ph idx="13" type="ctrTitle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5" name="Google Shape;25;p3"/>
          <p:cNvSpPr txBox="1"/>
          <p:nvPr>
            <p:ph idx="14" type="subTitle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6" name="Google Shape;26;p3"/>
          <p:cNvSpPr txBox="1"/>
          <p:nvPr>
            <p:ph hasCustomPrompt="1" idx="15" type="title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/>
          <p:nvPr>
            <p:ph idx="16" type="ctrTitle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8" name="Google Shape;28;p3"/>
          <p:cNvSpPr txBox="1"/>
          <p:nvPr>
            <p:ph idx="17" type="subTitle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9" name="Google Shape;29;p3"/>
          <p:cNvSpPr txBox="1"/>
          <p:nvPr>
            <p:ph hasCustomPrompt="1" idx="18" type="title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sources">
  <p:cSld name="CUSTOM_25_1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33" name="Google Shape;133;p21"/>
          <p:cNvSpPr txBox="1"/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4" name="Google Shape;134;p21"/>
          <p:cNvSpPr txBox="1"/>
          <p:nvPr>
            <p:ph idx="2" type="subTitle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000000"/>
                </a:solidFill>
              </a:defRPr>
            </a:lvl1pPr>
            <a:lvl2pPr lvl="1">
              <a:buNone/>
              <a:defRPr>
                <a:solidFill>
                  <a:srgbClr val="000000"/>
                </a:solidFill>
              </a:defRPr>
            </a:lvl2pPr>
            <a:lvl3pPr lvl="2">
              <a:buNone/>
              <a:defRPr>
                <a:solidFill>
                  <a:srgbClr val="000000"/>
                </a:solidFill>
              </a:defRPr>
            </a:lvl3pPr>
            <a:lvl4pPr lvl="3">
              <a:buNone/>
              <a:defRPr>
                <a:solidFill>
                  <a:srgbClr val="000000"/>
                </a:solidFill>
              </a:defRPr>
            </a:lvl4pPr>
            <a:lvl5pPr lvl="4">
              <a:buNone/>
              <a:defRPr>
                <a:solidFill>
                  <a:srgbClr val="000000"/>
                </a:solidFill>
              </a:defRPr>
            </a:lvl5pPr>
            <a:lvl6pPr lvl="5">
              <a:buNone/>
              <a:defRPr>
                <a:solidFill>
                  <a:srgbClr val="000000"/>
                </a:solidFill>
              </a:defRPr>
            </a:lvl6pPr>
            <a:lvl7pPr lvl="6">
              <a:buNone/>
              <a:defRPr>
                <a:solidFill>
                  <a:srgbClr val="000000"/>
                </a:solidFill>
              </a:defRPr>
            </a:lvl7pPr>
            <a:lvl8pPr lvl="7">
              <a:buNone/>
              <a:defRPr>
                <a:solidFill>
                  <a:srgbClr val="000000"/>
                </a:solidFill>
              </a:defRPr>
            </a:lvl8pPr>
            <a:lvl9pPr lvl="8"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CUSTOM_13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" type="subTitle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 1">
  <p:cSld name="CUSTOM_27_1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ctrTitle"/>
          </p:nvPr>
        </p:nvSpPr>
        <p:spPr>
          <a:xfrm>
            <a:off x="631875" y="842025"/>
            <a:ext cx="287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" type="subTitle"/>
          </p:nvPr>
        </p:nvSpPr>
        <p:spPr>
          <a:xfrm>
            <a:off x="631884" y="1410841"/>
            <a:ext cx="2480700" cy="5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8" name="Google Shape;38;p5"/>
          <p:cNvSpPr txBox="1"/>
          <p:nvPr>
            <p:ph idx="2" type="ctrTitle"/>
          </p:nvPr>
        </p:nvSpPr>
        <p:spPr>
          <a:xfrm>
            <a:off x="4213664" y="842025"/>
            <a:ext cx="26979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9" name="Google Shape;39;p5"/>
          <p:cNvSpPr txBox="1"/>
          <p:nvPr>
            <p:ph idx="3" type="subTitle"/>
          </p:nvPr>
        </p:nvSpPr>
        <p:spPr>
          <a:xfrm>
            <a:off x="4213664" y="1410841"/>
            <a:ext cx="2586000" cy="7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0" name="Google Shape;40;p5"/>
          <p:cNvSpPr txBox="1"/>
          <p:nvPr>
            <p:ph idx="4" type="ctrTitle"/>
          </p:nvPr>
        </p:nvSpPr>
        <p:spPr>
          <a:xfrm>
            <a:off x="631883" y="3331927"/>
            <a:ext cx="287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5" type="subTitle"/>
          </p:nvPr>
        </p:nvSpPr>
        <p:spPr>
          <a:xfrm>
            <a:off x="631884" y="3914208"/>
            <a:ext cx="24807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2" name="Google Shape;42;p5"/>
          <p:cNvSpPr txBox="1"/>
          <p:nvPr>
            <p:ph idx="6" type="ctrTitle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3" name="Google Shape;43;p5"/>
          <p:cNvSpPr txBox="1"/>
          <p:nvPr>
            <p:ph idx="7" type="ctrTitle"/>
          </p:nvPr>
        </p:nvSpPr>
        <p:spPr>
          <a:xfrm>
            <a:off x="4213664" y="3331934"/>
            <a:ext cx="25860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" name="Google Shape;44;p5"/>
          <p:cNvSpPr txBox="1"/>
          <p:nvPr>
            <p:ph idx="8" type="subTitle"/>
          </p:nvPr>
        </p:nvSpPr>
        <p:spPr>
          <a:xfrm>
            <a:off x="4213664" y="3914208"/>
            <a:ext cx="2586000" cy="7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5" name="Google Shape;45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27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ctrTitle"/>
          </p:nvPr>
        </p:nvSpPr>
        <p:spPr>
          <a:xfrm>
            <a:off x="4921575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4921575" y="3553810"/>
            <a:ext cx="15222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" name="Google Shape;49;p6"/>
          <p:cNvSpPr txBox="1"/>
          <p:nvPr>
            <p:ph idx="2" type="ctrTitle"/>
          </p:nvPr>
        </p:nvSpPr>
        <p:spPr>
          <a:xfrm>
            <a:off x="906139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3" type="subTitle"/>
          </p:nvPr>
        </p:nvSpPr>
        <p:spPr>
          <a:xfrm>
            <a:off x="906139" y="3553810"/>
            <a:ext cx="15222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1" name="Google Shape;51;p6"/>
          <p:cNvSpPr txBox="1"/>
          <p:nvPr>
            <p:ph idx="4" type="ctrTitle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2" name="Google Shape;52;p6"/>
          <p:cNvSpPr txBox="1"/>
          <p:nvPr>
            <p:ph idx="5" type="ctrTitle"/>
          </p:nvPr>
        </p:nvSpPr>
        <p:spPr>
          <a:xfrm>
            <a:off x="2928557" y="2993035"/>
            <a:ext cx="17988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6" type="subTitle"/>
          </p:nvPr>
        </p:nvSpPr>
        <p:spPr>
          <a:xfrm>
            <a:off x="2928550" y="3553810"/>
            <a:ext cx="14763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4" name="Google Shape;54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USTOM_14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/>
          <p:nvPr>
            <p:ph type="ctrTitle"/>
          </p:nvPr>
        </p:nvSpPr>
        <p:spPr>
          <a:xfrm>
            <a:off x="5432000" y="710675"/>
            <a:ext cx="2888100" cy="205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" type="subTitle"/>
          </p:nvPr>
        </p:nvSpPr>
        <p:spPr>
          <a:xfrm>
            <a:off x="5363550" y="2724625"/>
            <a:ext cx="29565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8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" type="subTitle"/>
          </p:nvPr>
        </p:nvSpPr>
        <p:spPr>
          <a:xfrm>
            <a:off x="915175" y="3380775"/>
            <a:ext cx="3960600" cy="6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2" type="subTitle"/>
          </p:nvPr>
        </p:nvSpPr>
        <p:spPr>
          <a:xfrm>
            <a:off x="915175" y="4004575"/>
            <a:ext cx="1821000" cy="2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3">
  <p:cSld name="CUSTOM_16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idx="1" type="subTitle"/>
          </p:nvPr>
        </p:nvSpPr>
        <p:spPr>
          <a:xfrm>
            <a:off x="2117847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4">
  <p:cSld name="CUSTOM_16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subTitle"/>
          </p:nvPr>
        </p:nvSpPr>
        <p:spPr>
          <a:xfrm flipH="1">
            <a:off x="4189625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type="ctrTitle"/>
          </p:nvPr>
        </p:nvSpPr>
        <p:spPr>
          <a:xfrm rot="5400000">
            <a:off x="6612409" y="1752564"/>
            <a:ext cx="28881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jpg"/><Relationship Id="rId5" Type="http://schemas.openxmlformats.org/officeDocument/2006/relationships/image" Target="../media/image7.jpg"/><Relationship Id="rId6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/>
          <p:nvPr/>
        </p:nvSpPr>
        <p:spPr>
          <a:xfrm rot="5400000">
            <a:off x="1428875" y="13850"/>
            <a:ext cx="3358800" cy="5026500"/>
          </a:xfrm>
          <a:prstGeom prst="rect">
            <a:avLst/>
          </a:prstGeom>
          <a:solidFill>
            <a:schemeClr val="accent1">
              <a:alpha val="8616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2"/>
          <p:cNvSpPr txBox="1"/>
          <p:nvPr>
            <p:ph idx="1" type="subTitle"/>
          </p:nvPr>
        </p:nvSpPr>
        <p:spPr>
          <a:xfrm>
            <a:off x="1039575" y="3206400"/>
            <a:ext cx="3878700" cy="71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Phase 5: Build and Test Prep Design Review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September</a:t>
            </a:r>
            <a:r>
              <a:rPr lang="es" sz="1600">
                <a:solidFill>
                  <a:schemeClr val="lt1"/>
                </a:solidFill>
              </a:rPr>
              <a:t> 2021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42" name="Google Shape;142;p22"/>
          <p:cNvSpPr txBox="1"/>
          <p:nvPr>
            <p:ph type="ctrTitle"/>
          </p:nvPr>
        </p:nvSpPr>
        <p:spPr>
          <a:xfrm>
            <a:off x="1039575" y="1548825"/>
            <a:ext cx="4592400" cy="17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P21389: Bug Torch</a:t>
            </a:r>
            <a:endParaRPr>
              <a:solidFill>
                <a:schemeClr val="lt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43" name="Google Shape;143;p22"/>
          <p:cNvSpPr/>
          <p:nvPr/>
        </p:nvSpPr>
        <p:spPr>
          <a:xfrm flipH="1" rot="-5400000">
            <a:off x="7354200" y="2416550"/>
            <a:ext cx="3358800" cy="22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1"/>
          <p:cNvSpPr txBox="1"/>
          <p:nvPr>
            <p:ph idx="1" type="subTitle"/>
          </p:nvPr>
        </p:nvSpPr>
        <p:spPr>
          <a:xfrm flipH="1">
            <a:off x="4189625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s">
                <a:solidFill>
                  <a:schemeClr val="lt1"/>
                </a:solidFill>
              </a:rPr>
              <a:t>Venus has a beautiful name and is the second planet from the Sun. It’s terribly hot—even hotter than Mercury—and its atmosphere is extremely poisonous. It’s the second-brightest natural object in the night sky after the Moon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8" name="Google Shape;258;p31"/>
          <p:cNvSpPr txBox="1"/>
          <p:nvPr>
            <p:ph type="ctrTitle"/>
          </p:nvPr>
        </p:nvSpPr>
        <p:spPr>
          <a:xfrm rot="5400000">
            <a:off x="6145200" y="1994850"/>
            <a:ext cx="33588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MORPHOLOGICAL CHART (cont.)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9" name="Google Shape;259;p31"/>
          <p:cNvSpPr/>
          <p:nvPr/>
        </p:nvSpPr>
        <p:spPr>
          <a:xfrm flipH="1" rot="-5400000">
            <a:off x="6432900" y="2013925"/>
            <a:ext cx="3725400" cy="111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1"/>
          <p:cNvSpPr txBox="1"/>
          <p:nvPr>
            <p:ph type="ctrTitle"/>
          </p:nvPr>
        </p:nvSpPr>
        <p:spPr>
          <a:xfrm rot="5400000">
            <a:off x="6501900" y="2122800"/>
            <a:ext cx="33696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RISK </a:t>
            </a:r>
            <a:r>
              <a:rPr lang="es">
                <a:solidFill>
                  <a:schemeClr val="lt1"/>
                </a:solidFill>
              </a:rPr>
              <a:t>ASSESSMENT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1" name="Google Shape;261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62" name="Google Shape;26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4950" y="1033925"/>
            <a:ext cx="4955688" cy="3075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2"/>
          <p:cNvSpPr txBox="1"/>
          <p:nvPr>
            <p:ph type="ctrTitle"/>
          </p:nvPr>
        </p:nvSpPr>
        <p:spPr>
          <a:xfrm>
            <a:off x="959450" y="455975"/>
            <a:ext cx="5718300" cy="4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PLAN FOR NEXT PHASE</a:t>
            </a:r>
            <a:endParaRPr/>
          </a:p>
        </p:txBody>
      </p:sp>
      <p:sp>
        <p:nvSpPr>
          <p:cNvPr id="268" name="Google Shape;268;p32"/>
          <p:cNvSpPr txBox="1"/>
          <p:nvPr>
            <p:ph idx="4294967295" type="subTitle"/>
          </p:nvPr>
        </p:nvSpPr>
        <p:spPr>
          <a:xfrm flipH="1">
            <a:off x="931150" y="1027150"/>
            <a:ext cx="6204900" cy="39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Production of functional subsystem demonstrations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Initial subsystem testing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Investigate app design and functionality</a:t>
            </a:r>
            <a:endParaRPr sz="15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269" name="Google Shape;269;p32"/>
          <p:cNvSpPr/>
          <p:nvPr/>
        </p:nvSpPr>
        <p:spPr>
          <a:xfrm flipH="1" rot="-5400000">
            <a:off x="-183700" y="183750"/>
            <a:ext cx="1081800" cy="7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32"/>
          <p:cNvSpPr/>
          <p:nvPr/>
        </p:nvSpPr>
        <p:spPr>
          <a:xfrm flipH="1" rot="-5400000">
            <a:off x="8216500" y="4215875"/>
            <a:ext cx="686700" cy="116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3"/>
          <p:cNvSpPr/>
          <p:nvPr/>
        </p:nvSpPr>
        <p:spPr>
          <a:xfrm flipH="1" rot="-5400000">
            <a:off x="2180750" y="205900"/>
            <a:ext cx="1589400" cy="350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3"/>
          <p:cNvSpPr txBox="1"/>
          <p:nvPr>
            <p:ph type="title"/>
          </p:nvPr>
        </p:nvSpPr>
        <p:spPr>
          <a:xfrm>
            <a:off x="1854925" y="1512400"/>
            <a:ext cx="3463200" cy="8967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/>
              <a:t>Questions?</a:t>
            </a:r>
            <a:endParaRPr sz="4800"/>
          </a:p>
        </p:txBody>
      </p:sp>
      <p:sp>
        <p:nvSpPr>
          <p:cNvPr id="279" name="Google Shape;279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idx="9" type="ctrTitle"/>
          </p:nvPr>
        </p:nvSpPr>
        <p:spPr>
          <a:xfrm>
            <a:off x="3426075" y="300278"/>
            <a:ext cx="4411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TABLE OF CONTENTS</a:t>
            </a:r>
            <a:endParaRPr sz="2400"/>
          </a:p>
        </p:txBody>
      </p:sp>
      <p:sp>
        <p:nvSpPr>
          <p:cNvPr id="149" name="Google Shape;149;p23"/>
          <p:cNvSpPr/>
          <p:nvPr/>
        </p:nvSpPr>
        <p:spPr>
          <a:xfrm flipH="1" rot="-5400000">
            <a:off x="-957900" y="959250"/>
            <a:ext cx="5140800" cy="322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3"/>
          <p:cNvSpPr txBox="1"/>
          <p:nvPr>
            <p:ph idx="6" type="ctrTitle"/>
          </p:nvPr>
        </p:nvSpPr>
        <p:spPr>
          <a:xfrm>
            <a:off x="3426075" y="2012838"/>
            <a:ext cx="43719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BILL OF MATERIALS REVIEW</a:t>
            </a:r>
            <a:endParaRPr/>
          </a:p>
        </p:txBody>
      </p:sp>
      <p:sp>
        <p:nvSpPr>
          <p:cNvPr id="151" name="Google Shape;151;p23"/>
          <p:cNvSpPr txBox="1"/>
          <p:nvPr>
            <p:ph type="ctrTitle"/>
          </p:nvPr>
        </p:nvSpPr>
        <p:spPr>
          <a:xfrm>
            <a:off x="3439650" y="820550"/>
            <a:ext cx="38328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DETAILED DESIGN ACTION ITEMS</a:t>
            </a:r>
            <a:endParaRPr/>
          </a:p>
        </p:txBody>
      </p:sp>
      <p:sp>
        <p:nvSpPr>
          <p:cNvPr id="152" name="Google Shape;152;p23"/>
          <p:cNvSpPr txBox="1"/>
          <p:nvPr>
            <p:ph idx="2" type="title"/>
          </p:nvPr>
        </p:nvSpPr>
        <p:spPr>
          <a:xfrm>
            <a:off x="2496900" y="8205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03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3" name="Google Shape;153;p23"/>
          <p:cNvSpPr txBox="1"/>
          <p:nvPr>
            <p:ph idx="3" type="ctrTitle"/>
          </p:nvPr>
        </p:nvSpPr>
        <p:spPr>
          <a:xfrm>
            <a:off x="3442525" y="1189850"/>
            <a:ext cx="42084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TEAM VISION FOR BUILD AND TEST PREP </a:t>
            </a:r>
            <a:endParaRPr/>
          </a:p>
        </p:txBody>
      </p:sp>
      <p:sp>
        <p:nvSpPr>
          <p:cNvPr id="154" name="Google Shape;154;p23"/>
          <p:cNvSpPr txBox="1"/>
          <p:nvPr>
            <p:ph idx="13" type="ctrTitle"/>
          </p:nvPr>
        </p:nvSpPr>
        <p:spPr>
          <a:xfrm>
            <a:off x="3435950" y="2252688"/>
            <a:ext cx="5391900" cy="48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MECHANICAL FEASIBILITY</a:t>
            </a:r>
            <a:endParaRPr/>
          </a:p>
        </p:txBody>
      </p:sp>
      <p:sp>
        <p:nvSpPr>
          <p:cNvPr id="155" name="Google Shape;155;p23"/>
          <p:cNvSpPr txBox="1"/>
          <p:nvPr>
            <p:ph idx="16" type="ctrTitle"/>
          </p:nvPr>
        </p:nvSpPr>
        <p:spPr>
          <a:xfrm>
            <a:off x="3435950" y="2767838"/>
            <a:ext cx="47394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TEST PLANS</a:t>
            </a:r>
            <a:endParaRPr/>
          </a:p>
        </p:txBody>
      </p:sp>
      <p:sp>
        <p:nvSpPr>
          <p:cNvPr id="156" name="Google Shape;156;p23"/>
          <p:cNvSpPr txBox="1"/>
          <p:nvPr/>
        </p:nvSpPr>
        <p:spPr>
          <a:xfrm>
            <a:off x="3446100" y="3187513"/>
            <a:ext cx="225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RISK ASSESSMENT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57" name="Google Shape;157;p23"/>
          <p:cNvSpPr txBox="1"/>
          <p:nvPr/>
        </p:nvSpPr>
        <p:spPr>
          <a:xfrm>
            <a:off x="3446100" y="3607200"/>
            <a:ext cx="225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PLAN FOR NEXT PHASE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3442526" y="1601350"/>
            <a:ext cx="49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SYSTEM DESIGN REVIEW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59" name="Google Shape;159;p23"/>
          <p:cNvSpPr txBox="1"/>
          <p:nvPr>
            <p:ph idx="2" type="title"/>
          </p:nvPr>
        </p:nvSpPr>
        <p:spPr>
          <a:xfrm>
            <a:off x="2503275" y="11898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04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0" name="Google Shape;160;p23"/>
          <p:cNvSpPr txBox="1"/>
          <p:nvPr>
            <p:ph idx="2" type="title"/>
          </p:nvPr>
        </p:nvSpPr>
        <p:spPr>
          <a:xfrm>
            <a:off x="2496900" y="15972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05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1" name="Google Shape;161;p23"/>
          <p:cNvSpPr txBox="1"/>
          <p:nvPr>
            <p:ph idx="2" type="title"/>
          </p:nvPr>
        </p:nvSpPr>
        <p:spPr>
          <a:xfrm>
            <a:off x="2496900" y="19665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06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2" name="Google Shape;162;p23"/>
          <p:cNvSpPr txBox="1"/>
          <p:nvPr>
            <p:ph idx="2" type="title"/>
          </p:nvPr>
        </p:nvSpPr>
        <p:spPr>
          <a:xfrm>
            <a:off x="2503275" y="2379275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07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3" name="Google Shape;163;p23"/>
          <p:cNvSpPr txBox="1"/>
          <p:nvPr>
            <p:ph idx="2" type="title"/>
          </p:nvPr>
        </p:nvSpPr>
        <p:spPr>
          <a:xfrm>
            <a:off x="2503275" y="2850975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08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4" name="Google Shape;164;p23"/>
          <p:cNvSpPr txBox="1"/>
          <p:nvPr>
            <p:ph idx="2" type="title"/>
          </p:nvPr>
        </p:nvSpPr>
        <p:spPr>
          <a:xfrm>
            <a:off x="2503275" y="3220288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09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5" name="Google Shape;165;p23"/>
          <p:cNvSpPr txBox="1"/>
          <p:nvPr>
            <p:ph idx="2" type="title"/>
          </p:nvPr>
        </p:nvSpPr>
        <p:spPr>
          <a:xfrm>
            <a:off x="2503275" y="3628425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11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/>
          <p:nvPr/>
        </p:nvSpPr>
        <p:spPr>
          <a:xfrm rot="-5400000">
            <a:off x="6149425" y="258325"/>
            <a:ext cx="1357200" cy="355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4"/>
          <p:cNvSpPr txBox="1"/>
          <p:nvPr>
            <p:ph type="ctrTitle"/>
          </p:nvPr>
        </p:nvSpPr>
        <p:spPr>
          <a:xfrm>
            <a:off x="5247775" y="1346725"/>
            <a:ext cx="3309000" cy="137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PHASE V: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 REVIEW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3" name="Google Shape;173;p24"/>
          <p:cNvSpPr txBox="1"/>
          <p:nvPr>
            <p:ph idx="1" type="subTitle"/>
          </p:nvPr>
        </p:nvSpPr>
        <p:spPr>
          <a:xfrm>
            <a:off x="4953850" y="2677875"/>
            <a:ext cx="36516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CLOSED: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Review from MSD I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Order and Receive Long Lead Items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REMAIN OPEN:</a:t>
            </a:r>
            <a:endParaRPr b="1"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EHS Citronella Approval</a:t>
            </a:r>
            <a:endParaRPr/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Valve Design Mechanical Modifications</a:t>
            </a:r>
            <a:endParaRPr/>
          </a:p>
        </p:txBody>
      </p:sp>
      <p:pic>
        <p:nvPicPr>
          <p:cNvPr id="174" name="Google Shape;17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125" y="0"/>
            <a:ext cx="41148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/>
          <p:nvPr/>
        </p:nvSpPr>
        <p:spPr>
          <a:xfrm rot="-5400000">
            <a:off x="-153600" y="1500325"/>
            <a:ext cx="1377900" cy="1070700"/>
          </a:xfrm>
          <a:prstGeom prst="rect">
            <a:avLst/>
          </a:prstGeom>
          <a:gradFill>
            <a:gsLst>
              <a:gs pos="0">
                <a:srgbClr val="DF957A">
                  <a:alpha val="29803"/>
                </a:srgbClr>
              </a:gs>
              <a:gs pos="100000">
                <a:schemeClr val="accent1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/>
          <p:nvPr/>
        </p:nvSpPr>
        <p:spPr>
          <a:xfrm>
            <a:off x="4479125" y="1162050"/>
            <a:ext cx="4665000" cy="30033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5"/>
          <p:cNvSpPr txBox="1"/>
          <p:nvPr>
            <p:ph idx="1" type="subTitle"/>
          </p:nvPr>
        </p:nvSpPr>
        <p:spPr>
          <a:xfrm flipH="1">
            <a:off x="443700" y="2280325"/>
            <a:ext cx="3418200" cy="18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Team Plan:</a:t>
            </a:r>
            <a:endParaRPr b="1">
              <a:latin typeface="Catamaran"/>
              <a:ea typeface="Catamaran"/>
              <a:cs typeface="Catamaran"/>
              <a:sym typeface="Catamar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Begin construction of subsystems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Perform subsystem level tests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Modify design as necessary</a:t>
            </a:r>
            <a:endParaRPr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5"/>
          <p:cNvSpPr txBox="1"/>
          <p:nvPr>
            <p:ph type="title"/>
          </p:nvPr>
        </p:nvSpPr>
        <p:spPr>
          <a:xfrm>
            <a:off x="438600" y="1162050"/>
            <a:ext cx="4040400" cy="124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TEAM VISION FOR BUILD AND TEST PREP</a:t>
            </a:r>
            <a:endParaRPr/>
          </a:p>
        </p:txBody>
      </p:sp>
      <p:sp>
        <p:nvSpPr>
          <p:cNvPr id="184" name="Google Shape;184;p25"/>
          <p:cNvSpPr/>
          <p:nvPr/>
        </p:nvSpPr>
        <p:spPr>
          <a:xfrm>
            <a:off x="0" y="1162050"/>
            <a:ext cx="362100" cy="30033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175" y="1325500"/>
            <a:ext cx="6238001" cy="24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6"/>
          <p:cNvSpPr txBox="1"/>
          <p:nvPr>
            <p:ph idx="4" type="ctrTitle"/>
          </p:nvPr>
        </p:nvSpPr>
        <p:spPr>
          <a:xfrm>
            <a:off x="2756025" y="154500"/>
            <a:ext cx="2592900" cy="8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SYSTEM DESIGN</a:t>
            </a:r>
            <a:endParaRPr/>
          </a:p>
        </p:txBody>
      </p:sp>
      <p:sp>
        <p:nvSpPr>
          <p:cNvPr id="192" name="Google Shape;192;p26"/>
          <p:cNvSpPr/>
          <p:nvPr/>
        </p:nvSpPr>
        <p:spPr>
          <a:xfrm>
            <a:off x="6738725" y="0"/>
            <a:ext cx="2408400" cy="500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6"/>
          <p:cNvSpPr txBox="1"/>
          <p:nvPr>
            <p:ph idx="1" type="subTitle"/>
          </p:nvPr>
        </p:nvSpPr>
        <p:spPr>
          <a:xfrm>
            <a:off x="6850953" y="3780575"/>
            <a:ext cx="1857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5 ft distance </a:t>
            </a:r>
            <a:endParaRPr>
              <a:solidFill>
                <a:schemeClr val="lt1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based on typical 1ft </a:t>
            </a:r>
            <a:r>
              <a:rPr lang="es">
                <a:solidFill>
                  <a:schemeClr val="lt1"/>
                </a:solidFill>
              </a:rPr>
              <a:t>effective </a:t>
            </a:r>
            <a:r>
              <a:rPr lang="es">
                <a:solidFill>
                  <a:schemeClr val="lt1"/>
                </a:solidFill>
              </a:rPr>
              <a:t>range for citronella oil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4" name="Google Shape;194;p26"/>
          <p:cNvSpPr txBox="1"/>
          <p:nvPr>
            <p:ph idx="3" type="subTitle"/>
          </p:nvPr>
        </p:nvSpPr>
        <p:spPr>
          <a:xfrm>
            <a:off x="6850950" y="977500"/>
            <a:ext cx="2067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120V sourced from house for pump and base controller</a:t>
            </a:r>
            <a:endParaRPr>
              <a:solidFill>
                <a:schemeClr val="lt1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incorporate solar panels to eliminate wires on individual torches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5" name="Google Shape;195;p26"/>
          <p:cNvSpPr txBox="1"/>
          <p:nvPr>
            <p:ph idx="2" type="ctrTitle"/>
          </p:nvPr>
        </p:nvSpPr>
        <p:spPr>
          <a:xfrm>
            <a:off x="6850950" y="1803575"/>
            <a:ext cx="21573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PUM</a:t>
            </a:r>
            <a:r>
              <a:rPr lang="es"/>
              <a:t>P</a:t>
            </a:r>
            <a:r>
              <a:rPr lang="es"/>
              <a:t> TO T</a:t>
            </a:r>
            <a:r>
              <a:rPr lang="es"/>
              <a:t>O</a:t>
            </a:r>
            <a:r>
              <a:rPr lang="es"/>
              <a:t>RCH</a:t>
            </a:r>
            <a:endParaRPr/>
          </a:p>
        </p:txBody>
      </p:sp>
      <p:sp>
        <p:nvSpPr>
          <p:cNvPr id="196" name="Google Shape;196;p26"/>
          <p:cNvSpPr txBox="1"/>
          <p:nvPr>
            <p:ph type="ctrTitle"/>
          </p:nvPr>
        </p:nvSpPr>
        <p:spPr>
          <a:xfrm>
            <a:off x="6850923" y="3219800"/>
            <a:ext cx="21840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TORCH TO TORCH</a:t>
            </a:r>
            <a:endParaRPr/>
          </a:p>
        </p:txBody>
      </p:sp>
      <p:sp>
        <p:nvSpPr>
          <p:cNvPr id="197" name="Google Shape;197;p26"/>
          <p:cNvSpPr txBox="1"/>
          <p:nvPr>
            <p:ph idx="5" type="ctrTitle"/>
          </p:nvPr>
        </p:nvSpPr>
        <p:spPr>
          <a:xfrm>
            <a:off x="6985044" y="416735"/>
            <a:ext cx="17988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ENERGY</a:t>
            </a:r>
            <a:endParaRPr/>
          </a:p>
        </p:txBody>
      </p:sp>
      <p:sp>
        <p:nvSpPr>
          <p:cNvPr id="198" name="Google Shape;198;p26"/>
          <p:cNvSpPr/>
          <p:nvPr/>
        </p:nvSpPr>
        <p:spPr>
          <a:xfrm flipH="1" rot="10800000">
            <a:off x="25" y="5006400"/>
            <a:ext cx="9159900" cy="137100"/>
          </a:xfrm>
          <a:prstGeom prst="rect">
            <a:avLst/>
          </a:prstGeom>
          <a:solidFill>
            <a:schemeClr val="accent1">
              <a:alpha val="61799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  <a:highlight>
                <a:schemeClr val="lt1"/>
              </a:highlight>
            </a:endParaRPr>
          </a:p>
        </p:txBody>
      </p:sp>
      <p:sp>
        <p:nvSpPr>
          <p:cNvPr id="200" name="Google Shape;200;p26"/>
          <p:cNvSpPr txBox="1"/>
          <p:nvPr>
            <p:ph idx="1" type="subTitle"/>
          </p:nvPr>
        </p:nvSpPr>
        <p:spPr>
          <a:xfrm>
            <a:off x="6850950" y="2364350"/>
            <a:ext cx="19800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variable distances meant to model differ</a:t>
            </a:r>
            <a:r>
              <a:rPr lang="es">
                <a:solidFill>
                  <a:schemeClr val="lt1"/>
                </a:solidFill>
              </a:rPr>
              <a:t>e</a:t>
            </a:r>
            <a:r>
              <a:rPr lang="es">
                <a:solidFill>
                  <a:schemeClr val="lt1"/>
                </a:solidFill>
              </a:rPr>
              <a:t>nt customizable set-ups </a:t>
            </a:r>
            <a:endParaRPr>
              <a:solidFill>
                <a:schemeClr val="lt1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Char char="●"/>
            </a:pPr>
            <a:r>
              <a:rPr lang="es">
                <a:solidFill>
                  <a:schemeClr val="lt1"/>
                </a:solidFill>
              </a:rPr>
              <a:t>understand how fluid transport is affected by linear distance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01" name="Google Shape;201;p26"/>
          <p:cNvSpPr/>
          <p:nvPr/>
        </p:nvSpPr>
        <p:spPr>
          <a:xfrm>
            <a:off x="0" y="135625"/>
            <a:ext cx="6108600" cy="9012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6"/>
          <p:cNvSpPr/>
          <p:nvPr/>
        </p:nvSpPr>
        <p:spPr>
          <a:xfrm flipH="1" rot="10800000">
            <a:off x="0" y="271075"/>
            <a:ext cx="5956800" cy="60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6"/>
          <p:cNvSpPr txBox="1"/>
          <p:nvPr>
            <p:ph idx="4294967295" type="ctrTitle"/>
          </p:nvPr>
        </p:nvSpPr>
        <p:spPr>
          <a:xfrm>
            <a:off x="280186" y="313250"/>
            <a:ext cx="5775000" cy="4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SYSTEM DESIGN REVIEW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4" name="Google Shape;204;p26"/>
          <p:cNvSpPr txBox="1"/>
          <p:nvPr/>
        </p:nvSpPr>
        <p:spPr>
          <a:xfrm>
            <a:off x="298625" y="3955675"/>
            <a:ext cx="6108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NOTE: Based on feedback from DD and Gate review, the team  plans to select and add an oil filter to the central tank prior to pumping the oil to the </a:t>
            </a: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individual</a:t>
            </a: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 torches. This is to reduce residue build up which may cause the system to break</a:t>
            </a:r>
            <a:endParaRPr>
              <a:latin typeface="Catamaran Thin"/>
              <a:ea typeface="Catamaran Thin"/>
              <a:cs typeface="Catamaran Thin"/>
              <a:sym typeface="Catamaran Thi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/>
          <p:nvPr/>
        </p:nvSpPr>
        <p:spPr>
          <a:xfrm>
            <a:off x="7512450" y="-125"/>
            <a:ext cx="16314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7"/>
          <p:cNvSpPr txBox="1"/>
          <p:nvPr>
            <p:ph type="title"/>
          </p:nvPr>
        </p:nvSpPr>
        <p:spPr>
          <a:xfrm>
            <a:off x="472975" y="179075"/>
            <a:ext cx="6792900" cy="74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BILL OF MATERIALS/BUDGET REVIEW</a:t>
            </a:r>
            <a:endParaRPr/>
          </a:p>
        </p:txBody>
      </p:sp>
      <p:sp>
        <p:nvSpPr>
          <p:cNvPr id="211" name="Google Shape;211;p27"/>
          <p:cNvSpPr/>
          <p:nvPr/>
        </p:nvSpPr>
        <p:spPr>
          <a:xfrm>
            <a:off x="175" y="0"/>
            <a:ext cx="4728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13" name="Google Shape;21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375" y="1073975"/>
            <a:ext cx="3281267" cy="391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8"/>
          <p:cNvSpPr txBox="1"/>
          <p:nvPr>
            <p:ph type="ctrTitle"/>
          </p:nvPr>
        </p:nvSpPr>
        <p:spPr>
          <a:xfrm>
            <a:off x="807125" y="30900"/>
            <a:ext cx="4336500" cy="93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MECHANICAL FEASIBILITY: CHANGES TO VALVE  </a:t>
            </a:r>
            <a:endParaRPr/>
          </a:p>
        </p:txBody>
      </p:sp>
      <p:sp>
        <p:nvSpPr>
          <p:cNvPr id="219" name="Google Shape;219;p28"/>
          <p:cNvSpPr/>
          <p:nvPr/>
        </p:nvSpPr>
        <p:spPr>
          <a:xfrm flipH="1" rot="-5400000">
            <a:off x="-2219500" y="2219550"/>
            <a:ext cx="5153400" cy="7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8"/>
          <p:cNvSpPr/>
          <p:nvPr/>
        </p:nvSpPr>
        <p:spPr>
          <a:xfrm flipH="1" rot="-5400000">
            <a:off x="5986600" y="1986025"/>
            <a:ext cx="5146500" cy="116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8"/>
          <p:cNvSpPr txBox="1"/>
          <p:nvPr>
            <p:ph idx="12" type="sldNum"/>
          </p:nvPr>
        </p:nvSpPr>
        <p:spPr>
          <a:xfrm>
            <a:off x="8549709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3700" y="1381450"/>
            <a:ext cx="1396411" cy="221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6900" y="1426200"/>
            <a:ext cx="1257766" cy="221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8"/>
          <p:cNvSpPr txBox="1"/>
          <p:nvPr/>
        </p:nvSpPr>
        <p:spPr>
          <a:xfrm>
            <a:off x="639950" y="3716825"/>
            <a:ext cx="2050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latin typeface="Catamaran"/>
                <a:ea typeface="Catamaran"/>
                <a:cs typeface="Catamaran"/>
                <a:sym typeface="Catamaran"/>
              </a:rPr>
              <a:t>“Float and Plunger”</a:t>
            </a:r>
            <a:endParaRPr b="1" sz="1600"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225" name="Google Shape;225;p28"/>
          <p:cNvSpPr/>
          <p:nvPr/>
        </p:nvSpPr>
        <p:spPr>
          <a:xfrm>
            <a:off x="2639188" y="3597725"/>
            <a:ext cx="818100" cy="669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9DAF8"/>
          </a:solidFill>
          <a:ln cap="flat" cmpd="sng" w="38100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2150" y="460476"/>
            <a:ext cx="2583674" cy="2052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8"/>
          <p:cNvPicPr preferRelativeResize="0"/>
          <p:nvPr/>
        </p:nvPicPr>
        <p:blipFill rotWithShape="1">
          <a:blip r:embed="rId6">
            <a:alphaModFix/>
          </a:blip>
          <a:srcRect b="-2969" l="2400" r="-2399" t="2970"/>
          <a:stretch/>
        </p:blipFill>
        <p:spPr>
          <a:xfrm>
            <a:off x="5382150" y="2697325"/>
            <a:ext cx="2583675" cy="208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8"/>
          <p:cNvSpPr/>
          <p:nvPr/>
        </p:nvSpPr>
        <p:spPr>
          <a:xfrm>
            <a:off x="7350650" y="30900"/>
            <a:ext cx="1745100" cy="7185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200">
                <a:solidFill>
                  <a:schemeClr val="lt1"/>
                </a:solidFill>
                <a:latin typeface="Livvic"/>
                <a:ea typeface="Livvic"/>
                <a:cs typeface="Livvic"/>
                <a:sym typeface="Livvic"/>
              </a:rPr>
              <a:t>Mechanical Diagrams</a:t>
            </a:r>
            <a:endParaRPr b="1" sz="2200">
              <a:solidFill>
                <a:schemeClr val="lt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229" name="Google Shape;229;p28"/>
          <p:cNvSpPr txBox="1"/>
          <p:nvPr/>
        </p:nvSpPr>
        <p:spPr>
          <a:xfrm>
            <a:off x="3514650" y="3716825"/>
            <a:ext cx="166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latin typeface="Catamaran"/>
                <a:ea typeface="Catamaran"/>
                <a:cs typeface="Catamaran"/>
                <a:sym typeface="Catamaran"/>
              </a:rPr>
              <a:t>“Ball Float”</a:t>
            </a:r>
            <a:endParaRPr b="1" sz="1600"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"/>
          <p:cNvSpPr txBox="1"/>
          <p:nvPr>
            <p:ph idx="4" type="ctrTitle"/>
          </p:nvPr>
        </p:nvSpPr>
        <p:spPr>
          <a:xfrm>
            <a:off x="357362" y="289945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TEST PLANS</a:t>
            </a:r>
            <a:endParaRPr/>
          </a:p>
        </p:txBody>
      </p:sp>
      <p:sp>
        <p:nvSpPr>
          <p:cNvPr id="235" name="Google Shape;235;p29"/>
          <p:cNvSpPr/>
          <p:nvPr/>
        </p:nvSpPr>
        <p:spPr>
          <a:xfrm flipH="1" rot="10800000">
            <a:off x="25" y="0"/>
            <a:ext cx="9147000" cy="137100"/>
          </a:xfrm>
          <a:prstGeom prst="rect">
            <a:avLst/>
          </a:prstGeom>
          <a:solidFill>
            <a:schemeClr val="accent1">
              <a:alpha val="61799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9"/>
          <p:cNvSpPr/>
          <p:nvPr/>
        </p:nvSpPr>
        <p:spPr>
          <a:xfrm flipH="1" rot="10800000">
            <a:off x="25" y="5006400"/>
            <a:ext cx="9153300" cy="137100"/>
          </a:xfrm>
          <a:prstGeom prst="rect">
            <a:avLst/>
          </a:prstGeom>
          <a:solidFill>
            <a:schemeClr val="accent1">
              <a:alpha val="61799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38" name="Google Shape;23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6275" y="1690663"/>
            <a:ext cx="4261475" cy="176217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9"/>
          <p:cNvSpPr txBox="1"/>
          <p:nvPr/>
        </p:nvSpPr>
        <p:spPr>
          <a:xfrm>
            <a:off x="5729463" y="1290475"/>
            <a:ext cx="207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Electronic</a:t>
            </a: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 test plans:</a:t>
            </a:r>
            <a:endParaRPr>
              <a:latin typeface="Catamaran Thin"/>
              <a:ea typeface="Catamaran Thin"/>
              <a:cs typeface="Catamaran Thin"/>
              <a:sym typeface="Catamaran Thin"/>
            </a:endParaRPr>
          </a:p>
        </p:txBody>
      </p:sp>
      <p:sp>
        <p:nvSpPr>
          <p:cNvPr id="240" name="Google Shape;240;p29"/>
          <p:cNvSpPr txBox="1"/>
          <p:nvPr/>
        </p:nvSpPr>
        <p:spPr>
          <a:xfrm>
            <a:off x="1195538" y="1316013"/>
            <a:ext cx="207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Mechanical test plans:</a:t>
            </a:r>
            <a:endParaRPr>
              <a:latin typeface="Catamaran Thin"/>
              <a:ea typeface="Catamaran Thin"/>
              <a:cs typeface="Catamaran Thin"/>
              <a:sym typeface="Catamaran Thin"/>
            </a:endParaRPr>
          </a:p>
        </p:txBody>
      </p:sp>
      <p:sp>
        <p:nvSpPr>
          <p:cNvPr id="241" name="Google Shape;241;p29"/>
          <p:cNvSpPr txBox="1"/>
          <p:nvPr/>
        </p:nvSpPr>
        <p:spPr>
          <a:xfrm>
            <a:off x="739175" y="3834525"/>
            <a:ext cx="662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tamaran Thin"/>
              <a:buChar char="●"/>
            </a:pP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A more detailed description can be found on our engineering requirements </a:t>
            </a: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table</a:t>
            </a:r>
            <a:r>
              <a:rPr lang="es">
                <a:latin typeface="Catamaran Thin"/>
                <a:ea typeface="Catamaran Thin"/>
                <a:cs typeface="Catamaran Thin"/>
                <a:sym typeface="Catamaran Thin"/>
              </a:rPr>
              <a:t> where values were created to measure the success of each requirement.</a:t>
            </a:r>
            <a:endParaRPr>
              <a:latin typeface="Catamaran Thin"/>
              <a:ea typeface="Catamaran Thin"/>
              <a:cs typeface="Catamaran Thin"/>
              <a:sym typeface="Catamaran Thin"/>
            </a:endParaRPr>
          </a:p>
        </p:txBody>
      </p:sp>
      <p:pic>
        <p:nvPicPr>
          <p:cNvPr id="242" name="Google Shape;24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321" y="1772831"/>
            <a:ext cx="4153075" cy="15978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0"/>
          <p:cNvSpPr txBox="1"/>
          <p:nvPr>
            <p:ph idx="1" type="subTitle"/>
          </p:nvPr>
        </p:nvSpPr>
        <p:spPr>
          <a:xfrm flipH="1">
            <a:off x="4189625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s">
                <a:solidFill>
                  <a:schemeClr val="lt1"/>
                </a:solidFill>
              </a:rPr>
              <a:t>Venus has a beautiful name and is the second planet from the Sun. It’s terribly hot—even hotter than Mercury—and its atmosphere is extremely poisonous. It’s the second-brightest natural object in the night sky after the Moon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8" name="Google Shape;248;p30"/>
          <p:cNvSpPr txBox="1"/>
          <p:nvPr>
            <p:ph type="ctrTitle"/>
          </p:nvPr>
        </p:nvSpPr>
        <p:spPr>
          <a:xfrm rot="5400000">
            <a:off x="6145200" y="1994850"/>
            <a:ext cx="33588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MORPHOLOGICAL CHART (cont.)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9" name="Google Shape;249;p30"/>
          <p:cNvSpPr/>
          <p:nvPr/>
        </p:nvSpPr>
        <p:spPr>
          <a:xfrm flipH="1" rot="-5400000">
            <a:off x="6432900" y="2013925"/>
            <a:ext cx="3725400" cy="1115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30"/>
          <p:cNvSpPr txBox="1"/>
          <p:nvPr>
            <p:ph type="ctrTitle"/>
          </p:nvPr>
        </p:nvSpPr>
        <p:spPr>
          <a:xfrm rot="5400000">
            <a:off x="6501900" y="2122800"/>
            <a:ext cx="33696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RISK ASSESSMENT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1" name="Google Shape;251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52" name="Google Shape;25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09075"/>
            <a:ext cx="7737748" cy="3725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D16138"/>
      </a:accent1>
      <a:accent2>
        <a:srgbClr val="212121"/>
      </a:accent2>
      <a:accent3>
        <a:srgbClr val="DF957A"/>
      </a:accent3>
      <a:accent4>
        <a:srgbClr val="CE5123"/>
      </a:accent4>
      <a:accent5>
        <a:srgbClr val="EB845F"/>
      </a:accent5>
      <a:accent6>
        <a:srgbClr val="99634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