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embeddedFontLst>
    <p:embeddedFont>
      <p:font typeface="Catamaran"/>
      <p:regular r:id="rId15"/>
      <p:bold r:id="rId16"/>
    </p:embeddedFont>
    <p:embeddedFont>
      <p:font typeface="Roboto"/>
      <p:regular r:id="rId17"/>
      <p:bold r:id="rId18"/>
      <p:italic r:id="rId19"/>
      <p:boldItalic r:id="rId20"/>
    </p:embeddedFont>
    <p:embeddedFont>
      <p:font typeface="Fira Sans Extra Condensed Medium"/>
      <p:regular r:id="rId21"/>
      <p:bold r:id="rId22"/>
      <p:italic r:id="rId23"/>
      <p:boldItalic r:id="rId24"/>
    </p:embeddedFont>
    <p:embeddedFont>
      <p:font typeface="Livvic"/>
      <p:regular r:id="rId25"/>
      <p:bold r:id="rId26"/>
      <p:italic r:id="rId27"/>
      <p:boldItalic r:id="rId28"/>
    </p:embeddedFont>
    <p:embeddedFont>
      <p:font typeface="Catamaran Light"/>
      <p:regular r:id="rId29"/>
      <p:bold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Italic.fntdata"/><Relationship Id="rId22" Type="http://schemas.openxmlformats.org/officeDocument/2006/relationships/font" Target="fonts/FiraSansExtraCondensedMedium-bold.fntdata"/><Relationship Id="rId21" Type="http://schemas.openxmlformats.org/officeDocument/2006/relationships/font" Target="fonts/FiraSansExtraCondensedMedium-regular.fntdata"/><Relationship Id="rId24" Type="http://schemas.openxmlformats.org/officeDocument/2006/relationships/font" Target="fonts/FiraSansExtraCondensedMedium-boldItalic.fntdata"/><Relationship Id="rId23" Type="http://schemas.openxmlformats.org/officeDocument/2006/relationships/font" Target="fonts/FiraSansExtraCondensedMedium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ivvic-bold.fntdata"/><Relationship Id="rId25" Type="http://schemas.openxmlformats.org/officeDocument/2006/relationships/font" Target="fonts/Livvic-regular.fntdata"/><Relationship Id="rId28" Type="http://schemas.openxmlformats.org/officeDocument/2006/relationships/font" Target="fonts/Livvic-boldItalic.fntdata"/><Relationship Id="rId27" Type="http://schemas.openxmlformats.org/officeDocument/2006/relationships/font" Target="fonts/Livvic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CatamaranLight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CatamaranLight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font" Target="fonts/Catamaran-regular.fntdata"/><Relationship Id="rId14" Type="http://schemas.openxmlformats.org/officeDocument/2006/relationships/slide" Target="slides/slide10.xml"/><Relationship Id="rId17" Type="http://schemas.openxmlformats.org/officeDocument/2006/relationships/font" Target="fonts/Roboto-regular.fntdata"/><Relationship Id="rId16" Type="http://schemas.openxmlformats.org/officeDocument/2006/relationships/font" Target="fonts/Catamaran-bold.fntdata"/><Relationship Id="rId19" Type="http://schemas.openxmlformats.org/officeDocument/2006/relationships/font" Target="fonts/Roboto-italic.fntdata"/><Relationship Id="rId18" Type="http://schemas.openxmlformats.org/officeDocument/2006/relationships/font" Target="fonts/Robo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4dfce81f1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4dfce81f1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c66871795e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c66871795e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3e13d9a7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3e13d9a7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C404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5465e7bc0b_1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5465e7bc0b_1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Don’s feedback: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0" marL="4572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●"/>
            </a:pP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system diagram of how the system would work at this point in time -- PLAN FOR PHASE 3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0" marL="4572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●"/>
            </a:pP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risk </a:t>
            </a: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assessment</a:t>
            </a: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is a living document and should be modified every phase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1" marL="9144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○"/>
            </a:pP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use 1-3-9 for risk assessment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1" marL="9144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○"/>
            </a:pP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risk burn down chart will be sent a handout from don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0" marL="4572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●"/>
            </a:pPr>
            <a:r>
              <a:rPr lang="es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present team vision in paragraph form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522eb7919_1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5522eb7919_1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f521dc1fa5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f521dc1fa5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ea526effa3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ea526effa3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3e13d9a7e_0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3e13d9a7e_0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c5ee357943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c5ee357943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312.17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f09e7dce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cf09e7dce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ening slide">
  <p:cSld name="CUSTOM_7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39575" y="1701225"/>
            <a:ext cx="45924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">
  <p:cSld name="CUSTOM_35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/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">
  <p:cSld name="CUSTOM_38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ctrTitle"/>
          </p:nvPr>
        </p:nvSpPr>
        <p:spPr>
          <a:xfrm>
            <a:off x="769725" y="1310050"/>
            <a:ext cx="3430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6" name="Google Shape;76;p12"/>
          <p:cNvSpPr txBox="1"/>
          <p:nvPr>
            <p:ph hasCustomPrompt="1" idx="2" type="title"/>
          </p:nvPr>
        </p:nvSpPr>
        <p:spPr>
          <a:xfrm rot="5400000">
            <a:off x="7142178" y="3570226"/>
            <a:ext cx="17388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">
  <p:cSld name="CUSTOM_30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656422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656425" y="18867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1" name="Google Shape;81;p13"/>
          <p:cNvSpPr txBox="1"/>
          <p:nvPr>
            <p:ph idx="2" type="ctrTitle"/>
          </p:nvPr>
        </p:nvSpPr>
        <p:spPr>
          <a:xfrm>
            <a:off x="2650710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3" type="subTitle"/>
          </p:nvPr>
        </p:nvSpPr>
        <p:spPr>
          <a:xfrm>
            <a:off x="2610700" y="18867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3" name="Google Shape;83;p13"/>
          <p:cNvSpPr txBox="1"/>
          <p:nvPr>
            <p:ph idx="4" type="ctrTitle"/>
          </p:nvPr>
        </p:nvSpPr>
        <p:spPr>
          <a:xfrm>
            <a:off x="4638106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4" name="Google Shape;84;p13"/>
          <p:cNvSpPr txBox="1"/>
          <p:nvPr>
            <p:ph idx="5" type="subTitle"/>
          </p:nvPr>
        </p:nvSpPr>
        <p:spPr>
          <a:xfrm>
            <a:off x="4878076" y="18867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5" name="Google Shape;85;p13"/>
          <p:cNvSpPr txBox="1"/>
          <p:nvPr>
            <p:ph idx="6" type="ctrTitle"/>
          </p:nvPr>
        </p:nvSpPr>
        <p:spPr>
          <a:xfrm rot="5400000">
            <a:off x="6865575" y="1466125"/>
            <a:ext cx="25530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6" name="Google Shape;86;p13"/>
          <p:cNvSpPr txBox="1"/>
          <p:nvPr>
            <p:ph idx="7" type="ctrTitle"/>
          </p:nvPr>
        </p:nvSpPr>
        <p:spPr>
          <a:xfrm>
            <a:off x="656422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7" name="Google Shape;87;p13"/>
          <p:cNvSpPr txBox="1"/>
          <p:nvPr>
            <p:ph idx="8" type="subTitle"/>
          </p:nvPr>
        </p:nvSpPr>
        <p:spPr>
          <a:xfrm>
            <a:off x="656425" y="38601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8" name="Google Shape;88;p13"/>
          <p:cNvSpPr txBox="1"/>
          <p:nvPr>
            <p:ph idx="9" type="ctrTitle"/>
          </p:nvPr>
        </p:nvSpPr>
        <p:spPr>
          <a:xfrm>
            <a:off x="2650710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9" name="Google Shape;89;p13"/>
          <p:cNvSpPr txBox="1"/>
          <p:nvPr>
            <p:ph idx="13" type="subTitle"/>
          </p:nvPr>
        </p:nvSpPr>
        <p:spPr>
          <a:xfrm>
            <a:off x="2610700" y="38601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0" name="Google Shape;90;p13"/>
          <p:cNvSpPr txBox="1"/>
          <p:nvPr>
            <p:ph idx="14" type="ctrTitle"/>
          </p:nvPr>
        </p:nvSpPr>
        <p:spPr>
          <a:xfrm>
            <a:off x="4638106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91" name="Google Shape;91;p13"/>
          <p:cNvSpPr txBox="1"/>
          <p:nvPr>
            <p:ph idx="15" type="subTitle"/>
          </p:nvPr>
        </p:nvSpPr>
        <p:spPr>
          <a:xfrm>
            <a:off x="4878076" y="38601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2" name="Google Shape;92;p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USTOM_3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95" name="Google Shape;95;p1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1">
  <p:cSld name="CUSTOM_2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/>
          <p:nvPr>
            <p:ph idx="1" type="subTitle"/>
          </p:nvPr>
        </p:nvSpPr>
        <p:spPr>
          <a:xfrm>
            <a:off x="4633950" y="1847896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8" name="Google Shape;98;p15"/>
          <p:cNvSpPr txBox="1"/>
          <p:nvPr>
            <p:ph idx="2" type="subTitle"/>
          </p:nvPr>
        </p:nvSpPr>
        <p:spPr>
          <a:xfrm>
            <a:off x="4633950" y="3827870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9" name="Google Shape;99;p15"/>
          <p:cNvSpPr txBox="1"/>
          <p:nvPr>
            <p:ph type="ctrTitle"/>
          </p:nvPr>
        </p:nvSpPr>
        <p:spPr>
          <a:xfrm>
            <a:off x="4633950" y="1539296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00" name="Google Shape;100;p15"/>
          <p:cNvSpPr txBox="1"/>
          <p:nvPr>
            <p:ph idx="3" type="ctrTitle"/>
          </p:nvPr>
        </p:nvSpPr>
        <p:spPr>
          <a:xfrm>
            <a:off x="4633950" y="351927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01" name="Google Shape;101;p15"/>
          <p:cNvSpPr txBox="1"/>
          <p:nvPr>
            <p:ph idx="4" type="ctrTitle"/>
          </p:nvPr>
        </p:nvSpPr>
        <p:spPr>
          <a:xfrm rot="5400000">
            <a:off x="6917175" y="1414524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2" name="Google Shape;102;p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5">
  <p:cSld name="CUSTOM_3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/>
          <p:nvPr>
            <p:ph idx="1" type="subTitle"/>
          </p:nvPr>
        </p:nvSpPr>
        <p:spPr>
          <a:xfrm>
            <a:off x="2258125" y="3106325"/>
            <a:ext cx="3029100" cy="100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05" name="Google Shape;105;p16"/>
          <p:cNvSpPr txBox="1"/>
          <p:nvPr>
            <p:ph type="ctrTitle"/>
          </p:nvPr>
        </p:nvSpPr>
        <p:spPr>
          <a:xfrm rot="5400000">
            <a:off x="7241489" y="1041025"/>
            <a:ext cx="1702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6" name="Google Shape;106;p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4">
  <p:cSld name="CUSTOM_33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>
            <p:ph idx="1" type="subTitle"/>
          </p:nvPr>
        </p:nvSpPr>
        <p:spPr>
          <a:xfrm flipH="1">
            <a:off x="840600" y="2432150"/>
            <a:ext cx="1650300" cy="7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9" name="Google Shape;109;p17"/>
          <p:cNvSpPr txBox="1"/>
          <p:nvPr>
            <p:ph idx="2" type="subTitle"/>
          </p:nvPr>
        </p:nvSpPr>
        <p:spPr>
          <a:xfrm>
            <a:off x="4702174" y="1049093"/>
            <a:ext cx="1960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0" name="Google Shape;110;p17"/>
          <p:cNvSpPr txBox="1"/>
          <p:nvPr>
            <p:ph type="ctrTitle"/>
          </p:nvPr>
        </p:nvSpPr>
        <p:spPr>
          <a:xfrm>
            <a:off x="-533400" y="2047350"/>
            <a:ext cx="3024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11" name="Google Shape;111;p17"/>
          <p:cNvSpPr txBox="1"/>
          <p:nvPr>
            <p:ph idx="3" type="ctrTitle"/>
          </p:nvPr>
        </p:nvSpPr>
        <p:spPr>
          <a:xfrm>
            <a:off x="4702174" y="664293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12" name="Google Shape;112;p17"/>
          <p:cNvSpPr txBox="1"/>
          <p:nvPr>
            <p:ph idx="4" type="subTitle"/>
          </p:nvPr>
        </p:nvSpPr>
        <p:spPr>
          <a:xfrm>
            <a:off x="4702174" y="3788925"/>
            <a:ext cx="2214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3" name="Google Shape;113;p17"/>
          <p:cNvSpPr txBox="1"/>
          <p:nvPr>
            <p:ph idx="5" type="ctrTitle"/>
          </p:nvPr>
        </p:nvSpPr>
        <p:spPr>
          <a:xfrm>
            <a:off x="4702174" y="3389725"/>
            <a:ext cx="24756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14" name="Google Shape;114;p17"/>
          <p:cNvSpPr txBox="1"/>
          <p:nvPr>
            <p:ph idx="6"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5" name="Google Shape;115;p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  <p15:guide id="2" pos="454">
          <p15:clr>
            <a:srgbClr val="FA7B17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2">
  <p:cSld name="CUSTOM_34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8" name="Google Shape;118;p18"/>
          <p:cNvSpPr txBox="1"/>
          <p:nvPr>
            <p:ph idx="1" type="subTitle"/>
          </p:nvPr>
        </p:nvSpPr>
        <p:spPr>
          <a:xfrm>
            <a:off x="1579064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9" name="Google Shape;119;p18"/>
          <p:cNvSpPr txBox="1"/>
          <p:nvPr>
            <p:ph idx="2" type="ctrTitle"/>
          </p:nvPr>
        </p:nvSpPr>
        <p:spPr>
          <a:xfrm>
            <a:off x="1579064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20" name="Google Shape;120;p18"/>
          <p:cNvSpPr txBox="1"/>
          <p:nvPr>
            <p:ph idx="3" type="subTitle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21" name="Google Shape;121;p18"/>
          <p:cNvSpPr txBox="1"/>
          <p:nvPr>
            <p:ph idx="4" type="ctrTitle"/>
          </p:nvPr>
        </p:nvSpPr>
        <p:spPr>
          <a:xfrm>
            <a:off x="3075567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22" name="Google Shape;122;p1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6">
  <p:cSld name="CUSTOM_11_1_2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ctrTitle"/>
          </p:nvPr>
        </p:nvSpPr>
        <p:spPr>
          <a:xfrm>
            <a:off x="831200" y="376498"/>
            <a:ext cx="38673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5" name="Google Shape;125;p19"/>
          <p:cNvSpPr txBox="1"/>
          <p:nvPr>
            <p:ph idx="1" type="subTitle"/>
          </p:nvPr>
        </p:nvSpPr>
        <p:spPr>
          <a:xfrm>
            <a:off x="831200" y="2314225"/>
            <a:ext cx="30816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redits">
  <p:cSld name="CUSTOM_25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idx="1" type="body"/>
          </p:nvPr>
        </p:nvSpPr>
        <p:spPr>
          <a:xfrm>
            <a:off x="642050" y="213480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29" name="Google Shape;129;p20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0" name="Google Shape;130;p2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</a:defRPr>
            </a:lvl1pPr>
            <a:lvl2pPr lvl="1">
              <a:buNone/>
              <a:defRPr>
                <a:solidFill>
                  <a:srgbClr val="000000"/>
                </a:solidFill>
              </a:defRPr>
            </a:lvl2pPr>
            <a:lvl3pPr lvl="2">
              <a:buNone/>
              <a:defRPr>
                <a:solidFill>
                  <a:srgbClr val="000000"/>
                </a:solidFill>
              </a:defRPr>
            </a:lvl3pPr>
            <a:lvl4pPr lvl="3">
              <a:buNone/>
              <a:defRPr>
                <a:solidFill>
                  <a:srgbClr val="000000"/>
                </a:solidFill>
              </a:defRPr>
            </a:lvl4pPr>
            <a:lvl5pPr lvl="4">
              <a:buNone/>
              <a:defRPr>
                <a:solidFill>
                  <a:srgbClr val="000000"/>
                </a:solidFill>
              </a:defRPr>
            </a:lvl5pPr>
            <a:lvl6pPr lvl="5">
              <a:buNone/>
              <a:defRPr>
                <a:solidFill>
                  <a:srgbClr val="000000"/>
                </a:solidFill>
              </a:defRPr>
            </a:lvl6pPr>
            <a:lvl7pPr lvl="6">
              <a:buNone/>
              <a:defRPr>
                <a:solidFill>
                  <a:srgbClr val="000000"/>
                </a:solidFill>
              </a:defRPr>
            </a:lvl7pPr>
            <a:lvl8pPr lvl="7">
              <a:buNone/>
              <a:defRPr>
                <a:solidFill>
                  <a:srgbClr val="000000"/>
                </a:solidFill>
              </a:defRPr>
            </a:lvl8pPr>
            <a:lvl9pPr lvl="8">
              <a:buNone/>
              <a:defRPr>
                <a:solidFill>
                  <a:srgbClr val="000000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12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ctrTitle"/>
          </p:nvPr>
        </p:nvSpPr>
        <p:spPr>
          <a:xfrm>
            <a:off x="3423902" y="38747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5" name="Google Shape;15;p3"/>
          <p:cNvSpPr txBox="1"/>
          <p:nvPr>
            <p:ph idx="1" type="subTitle"/>
          </p:nvPr>
        </p:nvSpPr>
        <p:spPr>
          <a:xfrm>
            <a:off x="3423900" y="802521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6" name="Google Shape;16;p3"/>
          <p:cNvSpPr txBox="1"/>
          <p:nvPr>
            <p:ph hasCustomPrompt="1" idx="2" type="title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/>
          <p:nvPr>
            <p:ph idx="3" type="ctrTitle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8" name="Google Shape;18;p3"/>
          <p:cNvSpPr txBox="1"/>
          <p:nvPr>
            <p:ph idx="4" type="subTitle"/>
          </p:nvPr>
        </p:nvSpPr>
        <p:spPr>
          <a:xfrm>
            <a:off x="3425259" y="1638859"/>
            <a:ext cx="19767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9" name="Google Shape;19;p3"/>
          <p:cNvSpPr txBox="1"/>
          <p:nvPr>
            <p:ph hasCustomPrompt="1" idx="5" type="title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/>
          <p:nvPr>
            <p:ph idx="6" type="ctrTitle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1" name="Google Shape;21;p3"/>
          <p:cNvSpPr txBox="1"/>
          <p:nvPr>
            <p:ph idx="7" type="subTitle"/>
          </p:nvPr>
        </p:nvSpPr>
        <p:spPr>
          <a:xfrm>
            <a:off x="3427997" y="2475197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2" name="Google Shape;22;p3"/>
          <p:cNvSpPr txBox="1"/>
          <p:nvPr>
            <p:ph hasCustomPrompt="1" idx="8" type="title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 txBox="1"/>
          <p:nvPr>
            <p:ph idx="9" type="ctrTitle"/>
          </p:nvPr>
        </p:nvSpPr>
        <p:spPr>
          <a:xfrm rot="5400000">
            <a:off x="6601629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4" name="Google Shape;24;p3"/>
          <p:cNvSpPr txBox="1"/>
          <p:nvPr>
            <p:ph idx="13" type="ctrTitle"/>
          </p:nvPr>
        </p:nvSpPr>
        <p:spPr>
          <a:xfrm>
            <a:off x="3427999" y="2897911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5" name="Google Shape;25;p3"/>
          <p:cNvSpPr txBox="1"/>
          <p:nvPr>
            <p:ph idx="14" type="subTitle"/>
          </p:nvPr>
        </p:nvSpPr>
        <p:spPr>
          <a:xfrm>
            <a:off x="3427997" y="3311534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6" name="Google Shape;26;p3"/>
          <p:cNvSpPr txBox="1"/>
          <p:nvPr>
            <p:ph hasCustomPrompt="1" idx="15" type="title"/>
          </p:nvPr>
        </p:nvSpPr>
        <p:spPr>
          <a:xfrm>
            <a:off x="2023007" y="3158138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/>
          <p:nvPr>
            <p:ph idx="16" type="ctrTitle"/>
          </p:nvPr>
        </p:nvSpPr>
        <p:spPr>
          <a:xfrm>
            <a:off x="3427999" y="373472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8" name="Google Shape;28;p3"/>
          <p:cNvSpPr txBox="1"/>
          <p:nvPr>
            <p:ph idx="17" type="subTitle"/>
          </p:nvPr>
        </p:nvSpPr>
        <p:spPr>
          <a:xfrm>
            <a:off x="3427997" y="4147872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3"/>
          <p:cNvSpPr txBox="1"/>
          <p:nvPr>
            <p:ph hasCustomPrompt="1" idx="18" type="title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sources">
  <p:cSld name="CUSTOM_25_1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>
            <p:ph idx="1" type="body"/>
          </p:nvPr>
        </p:nvSpPr>
        <p:spPr>
          <a:xfrm>
            <a:off x="642050" y="127755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33" name="Google Shape;133;p21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4" name="Google Shape;134;p21"/>
          <p:cNvSpPr txBox="1"/>
          <p:nvPr>
            <p:ph idx="2" type="subTitle"/>
          </p:nvPr>
        </p:nvSpPr>
        <p:spPr>
          <a:xfrm>
            <a:off x="642050" y="540000"/>
            <a:ext cx="4655400" cy="96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</a:defRPr>
            </a:lvl1pPr>
            <a:lvl2pPr lvl="1">
              <a:buNone/>
              <a:defRPr>
                <a:solidFill>
                  <a:srgbClr val="000000"/>
                </a:solidFill>
              </a:defRPr>
            </a:lvl2pPr>
            <a:lvl3pPr lvl="2">
              <a:buNone/>
              <a:defRPr>
                <a:solidFill>
                  <a:srgbClr val="000000"/>
                </a:solidFill>
              </a:defRPr>
            </a:lvl3pPr>
            <a:lvl4pPr lvl="3">
              <a:buNone/>
              <a:defRPr>
                <a:solidFill>
                  <a:srgbClr val="000000"/>
                </a:solidFill>
              </a:defRPr>
            </a:lvl4pPr>
            <a:lvl5pPr lvl="4">
              <a:buNone/>
              <a:defRPr>
                <a:solidFill>
                  <a:srgbClr val="000000"/>
                </a:solidFill>
              </a:defRPr>
            </a:lvl5pPr>
            <a:lvl6pPr lvl="5">
              <a:buNone/>
              <a:defRPr>
                <a:solidFill>
                  <a:srgbClr val="000000"/>
                </a:solidFill>
              </a:defRPr>
            </a:lvl6pPr>
            <a:lvl7pPr lvl="6">
              <a:buNone/>
              <a:defRPr>
                <a:solidFill>
                  <a:srgbClr val="000000"/>
                </a:solidFill>
              </a:defRPr>
            </a:lvl7pPr>
            <a:lvl8pPr lvl="7">
              <a:buNone/>
              <a:defRPr>
                <a:solidFill>
                  <a:srgbClr val="000000"/>
                </a:solidFill>
              </a:defRPr>
            </a:lvl8pPr>
            <a:lvl9pPr lvl="8">
              <a:buNone/>
              <a:defRPr>
                <a:solidFill>
                  <a:srgbClr val="000000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CUSTOM_13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3" name="Google Shape;33;p4"/>
          <p:cNvSpPr txBox="1"/>
          <p:nvPr>
            <p:ph idx="1" type="subTitle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4" name="Google Shape;34;p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lumns 1">
  <p:cSld name="CUSTOM_27_1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type="ctrTitle"/>
          </p:nvPr>
        </p:nvSpPr>
        <p:spPr>
          <a:xfrm>
            <a:off x="631875" y="842025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7" name="Google Shape;37;p5"/>
          <p:cNvSpPr txBox="1"/>
          <p:nvPr>
            <p:ph idx="1" type="subTitle"/>
          </p:nvPr>
        </p:nvSpPr>
        <p:spPr>
          <a:xfrm>
            <a:off x="631884" y="1410841"/>
            <a:ext cx="2480700" cy="5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8" name="Google Shape;38;p5"/>
          <p:cNvSpPr txBox="1"/>
          <p:nvPr>
            <p:ph idx="2" type="ctrTitle"/>
          </p:nvPr>
        </p:nvSpPr>
        <p:spPr>
          <a:xfrm>
            <a:off x="4213664" y="842025"/>
            <a:ext cx="26979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9" name="Google Shape;39;p5"/>
          <p:cNvSpPr txBox="1"/>
          <p:nvPr>
            <p:ph idx="3" type="subTitle"/>
          </p:nvPr>
        </p:nvSpPr>
        <p:spPr>
          <a:xfrm>
            <a:off x="4213664" y="1410841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0" name="Google Shape;40;p5"/>
          <p:cNvSpPr txBox="1"/>
          <p:nvPr>
            <p:ph idx="4" type="ctrTitle"/>
          </p:nvPr>
        </p:nvSpPr>
        <p:spPr>
          <a:xfrm>
            <a:off x="631883" y="3331927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5"/>
          <p:cNvSpPr txBox="1"/>
          <p:nvPr>
            <p:ph idx="5" type="subTitle"/>
          </p:nvPr>
        </p:nvSpPr>
        <p:spPr>
          <a:xfrm>
            <a:off x="631884" y="3914208"/>
            <a:ext cx="24807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2" name="Google Shape;42;p5"/>
          <p:cNvSpPr txBox="1"/>
          <p:nvPr>
            <p:ph idx="6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3" name="Google Shape;43;p5"/>
          <p:cNvSpPr txBox="1"/>
          <p:nvPr>
            <p:ph idx="7" type="ctrTitle"/>
          </p:nvPr>
        </p:nvSpPr>
        <p:spPr>
          <a:xfrm>
            <a:off x="4213664" y="3331934"/>
            <a:ext cx="25860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4" name="Google Shape;44;p5"/>
          <p:cNvSpPr txBox="1"/>
          <p:nvPr>
            <p:ph idx="8" type="subTitle"/>
          </p:nvPr>
        </p:nvSpPr>
        <p:spPr>
          <a:xfrm>
            <a:off x="4213664" y="3914208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5" name="Google Shape;45;p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1">
  <p:cSld name="CUSTOM_27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 txBox="1"/>
          <p:nvPr>
            <p:ph type="ctrTitle"/>
          </p:nvPr>
        </p:nvSpPr>
        <p:spPr>
          <a:xfrm>
            <a:off x="4921575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6"/>
          <p:cNvSpPr txBox="1"/>
          <p:nvPr>
            <p:ph idx="1" type="subTitle"/>
          </p:nvPr>
        </p:nvSpPr>
        <p:spPr>
          <a:xfrm>
            <a:off x="4921575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9" name="Google Shape;49;p6"/>
          <p:cNvSpPr txBox="1"/>
          <p:nvPr>
            <p:ph idx="2" type="ctrTitle"/>
          </p:nvPr>
        </p:nvSpPr>
        <p:spPr>
          <a:xfrm>
            <a:off x="906139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p6"/>
          <p:cNvSpPr txBox="1"/>
          <p:nvPr>
            <p:ph idx="3" type="subTitle"/>
          </p:nvPr>
        </p:nvSpPr>
        <p:spPr>
          <a:xfrm>
            <a:off x="906139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1" name="Google Shape;51;p6"/>
          <p:cNvSpPr txBox="1"/>
          <p:nvPr>
            <p:ph idx="4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2" name="Google Shape;52;p6"/>
          <p:cNvSpPr txBox="1"/>
          <p:nvPr>
            <p:ph idx="5" type="ctrTitle"/>
          </p:nvPr>
        </p:nvSpPr>
        <p:spPr>
          <a:xfrm>
            <a:off x="2928557" y="2993035"/>
            <a:ext cx="17988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6"/>
          <p:cNvSpPr txBox="1"/>
          <p:nvPr>
            <p:ph idx="6" type="subTitle"/>
          </p:nvPr>
        </p:nvSpPr>
        <p:spPr>
          <a:xfrm>
            <a:off x="2928550" y="3553810"/>
            <a:ext cx="14763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4" name="Google Shape;54;p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USTOM_14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/>
          <p:nvPr>
            <p:ph type="ctrTitle"/>
          </p:nvPr>
        </p:nvSpPr>
        <p:spPr>
          <a:xfrm>
            <a:off x="5432000" y="710675"/>
            <a:ext cx="28881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57" name="Google Shape;57;p7"/>
          <p:cNvSpPr txBox="1"/>
          <p:nvPr>
            <p:ph idx="1" type="subTitle"/>
          </p:nvPr>
        </p:nvSpPr>
        <p:spPr>
          <a:xfrm>
            <a:off x="5363550" y="2724625"/>
            <a:ext cx="29565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28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/>
          <p:nvPr>
            <p:ph idx="1" type="subTitle"/>
          </p:nvPr>
        </p:nvSpPr>
        <p:spPr>
          <a:xfrm>
            <a:off x="915175" y="3380775"/>
            <a:ext cx="3960600" cy="63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2" type="subTitle"/>
          </p:nvPr>
        </p:nvSpPr>
        <p:spPr>
          <a:xfrm>
            <a:off x="915175" y="4004575"/>
            <a:ext cx="1821000" cy="21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  <p:sp>
        <p:nvSpPr>
          <p:cNvPr id="62" name="Google Shape;62;p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3">
  <p:cSld name="CUSTOM_16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/>
          <p:nvPr>
            <p:ph idx="1" type="subTitle"/>
          </p:nvPr>
        </p:nvSpPr>
        <p:spPr>
          <a:xfrm>
            <a:off x="2117847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type="ctrTitle"/>
          </p:nvPr>
        </p:nvSpPr>
        <p:spPr>
          <a:xfrm rot="-5400000">
            <a:off x="-343101" y="1759150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66" name="Google Shape;66;p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4">
  <p:cSld name="CUSTOM_16_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/>
          <p:nvPr>
            <p:ph idx="1" type="subTitle"/>
          </p:nvPr>
        </p:nvSpPr>
        <p:spPr>
          <a:xfrm flipH="1">
            <a:off x="4189625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69" name="Google Shape;69;p10"/>
          <p:cNvSpPr txBox="1"/>
          <p:nvPr>
            <p:ph type="ctrTitle"/>
          </p:nvPr>
        </p:nvSpPr>
        <p:spPr>
          <a:xfrm rot="5400000">
            <a:off x="6612409" y="1752564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21" Type="http://schemas.openxmlformats.org/officeDocument/2006/relationships/theme" Target="../theme/theme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indent="-3048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1.jpg"/><Relationship Id="rId7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/>
          <p:cNvSpPr/>
          <p:nvPr/>
        </p:nvSpPr>
        <p:spPr>
          <a:xfrm rot="5400000">
            <a:off x="1428875" y="13850"/>
            <a:ext cx="3358800" cy="5026500"/>
          </a:xfrm>
          <a:prstGeom prst="rect">
            <a:avLst/>
          </a:prstGeom>
          <a:solidFill>
            <a:schemeClr val="accent1">
              <a:alpha val="8616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2"/>
          <p:cNvSpPr txBox="1"/>
          <p:nvPr>
            <p:ph idx="1" type="subTitle"/>
          </p:nvPr>
        </p:nvSpPr>
        <p:spPr>
          <a:xfrm>
            <a:off x="1039575" y="3206400"/>
            <a:ext cx="3878700" cy="71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lt1"/>
                </a:solidFill>
              </a:rPr>
              <a:t>Phase 6: Subsystem Build and Test Review</a:t>
            </a:r>
            <a:endParaRPr sz="1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lt1"/>
                </a:solidFill>
              </a:rPr>
              <a:t>September</a:t>
            </a:r>
            <a:r>
              <a:rPr lang="es" sz="1600">
                <a:solidFill>
                  <a:schemeClr val="lt1"/>
                </a:solidFill>
              </a:rPr>
              <a:t> 2021</a:t>
            </a:r>
            <a:endParaRPr sz="1600">
              <a:solidFill>
                <a:schemeClr val="lt1"/>
              </a:solidFill>
            </a:endParaRPr>
          </a:p>
        </p:txBody>
      </p:sp>
      <p:sp>
        <p:nvSpPr>
          <p:cNvPr id="142" name="Google Shape;142;p22"/>
          <p:cNvSpPr txBox="1"/>
          <p:nvPr>
            <p:ph type="ctrTitle"/>
          </p:nvPr>
        </p:nvSpPr>
        <p:spPr>
          <a:xfrm>
            <a:off x="1039575" y="1548825"/>
            <a:ext cx="45924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P21389: Bug Torch</a:t>
            </a:r>
            <a:endParaRPr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143" name="Google Shape;143;p22"/>
          <p:cNvSpPr/>
          <p:nvPr/>
        </p:nvSpPr>
        <p:spPr>
          <a:xfrm flipH="1" rot="-5400000">
            <a:off x="7354200" y="2416550"/>
            <a:ext cx="3358800" cy="22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1"/>
          <p:cNvSpPr/>
          <p:nvPr/>
        </p:nvSpPr>
        <p:spPr>
          <a:xfrm flipH="1" rot="-5400000">
            <a:off x="2180750" y="205900"/>
            <a:ext cx="1589400" cy="350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1"/>
          <p:cNvSpPr txBox="1"/>
          <p:nvPr>
            <p:ph type="title"/>
          </p:nvPr>
        </p:nvSpPr>
        <p:spPr>
          <a:xfrm>
            <a:off x="1854925" y="1512400"/>
            <a:ext cx="3463200" cy="8967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4800"/>
              <a:t>Questions?</a:t>
            </a:r>
            <a:endParaRPr sz="4800"/>
          </a:p>
        </p:txBody>
      </p:sp>
      <p:sp>
        <p:nvSpPr>
          <p:cNvPr id="238" name="Google Shape;238;p3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idx="9" type="ctrTitle"/>
          </p:nvPr>
        </p:nvSpPr>
        <p:spPr>
          <a:xfrm>
            <a:off x="3426075" y="300278"/>
            <a:ext cx="4411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TABLE OF CONTENTS</a:t>
            </a:r>
            <a:endParaRPr sz="2400"/>
          </a:p>
        </p:txBody>
      </p:sp>
      <p:sp>
        <p:nvSpPr>
          <p:cNvPr id="149" name="Google Shape;149;p23"/>
          <p:cNvSpPr/>
          <p:nvPr/>
        </p:nvSpPr>
        <p:spPr>
          <a:xfrm flipH="1" rot="-5400000">
            <a:off x="-957900" y="959250"/>
            <a:ext cx="5140800" cy="322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3"/>
          <p:cNvSpPr txBox="1"/>
          <p:nvPr>
            <p:ph idx="2" type="title"/>
          </p:nvPr>
        </p:nvSpPr>
        <p:spPr>
          <a:xfrm>
            <a:off x="2639950" y="700875"/>
            <a:ext cx="690000" cy="230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lt1"/>
                </a:solidFill>
              </a:rPr>
              <a:t>03</a:t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lt1"/>
                </a:solidFill>
              </a:rPr>
              <a:t>04</a:t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lt1"/>
                </a:solidFill>
              </a:rPr>
              <a:t>05</a:t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lt1"/>
                </a:solidFill>
              </a:rPr>
              <a:t>07</a:t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lt1"/>
                </a:solidFill>
              </a:rPr>
              <a:t>08</a:t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lt1"/>
                </a:solidFill>
              </a:rPr>
              <a:t>09</a:t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151" name="Google Shape;151;p2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52" name="Google Shape;152;p23"/>
          <p:cNvSpPr txBox="1"/>
          <p:nvPr>
            <p:ph type="ctrTitle"/>
          </p:nvPr>
        </p:nvSpPr>
        <p:spPr>
          <a:xfrm>
            <a:off x="3329950" y="820550"/>
            <a:ext cx="3832800" cy="213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SUBSYSTEM BUILD AND TEST</a:t>
            </a:r>
            <a:r>
              <a:rPr lang="es"/>
              <a:t> ACTION ITEMS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TEAM VISION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TEST PLAN SUMMARIES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RISK ASSESSMENT AND PROBLEM TRACKING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BUDGET REVIEW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PLAN FOR NEXT PHASE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/>
          <p:nvPr/>
        </p:nvSpPr>
        <p:spPr>
          <a:xfrm rot="-5400000">
            <a:off x="6149425" y="258325"/>
            <a:ext cx="1357200" cy="355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4"/>
          <p:cNvSpPr txBox="1"/>
          <p:nvPr>
            <p:ph type="ctrTitle"/>
          </p:nvPr>
        </p:nvSpPr>
        <p:spPr>
          <a:xfrm>
            <a:off x="5247775" y="1346725"/>
            <a:ext cx="3309000" cy="137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PHASE V ACTION ITEMS: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9" name="Google Shape;159;p24"/>
          <p:cNvSpPr txBox="1"/>
          <p:nvPr>
            <p:ph idx="1" type="subTitle"/>
          </p:nvPr>
        </p:nvSpPr>
        <p:spPr>
          <a:xfrm>
            <a:off x="4953850" y="2677875"/>
            <a:ext cx="36516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CLOSED: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EHS Citronella Approval</a:t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Valve Design Mechanical Modifications</a:t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REMAIN OPEN: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N/A</a:t>
            </a:r>
            <a:endParaRPr/>
          </a:p>
        </p:txBody>
      </p:sp>
      <p:pic>
        <p:nvPicPr>
          <p:cNvPr id="160" name="Google Shape;16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125" y="0"/>
            <a:ext cx="4114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4"/>
          <p:cNvSpPr/>
          <p:nvPr/>
        </p:nvSpPr>
        <p:spPr>
          <a:xfrm rot="-5400000">
            <a:off x="-153600" y="1500325"/>
            <a:ext cx="1377900" cy="1070700"/>
          </a:xfrm>
          <a:prstGeom prst="rect">
            <a:avLst/>
          </a:prstGeom>
          <a:gradFill>
            <a:gsLst>
              <a:gs pos="0">
                <a:srgbClr val="DF957A">
                  <a:alpha val="29803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/>
          <p:nvPr/>
        </p:nvSpPr>
        <p:spPr>
          <a:xfrm>
            <a:off x="5292800" y="1162050"/>
            <a:ext cx="3851400" cy="30033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5"/>
          <p:cNvSpPr txBox="1"/>
          <p:nvPr>
            <p:ph idx="1" type="subTitle"/>
          </p:nvPr>
        </p:nvSpPr>
        <p:spPr>
          <a:xfrm flipH="1">
            <a:off x="443700" y="2280325"/>
            <a:ext cx="3418200" cy="188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Team Plan: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s"/>
              <a:t>Begin subsystem construction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s"/>
              <a:t>Run initial tests of primary functions</a:t>
            </a:r>
            <a:endParaRPr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5"/>
          <p:cNvSpPr txBox="1"/>
          <p:nvPr>
            <p:ph type="title"/>
          </p:nvPr>
        </p:nvSpPr>
        <p:spPr>
          <a:xfrm>
            <a:off x="438600" y="1162050"/>
            <a:ext cx="5019000" cy="124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TEAM VISION FOR SUBSYSTEM BUILD &amp; TEST</a:t>
            </a:r>
            <a:endParaRPr/>
          </a:p>
        </p:txBody>
      </p:sp>
      <p:sp>
        <p:nvSpPr>
          <p:cNvPr id="170" name="Google Shape;170;p25"/>
          <p:cNvSpPr/>
          <p:nvPr/>
        </p:nvSpPr>
        <p:spPr>
          <a:xfrm>
            <a:off x="0" y="1162050"/>
            <a:ext cx="362100" cy="30033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/>
          <p:nvPr/>
        </p:nvSpPr>
        <p:spPr>
          <a:xfrm>
            <a:off x="158375" y="53100"/>
            <a:ext cx="888900" cy="9150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6"/>
          <p:cNvSpPr/>
          <p:nvPr/>
        </p:nvSpPr>
        <p:spPr>
          <a:xfrm>
            <a:off x="287025" y="167775"/>
            <a:ext cx="5136300" cy="69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6"/>
          <p:cNvSpPr txBox="1"/>
          <p:nvPr>
            <p:ph type="ctrTitle"/>
          </p:nvPr>
        </p:nvSpPr>
        <p:spPr>
          <a:xfrm>
            <a:off x="349075" y="213725"/>
            <a:ext cx="5074200" cy="56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lt1"/>
                </a:solidFill>
              </a:rPr>
              <a:t>TEST PLAN SUMMARIES: MECHANICAL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179" name="Google Shape;179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80" name="Google Shape;18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0550" y="434888"/>
            <a:ext cx="3162225" cy="4273724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6"/>
          <p:cNvSpPr txBox="1"/>
          <p:nvPr/>
        </p:nvSpPr>
        <p:spPr>
          <a:xfrm>
            <a:off x="6282363" y="4634250"/>
            <a:ext cx="1878600" cy="4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Valve Testing Setup</a:t>
            </a: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</p:txBody>
      </p:sp>
      <p:pic>
        <p:nvPicPr>
          <p:cNvPr id="182" name="Google Shape;18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8225" y="1021325"/>
            <a:ext cx="3162225" cy="1949108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6"/>
          <p:cNvSpPr txBox="1"/>
          <p:nvPr/>
        </p:nvSpPr>
        <p:spPr>
          <a:xfrm>
            <a:off x="1214588" y="968100"/>
            <a:ext cx="18786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Valves of various size for testing</a:t>
            </a: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</p:txBody>
      </p:sp>
      <p:pic>
        <p:nvPicPr>
          <p:cNvPr id="184" name="Google Shape;184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375" y="3048925"/>
            <a:ext cx="4841225" cy="200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6"/>
          <p:cNvSpPr txBox="1"/>
          <p:nvPr/>
        </p:nvSpPr>
        <p:spPr>
          <a:xfrm>
            <a:off x="78013" y="2830875"/>
            <a:ext cx="18786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Pump Scalability Plans</a:t>
            </a: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/>
          <p:nvPr/>
        </p:nvSpPr>
        <p:spPr>
          <a:xfrm>
            <a:off x="158375" y="53100"/>
            <a:ext cx="888900" cy="9150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7"/>
          <p:cNvSpPr/>
          <p:nvPr/>
        </p:nvSpPr>
        <p:spPr>
          <a:xfrm>
            <a:off x="287025" y="167775"/>
            <a:ext cx="3629400" cy="975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7"/>
          <p:cNvSpPr txBox="1"/>
          <p:nvPr>
            <p:ph type="ctrTitle"/>
          </p:nvPr>
        </p:nvSpPr>
        <p:spPr>
          <a:xfrm>
            <a:off x="349075" y="213725"/>
            <a:ext cx="3928500" cy="833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lt1"/>
                </a:solidFill>
              </a:rPr>
              <a:t>TEST PLAN SUMMARIES: ELECTRICAL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193" name="Google Shape;193;p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94" name="Google Shape;194;p27"/>
          <p:cNvPicPr preferRelativeResize="0"/>
          <p:nvPr/>
        </p:nvPicPr>
        <p:blipFill rotWithShape="1">
          <a:blip r:embed="rId3">
            <a:alphaModFix/>
          </a:blip>
          <a:srcRect b="0" l="0" r="13352" t="11119"/>
          <a:stretch/>
        </p:blipFill>
        <p:spPr>
          <a:xfrm>
            <a:off x="423225" y="1560300"/>
            <a:ext cx="2450976" cy="2983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87050" y="822650"/>
            <a:ext cx="2491325" cy="1868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06775" y="2813500"/>
            <a:ext cx="1221425" cy="218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7"/>
          <p:cNvSpPr txBox="1"/>
          <p:nvPr/>
        </p:nvSpPr>
        <p:spPr>
          <a:xfrm>
            <a:off x="1042125" y="4391300"/>
            <a:ext cx="1995000" cy="4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Base Station Assembly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198" name="Google Shape;198;p27"/>
          <p:cNvSpPr txBox="1"/>
          <p:nvPr/>
        </p:nvSpPr>
        <p:spPr>
          <a:xfrm>
            <a:off x="4321150" y="758550"/>
            <a:ext cx="12213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Initial Pump Testing 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199" name="Google Shape;199;p27"/>
          <p:cNvSpPr txBox="1"/>
          <p:nvPr/>
        </p:nvSpPr>
        <p:spPr>
          <a:xfrm>
            <a:off x="4219075" y="4274813"/>
            <a:ext cx="12894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Fabricating Level Sensors</a:t>
            </a: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</p:txBody>
      </p:sp>
      <p:pic>
        <p:nvPicPr>
          <p:cNvPr id="200" name="Google Shape;200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26324" y="1131350"/>
            <a:ext cx="2409001" cy="3212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7"/>
          <p:cNvPicPr preferRelativeResize="0"/>
          <p:nvPr/>
        </p:nvPicPr>
        <p:blipFill rotWithShape="1">
          <a:blip r:embed="rId7">
            <a:alphaModFix/>
          </a:blip>
          <a:srcRect b="6820" l="11339" r="10566" t="0"/>
          <a:stretch/>
        </p:blipFill>
        <p:spPr>
          <a:xfrm>
            <a:off x="7209087" y="1885588"/>
            <a:ext cx="1858713" cy="27406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2" name="Google Shape;202;p27"/>
          <p:cNvSpPr txBox="1"/>
          <p:nvPr/>
        </p:nvSpPr>
        <p:spPr>
          <a:xfrm>
            <a:off x="6488100" y="1270000"/>
            <a:ext cx="25797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Microcontroller Programming: Establishing Server/Client </a:t>
            </a:r>
            <a:endParaRPr b="1">
              <a:latin typeface="Catamaran"/>
              <a:ea typeface="Catamaran"/>
              <a:cs typeface="Catamaran"/>
              <a:sym typeface="Catamar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8"/>
          <p:cNvSpPr txBox="1"/>
          <p:nvPr>
            <p:ph type="ctrTitle"/>
          </p:nvPr>
        </p:nvSpPr>
        <p:spPr>
          <a:xfrm>
            <a:off x="807125" y="30900"/>
            <a:ext cx="4336500" cy="93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RISKS &amp;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PROBLEM TRACKING </a:t>
            </a:r>
            <a:endParaRPr/>
          </a:p>
        </p:txBody>
      </p:sp>
      <p:sp>
        <p:nvSpPr>
          <p:cNvPr id="208" name="Google Shape;208;p28"/>
          <p:cNvSpPr/>
          <p:nvPr/>
        </p:nvSpPr>
        <p:spPr>
          <a:xfrm flipH="1" rot="-5400000">
            <a:off x="-2219500" y="2219550"/>
            <a:ext cx="5153400" cy="714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8"/>
          <p:cNvSpPr/>
          <p:nvPr/>
        </p:nvSpPr>
        <p:spPr>
          <a:xfrm flipH="1" rot="-5400000">
            <a:off x="5986600" y="1986025"/>
            <a:ext cx="5146500" cy="116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8"/>
          <p:cNvSpPr txBox="1"/>
          <p:nvPr>
            <p:ph idx="12" type="sldNum"/>
          </p:nvPr>
        </p:nvSpPr>
        <p:spPr>
          <a:xfrm>
            <a:off x="854970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211" name="Google Shape;21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350" y="1077675"/>
            <a:ext cx="7261401" cy="1953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0550" y="3140054"/>
            <a:ext cx="2922891" cy="18073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9"/>
          <p:cNvSpPr/>
          <p:nvPr/>
        </p:nvSpPr>
        <p:spPr>
          <a:xfrm>
            <a:off x="7512450" y="-125"/>
            <a:ext cx="1631400" cy="51435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29"/>
          <p:cNvSpPr txBox="1"/>
          <p:nvPr>
            <p:ph type="title"/>
          </p:nvPr>
        </p:nvSpPr>
        <p:spPr>
          <a:xfrm>
            <a:off x="472975" y="179075"/>
            <a:ext cx="6792900" cy="74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BILL OF MATERIALS/BUDGET REVIEW</a:t>
            </a:r>
            <a:endParaRPr/>
          </a:p>
        </p:txBody>
      </p:sp>
      <p:sp>
        <p:nvSpPr>
          <p:cNvPr id="219" name="Google Shape;219;p29"/>
          <p:cNvSpPr/>
          <p:nvPr/>
        </p:nvSpPr>
        <p:spPr>
          <a:xfrm>
            <a:off x="175" y="0"/>
            <a:ext cx="472800" cy="51435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221" name="Google Shape;22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238" y="921575"/>
            <a:ext cx="2822382" cy="391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0"/>
          <p:cNvSpPr txBox="1"/>
          <p:nvPr>
            <p:ph type="ctrTitle"/>
          </p:nvPr>
        </p:nvSpPr>
        <p:spPr>
          <a:xfrm>
            <a:off x="959450" y="455975"/>
            <a:ext cx="5718300" cy="49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PLAN FOR NEXT PHASE</a:t>
            </a:r>
            <a:endParaRPr/>
          </a:p>
        </p:txBody>
      </p:sp>
      <p:sp>
        <p:nvSpPr>
          <p:cNvPr id="227" name="Google Shape;227;p30"/>
          <p:cNvSpPr txBox="1"/>
          <p:nvPr>
            <p:ph idx="4294967295" type="subTitle"/>
          </p:nvPr>
        </p:nvSpPr>
        <p:spPr>
          <a:xfrm flipH="1">
            <a:off x="931150" y="1027150"/>
            <a:ext cx="7044600" cy="3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172B4D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SzPts val="1500"/>
              <a:buChar char="●"/>
            </a:pPr>
            <a:r>
              <a:rPr lang="es" sz="1500"/>
              <a:t>Combine subsystems into a minimum-functional prototype.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s" sz="1500"/>
              <a:t>Solar Subsystem: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s" sz="1500"/>
              <a:t>Attaching solar subsystem to torch and power up microcontroller.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s" sz="1500"/>
              <a:t>Level Sensing Subsystem: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s" sz="1500"/>
              <a:t>Test to sensor determine “low” and “high” level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s" sz="1500"/>
              <a:t>Program microcontroller accordingly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s" sz="1500"/>
              <a:t>Valve Subsystem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s" sz="1500"/>
              <a:t>Test with pump</a:t>
            </a:r>
            <a:endParaRPr sz="1500"/>
          </a:p>
          <a:p>
            <a:pPr indent="-323850" lvl="2" marL="1371600" rtl="0" algn="l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s" sz="1500"/>
              <a:t>Test with multiple outlets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s" sz="1500"/>
              <a:t>Begin combined system testing.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s" sz="1500"/>
              <a:t>Continue valve design.</a:t>
            </a:r>
            <a:endParaRPr sz="1500"/>
          </a:p>
        </p:txBody>
      </p:sp>
      <p:sp>
        <p:nvSpPr>
          <p:cNvPr id="228" name="Google Shape;228;p30"/>
          <p:cNvSpPr/>
          <p:nvPr/>
        </p:nvSpPr>
        <p:spPr>
          <a:xfrm flipH="1" rot="-5400000">
            <a:off x="-183700" y="183750"/>
            <a:ext cx="1081800" cy="714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30"/>
          <p:cNvSpPr/>
          <p:nvPr/>
        </p:nvSpPr>
        <p:spPr>
          <a:xfrm flipH="1" rot="-5400000">
            <a:off x="8216500" y="4215875"/>
            <a:ext cx="686700" cy="116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ngineering Project Proposal by Slidesgo">
  <a:themeElements>
    <a:clrScheme name="Simple Light">
      <a:dk1>
        <a:srgbClr val="434343"/>
      </a:dk1>
      <a:lt1>
        <a:srgbClr val="FFFFFF"/>
      </a:lt1>
      <a:dk2>
        <a:srgbClr val="595959"/>
      </a:dk2>
      <a:lt2>
        <a:srgbClr val="EEEEEE"/>
      </a:lt2>
      <a:accent1>
        <a:srgbClr val="D16138"/>
      </a:accent1>
      <a:accent2>
        <a:srgbClr val="212121"/>
      </a:accent2>
      <a:accent3>
        <a:srgbClr val="DF957A"/>
      </a:accent3>
      <a:accent4>
        <a:srgbClr val="CE5123"/>
      </a:accent4>
      <a:accent5>
        <a:srgbClr val="EB845F"/>
      </a:accent5>
      <a:accent6>
        <a:srgbClr val="99634F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