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Catamaran"/>
      <p:regular r:id="rId17"/>
      <p:bold r:id="rId18"/>
    </p:embeddedFont>
    <p:embeddedFont>
      <p:font typeface="Roboto"/>
      <p:regular r:id="rId19"/>
      <p:bold r:id="rId20"/>
      <p:italic r:id="rId21"/>
      <p:boldItalic r:id="rId22"/>
    </p:embeddedFont>
    <p:embeddedFont>
      <p:font typeface="Fira Sans Extra Condensed Medium"/>
      <p:regular r:id="rId23"/>
      <p:bold r:id="rId24"/>
      <p:italic r:id="rId25"/>
      <p:boldItalic r:id="rId26"/>
    </p:embeddedFont>
    <p:embeddedFont>
      <p:font typeface="Livvic"/>
      <p:regular r:id="rId27"/>
      <p:bold r:id="rId28"/>
      <p:italic r:id="rId29"/>
      <p:boldItalic r:id="rId30"/>
    </p:embeddedFont>
    <p:embeddedFont>
      <p:font typeface="Catamaran Light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FiraSansExtraCondensedMedium-bold.fntdata"/><Relationship Id="rId23" Type="http://schemas.openxmlformats.org/officeDocument/2006/relationships/font" Target="fonts/FiraSansExtraCondensedMedium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iraSansExtraCondensedMedium-boldItalic.fntdata"/><Relationship Id="rId25" Type="http://schemas.openxmlformats.org/officeDocument/2006/relationships/font" Target="fonts/FiraSansExtraCondensedMedium-italic.fntdata"/><Relationship Id="rId28" Type="http://schemas.openxmlformats.org/officeDocument/2006/relationships/font" Target="fonts/Livvic-bold.fntdata"/><Relationship Id="rId27" Type="http://schemas.openxmlformats.org/officeDocument/2006/relationships/font" Target="fonts/Livvic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Livvic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atamaranLight-regular.fntdata"/><Relationship Id="rId30" Type="http://schemas.openxmlformats.org/officeDocument/2006/relationships/font" Target="fonts/Livvic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CatamaranLight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Catamaran-regular.fntdata"/><Relationship Id="rId16" Type="http://schemas.openxmlformats.org/officeDocument/2006/relationships/slide" Target="slides/slide12.xml"/><Relationship Id="rId19" Type="http://schemas.openxmlformats.org/officeDocument/2006/relationships/font" Target="fonts/Roboto-regular.fntdata"/><Relationship Id="rId18" Type="http://schemas.openxmlformats.org/officeDocument/2006/relationships/font" Target="fonts/Catamaran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dfce81f1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dfce81f1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eeaac03b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eeeaac03b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cf09e7dce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cf09e7dc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c66871795e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c66871795e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3e13d9a7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3e13d9a7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465e7bc0b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465e7bc0b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Don’s feedback: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system diagram of how the system would work at this point in time -- PLAN FOR PHASE 3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risk </a:t>
            </a: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assessment</a:t>
            </a: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is a living document and should be modified every phase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1" marL="9144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○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use 1-3-9 for risk assessment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1" marL="9144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○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risk burn down chart will be sent a handout from don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050"/>
              <a:buFont typeface="Roboto"/>
              <a:buChar char="●"/>
            </a:pPr>
            <a:r>
              <a:rPr lang="es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present team vision in paragraph form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522eb7919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522eb7919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5e26fccc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05e26fccc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ea526effa3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ea526effa3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3e13d9a7e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3e13d9a7e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05e26fccc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05e26fccc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05e26fccc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05e26fccc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pening slide">
  <p:cSld name="CUSTOM_7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">
  <p:cSld name="CUSTOM_35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type="title"/>
          </p:nvPr>
        </p:nvSpPr>
        <p:spPr>
          <a:xfrm>
            <a:off x="3200250" y="1742750"/>
            <a:ext cx="274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CUSTOM_38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ctrTitle"/>
          </p:nvPr>
        </p:nvSpPr>
        <p:spPr>
          <a:xfrm>
            <a:off x="769725" y="1310050"/>
            <a:ext cx="343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12"/>
          <p:cNvSpPr txBox="1"/>
          <p:nvPr>
            <p:ph hasCustomPrompt="1" idx="2" type="title"/>
          </p:nvPr>
        </p:nvSpPr>
        <p:spPr>
          <a:xfrm rot="5400000">
            <a:off x="7142178" y="3570226"/>
            <a:ext cx="1738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30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ctrTitle"/>
          </p:nvPr>
        </p:nvSpPr>
        <p:spPr>
          <a:xfrm>
            <a:off x="656422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3"/>
          <p:cNvSpPr txBox="1"/>
          <p:nvPr>
            <p:ph idx="1" type="subTitle"/>
          </p:nvPr>
        </p:nvSpPr>
        <p:spPr>
          <a:xfrm>
            <a:off x="656425" y="1886725"/>
            <a:ext cx="1563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1" name="Google Shape;81;p13"/>
          <p:cNvSpPr txBox="1"/>
          <p:nvPr>
            <p:ph idx="2" type="ctrTitle"/>
          </p:nvPr>
        </p:nvSpPr>
        <p:spPr>
          <a:xfrm>
            <a:off x="2650710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3" type="subTitle"/>
          </p:nvPr>
        </p:nvSpPr>
        <p:spPr>
          <a:xfrm>
            <a:off x="2610700" y="1886725"/>
            <a:ext cx="19614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13"/>
          <p:cNvSpPr txBox="1"/>
          <p:nvPr>
            <p:ph idx="4" type="ctrTitle"/>
          </p:nvPr>
        </p:nvSpPr>
        <p:spPr>
          <a:xfrm>
            <a:off x="4638106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4" name="Google Shape;84;p13"/>
          <p:cNvSpPr txBox="1"/>
          <p:nvPr>
            <p:ph idx="5" type="subTitle"/>
          </p:nvPr>
        </p:nvSpPr>
        <p:spPr>
          <a:xfrm>
            <a:off x="4878076" y="1886725"/>
            <a:ext cx="1648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5" name="Google Shape;85;p13"/>
          <p:cNvSpPr txBox="1"/>
          <p:nvPr>
            <p:ph idx="6" type="ctrTitle"/>
          </p:nvPr>
        </p:nvSpPr>
        <p:spPr>
          <a:xfrm rot="5400000">
            <a:off x="6865575" y="1466125"/>
            <a:ext cx="25530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6" name="Google Shape;86;p13"/>
          <p:cNvSpPr txBox="1"/>
          <p:nvPr>
            <p:ph idx="7" type="ctrTitle"/>
          </p:nvPr>
        </p:nvSpPr>
        <p:spPr>
          <a:xfrm>
            <a:off x="656422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7" name="Google Shape;87;p13"/>
          <p:cNvSpPr txBox="1"/>
          <p:nvPr>
            <p:ph idx="8" type="subTitle"/>
          </p:nvPr>
        </p:nvSpPr>
        <p:spPr>
          <a:xfrm>
            <a:off x="656425" y="3860125"/>
            <a:ext cx="1563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8" name="Google Shape;88;p13"/>
          <p:cNvSpPr txBox="1"/>
          <p:nvPr>
            <p:ph idx="9" type="ctrTitle"/>
          </p:nvPr>
        </p:nvSpPr>
        <p:spPr>
          <a:xfrm>
            <a:off x="2650710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9" name="Google Shape;89;p13"/>
          <p:cNvSpPr txBox="1"/>
          <p:nvPr>
            <p:ph idx="13" type="subTitle"/>
          </p:nvPr>
        </p:nvSpPr>
        <p:spPr>
          <a:xfrm>
            <a:off x="2610700" y="3860125"/>
            <a:ext cx="19614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13"/>
          <p:cNvSpPr txBox="1"/>
          <p:nvPr>
            <p:ph idx="14" type="ctrTitle"/>
          </p:nvPr>
        </p:nvSpPr>
        <p:spPr>
          <a:xfrm>
            <a:off x="4638106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91" name="Google Shape;91;p13"/>
          <p:cNvSpPr txBox="1"/>
          <p:nvPr>
            <p:ph idx="15" type="subTitle"/>
          </p:nvPr>
        </p:nvSpPr>
        <p:spPr>
          <a:xfrm>
            <a:off x="4878076" y="3860125"/>
            <a:ext cx="1648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2" name="Google Shape;92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USTOM_31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1">
  <p:cSld name="CUSTOM_2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1" type="subTitle"/>
          </p:nvPr>
        </p:nvSpPr>
        <p:spPr>
          <a:xfrm>
            <a:off x="4633950" y="1847896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8" name="Google Shape;98;p15"/>
          <p:cNvSpPr txBox="1"/>
          <p:nvPr>
            <p:ph idx="2" type="subTitle"/>
          </p:nvPr>
        </p:nvSpPr>
        <p:spPr>
          <a:xfrm>
            <a:off x="4633950" y="3827870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15"/>
          <p:cNvSpPr txBox="1"/>
          <p:nvPr>
            <p:ph type="ctrTitle"/>
          </p:nvPr>
        </p:nvSpPr>
        <p:spPr>
          <a:xfrm>
            <a:off x="4633950" y="1539296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0" name="Google Shape;100;p15"/>
          <p:cNvSpPr txBox="1"/>
          <p:nvPr>
            <p:ph idx="3" type="ctrTitle"/>
          </p:nvPr>
        </p:nvSpPr>
        <p:spPr>
          <a:xfrm>
            <a:off x="4633950" y="351927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1" name="Google Shape;101;p15"/>
          <p:cNvSpPr txBox="1"/>
          <p:nvPr>
            <p:ph idx="4" type="ctrTitle"/>
          </p:nvPr>
        </p:nvSpPr>
        <p:spPr>
          <a:xfrm rot="5400000">
            <a:off x="6917175" y="1414524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10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5">
  <p:cSld name="CUSTOM_32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idx="1" type="subTitle"/>
          </p:nvPr>
        </p:nvSpPr>
        <p:spPr>
          <a:xfrm>
            <a:off x="2258125" y="3106325"/>
            <a:ext cx="3029100" cy="10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105" name="Google Shape;105;p16"/>
          <p:cNvSpPr txBox="1"/>
          <p:nvPr>
            <p:ph type="ctrTitle"/>
          </p:nvPr>
        </p:nvSpPr>
        <p:spPr>
          <a:xfrm rot="5400000">
            <a:off x="7241489" y="1041025"/>
            <a:ext cx="1702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4">
  <p:cSld name="CUSTOM_33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idx="1" type="subTitle"/>
          </p:nvPr>
        </p:nvSpPr>
        <p:spPr>
          <a:xfrm flipH="1">
            <a:off x="840600" y="2432150"/>
            <a:ext cx="1650300" cy="7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9" name="Google Shape;109;p17"/>
          <p:cNvSpPr txBox="1"/>
          <p:nvPr>
            <p:ph idx="2" type="subTitle"/>
          </p:nvPr>
        </p:nvSpPr>
        <p:spPr>
          <a:xfrm>
            <a:off x="4702174" y="1049093"/>
            <a:ext cx="19602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0" name="Google Shape;110;p17"/>
          <p:cNvSpPr txBox="1"/>
          <p:nvPr>
            <p:ph type="ctrTitle"/>
          </p:nvPr>
        </p:nvSpPr>
        <p:spPr>
          <a:xfrm>
            <a:off x="-533400" y="2047350"/>
            <a:ext cx="3024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1" name="Google Shape;111;p17"/>
          <p:cNvSpPr txBox="1"/>
          <p:nvPr>
            <p:ph idx="3" type="ctrTitle"/>
          </p:nvPr>
        </p:nvSpPr>
        <p:spPr>
          <a:xfrm>
            <a:off x="4702174" y="664293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2" name="Google Shape;112;p17"/>
          <p:cNvSpPr txBox="1"/>
          <p:nvPr>
            <p:ph idx="4" type="subTitle"/>
          </p:nvPr>
        </p:nvSpPr>
        <p:spPr>
          <a:xfrm>
            <a:off x="4702174" y="3788925"/>
            <a:ext cx="22149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3" name="Google Shape;113;p17"/>
          <p:cNvSpPr txBox="1"/>
          <p:nvPr>
            <p:ph idx="5" type="ctrTitle"/>
          </p:nvPr>
        </p:nvSpPr>
        <p:spPr>
          <a:xfrm>
            <a:off x="4702174" y="3389725"/>
            <a:ext cx="24756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4" name="Google Shape;114;p17"/>
          <p:cNvSpPr txBox="1"/>
          <p:nvPr>
            <p:ph idx="6" type="ctrTitle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5" name="Google Shape;115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10">
          <p15:clr>
            <a:srgbClr val="FA7B17"/>
          </p15:clr>
        </p15:guide>
        <p15:guide id="2" pos="454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2">
  <p:cSld name="CUSTOM_34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ctrTitle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8" name="Google Shape;118;p18"/>
          <p:cNvSpPr txBox="1"/>
          <p:nvPr>
            <p:ph idx="1" type="subTitle"/>
          </p:nvPr>
        </p:nvSpPr>
        <p:spPr>
          <a:xfrm>
            <a:off x="1579064" y="2147200"/>
            <a:ext cx="16266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9" name="Google Shape;119;p18"/>
          <p:cNvSpPr txBox="1"/>
          <p:nvPr>
            <p:ph idx="2" type="ctrTitle"/>
          </p:nvPr>
        </p:nvSpPr>
        <p:spPr>
          <a:xfrm>
            <a:off x="1579064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0" name="Google Shape;120;p18"/>
          <p:cNvSpPr txBox="1"/>
          <p:nvPr>
            <p:ph idx="3" type="subTitle"/>
          </p:nvPr>
        </p:nvSpPr>
        <p:spPr>
          <a:xfrm>
            <a:off x="4068269" y="2147200"/>
            <a:ext cx="16266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1" name="Google Shape;121;p18"/>
          <p:cNvSpPr txBox="1"/>
          <p:nvPr>
            <p:ph idx="4" type="ctrTitle"/>
          </p:nvPr>
        </p:nvSpPr>
        <p:spPr>
          <a:xfrm>
            <a:off x="3075567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6">
  <p:cSld name="CUSTOM_11_1_2_1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1" type="subTitle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redits">
  <p:cSld name="CUSTOM_25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642050" y="2134800"/>
            <a:ext cx="5308200" cy="14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9" name="Google Shape;129;p20"/>
          <p:cNvSpPr txBox="1"/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0" name="Google Shape;130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000000"/>
                </a:solidFill>
              </a:defRPr>
            </a:lvl1pPr>
            <a:lvl2pPr lvl="1">
              <a:buNone/>
              <a:defRPr>
                <a:solidFill>
                  <a:srgbClr val="000000"/>
                </a:solidFill>
              </a:defRPr>
            </a:lvl2pPr>
            <a:lvl3pPr lvl="2">
              <a:buNone/>
              <a:defRPr>
                <a:solidFill>
                  <a:srgbClr val="000000"/>
                </a:solidFill>
              </a:defRPr>
            </a:lvl3pPr>
            <a:lvl4pPr lvl="3">
              <a:buNone/>
              <a:defRPr>
                <a:solidFill>
                  <a:srgbClr val="000000"/>
                </a:solidFill>
              </a:defRPr>
            </a:lvl4pPr>
            <a:lvl5pPr lvl="4">
              <a:buNone/>
              <a:defRPr>
                <a:solidFill>
                  <a:srgbClr val="000000"/>
                </a:solidFill>
              </a:defRPr>
            </a:lvl5pPr>
            <a:lvl6pPr lvl="5">
              <a:buNone/>
              <a:defRPr>
                <a:solidFill>
                  <a:srgbClr val="000000"/>
                </a:solidFill>
              </a:defRPr>
            </a:lvl6pPr>
            <a:lvl7pPr lvl="6">
              <a:buNone/>
              <a:defRPr>
                <a:solidFill>
                  <a:srgbClr val="000000"/>
                </a:solidFill>
              </a:defRPr>
            </a:lvl7pPr>
            <a:lvl8pPr lvl="7">
              <a:buNone/>
              <a:defRPr>
                <a:solidFill>
                  <a:srgbClr val="000000"/>
                </a:solidFill>
              </a:defRPr>
            </a:lvl8pPr>
            <a:lvl9pPr lvl="8"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2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2" type="title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/>
          <p:nvPr>
            <p:ph idx="3" type="ctrTitle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4" type="subTitle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5" type="title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idx="6" type="ctrTitle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1" name="Google Shape;21;p3"/>
          <p:cNvSpPr txBox="1"/>
          <p:nvPr>
            <p:ph idx="7" type="subTitle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" name="Google Shape;22;p3"/>
          <p:cNvSpPr txBox="1"/>
          <p:nvPr>
            <p:ph hasCustomPrompt="1" idx="8" type="title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/>
          <p:nvPr>
            <p:ph idx="9" type="ctrTitle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4" name="Google Shape;24;p3"/>
          <p:cNvSpPr txBox="1"/>
          <p:nvPr>
            <p:ph idx="13" type="ctrTitle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5" name="Google Shape;25;p3"/>
          <p:cNvSpPr txBox="1"/>
          <p:nvPr>
            <p:ph idx="14" type="subTitle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6" name="Google Shape;26;p3"/>
          <p:cNvSpPr txBox="1"/>
          <p:nvPr>
            <p:ph hasCustomPrompt="1" idx="15" type="title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/>
          <p:nvPr>
            <p:ph idx="16" type="ctrTitle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28" name="Google Shape;28;p3"/>
          <p:cNvSpPr txBox="1"/>
          <p:nvPr>
            <p:ph idx="17" type="subTitle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9" name="Google Shape;29;p3"/>
          <p:cNvSpPr txBox="1"/>
          <p:nvPr>
            <p:ph hasCustomPrompt="1" idx="18" type="title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sources">
  <p:cSld name="CUSTOM_25_1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33" name="Google Shape;133;p21"/>
          <p:cNvSpPr txBox="1"/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4" name="Google Shape;134;p21"/>
          <p:cNvSpPr txBox="1"/>
          <p:nvPr>
            <p:ph idx="2" type="subTitle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000000"/>
                </a:solidFill>
              </a:defRPr>
            </a:lvl1pPr>
            <a:lvl2pPr lvl="1">
              <a:buNone/>
              <a:defRPr>
                <a:solidFill>
                  <a:srgbClr val="000000"/>
                </a:solidFill>
              </a:defRPr>
            </a:lvl2pPr>
            <a:lvl3pPr lvl="2">
              <a:buNone/>
              <a:defRPr>
                <a:solidFill>
                  <a:srgbClr val="000000"/>
                </a:solidFill>
              </a:defRPr>
            </a:lvl3pPr>
            <a:lvl4pPr lvl="3">
              <a:buNone/>
              <a:defRPr>
                <a:solidFill>
                  <a:srgbClr val="000000"/>
                </a:solidFill>
              </a:defRPr>
            </a:lvl4pPr>
            <a:lvl5pPr lvl="4">
              <a:buNone/>
              <a:defRPr>
                <a:solidFill>
                  <a:srgbClr val="000000"/>
                </a:solidFill>
              </a:defRPr>
            </a:lvl5pPr>
            <a:lvl6pPr lvl="5">
              <a:buNone/>
              <a:defRPr>
                <a:solidFill>
                  <a:srgbClr val="000000"/>
                </a:solidFill>
              </a:defRPr>
            </a:lvl6pPr>
            <a:lvl7pPr lvl="6">
              <a:buNone/>
              <a:defRPr>
                <a:solidFill>
                  <a:srgbClr val="000000"/>
                </a:solidFill>
              </a:defRPr>
            </a:lvl7pPr>
            <a:lvl8pPr lvl="7">
              <a:buNone/>
              <a:defRPr>
                <a:solidFill>
                  <a:srgbClr val="000000"/>
                </a:solidFill>
              </a:defRPr>
            </a:lvl8pPr>
            <a:lvl9pPr lvl="8"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CUSTOM_13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" type="subTitle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 1">
  <p:cSld name="CUSTOM_27_1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ctrTitle"/>
          </p:nvPr>
        </p:nvSpPr>
        <p:spPr>
          <a:xfrm>
            <a:off x="631875" y="842025"/>
            <a:ext cx="287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" type="subTitle"/>
          </p:nvPr>
        </p:nvSpPr>
        <p:spPr>
          <a:xfrm>
            <a:off x="631884" y="1410841"/>
            <a:ext cx="2480700" cy="5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8" name="Google Shape;38;p5"/>
          <p:cNvSpPr txBox="1"/>
          <p:nvPr>
            <p:ph idx="2" type="ctrTitle"/>
          </p:nvPr>
        </p:nvSpPr>
        <p:spPr>
          <a:xfrm>
            <a:off x="4213664" y="842025"/>
            <a:ext cx="26979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9" name="Google Shape;39;p5"/>
          <p:cNvSpPr txBox="1"/>
          <p:nvPr>
            <p:ph idx="3" type="subTitle"/>
          </p:nvPr>
        </p:nvSpPr>
        <p:spPr>
          <a:xfrm>
            <a:off x="4213664" y="1410841"/>
            <a:ext cx="2586000" cy="7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0" name="Google Shape;40;p5"/>
          <p:cNvSpPr txBox="1"/>
          <p:nvPr>
            <p:ph idx="4" type="ctrTitle"/>
          </p:nvPr>
        </p:nvSpPr>
        <p:spPr>
          <a:xfrm>
            <a:off x="631883" y="3331927"/>
            <a:ext cx="28713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5" type="subTitle"/>
          </p:nvPr>
        </p:nvSpPr>
        <p:spPr>
          <a:xfrm>
            <a:off x="631884" y="3914208"/>
            <a:ext cx="24807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2" name="Google Shape;42;p5"/>
          <p:cNvSpPr txBox="1"/>
          <p:nvPr>
            <p:ph idx="6" type="ctrTitle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3" name="Google Shape;43;p5"/>
          <p:cNvSpPr txBox="1"/>
          <p:nvPr>
            <p:ph idx="7" type="ctrTitle"/>
          </p:nvPr>
        </p:nvSpPr>
        <p:spPr>
          <a:xfrm>
            <a:off x="4213664" y="3331934"/>
            <a:ext cx="25860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4" name="Google Shape;44;p5"/>
          <p:cNvSpPr txBox="1"/>
          <p:nvPr>
            <p:ph idx="8" type="subTitle"/>
          </p:nvPr>
        </p:nvSpPr>
        <p:spPr>
          <a:xfrm>
            <a:off x="4213664" y="3914208"/>
            <a:ext cx="2586000" cy="7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5" name="Google Shape;45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27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ctrTitle"/>
          </p:nvPr>
        </p:nvSpPr>
        <p:spPr>
          <a:xfrm>
            <a:off x="4921575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4921575" y="3553810"/>
            <a:ext cx="15222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9" name="Google Shape;49;p6"/>
          <p:cNvSpPr txBox="1"/>
          <p:nvPr>
            <p:ph idx="2" type="ctrTitle"/>
          </p:nvPr>
        </p:nvSpPr>
        <p:spPr>
          <a:xfrm>
            <a:off x="906139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3" type="subTitle"/>
          </p:nvPr>
        </p:nvSpPr>
        <p:spPr>
          <a:xfrm>
            <a:off x="906139" y="3553810"/>
            <a:ext cx="15222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1" name="Google Shape;51;p6"/>
          <p:cNvSpPr txBox="1"/>
          <p:nvPr>
            <p:ph idx="4" type="ctrTitle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2" name="Google Shape;52;p6"/>
          <p:cNvSpPr txBox="1"/>
          <p:nvPr>
            <p:ph idx="5" type="ctrTitle"/>
          </p:nvPr>
        </p:nvSpPr>
        <p:spPr>
          <a:xfrm>
            <a:off x="2928557" y="2993035"/>
            <a:ext cx="1798800" cy="644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6" type="subTitle"/>
          </p:nvPr>
        </p:nvSpPr>
        <p:spPr>
          <a:xfrm>
            <a:off x="2928550" y="3553810"/>
            <a:ext cx="14763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54" name="Google Shape;54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USTOM_14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/>
          <p:nvPr>
            <p:ph type="ctrTitle"/>
          </p:nvPr>
        </p:nvSpPr>
        <p:spPr>
          <a:xfrm>
            <a:off x="5432000" y="710675"/>
            <a:ext cx="2888100" cy="205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" type="subTitle"/>
          </p:nvPr>
        </p:nvSpPr>
        <p:spPr>
          <a:xfrm>
            <a:off x="5363550" y="2724625"/>
            <a:ext cx="29565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8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" type="subTitle"/>
          </p:nvPr>
        </p:nvSpPr>
        <p:spPr>
          <a:xfrm>
            <a:off x="915175" y="3380775"/>
            <a:ext cx="3960600" cy="6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2" type="subTitle"/>
          </p:nvPr>
        </p:nvSpPr>
        <p:spPr>
          <a:xfrm>
            <a:off x="915175" y="4004575"/>
            <a:ext cx="1821000" cy="21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3">
  <p:cSld name="CUSTOM_16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idx="1" type="subTitle"/>
          </p:nvPr>
        </p:nvSpPr>
        <p:spPr>
          <a:xfrm>
            <a:off x="2117847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4">
  <p:cSld name="CUSTOM_16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subTitle"/>
          </p:nvPr>
        </p:nvSpPr>
        <p:spPr>
          <a:xfrm flipH="1">
            <a:off x="4189625" y="3380460"/>
            <a:ext cx="29514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type="ctrTitle"/>
          </p:nvPr>
        </p:nvSpPr>
        <p:spPr>
          <a:xfrm rot="5400000">
            <a:off x="6612409" y="1752564"/>
            <a:ext cx="28881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b="1" sz="28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●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/>
              <a:buChar char="○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Light"/>
              <a:buChar char="■"/>
              <a:defRPr sz="12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tamaran Light"/>
                <a:ea typeface="Catamaran Light"/>
                <a:cs typeface="Catamaran Light"/>
                <a:sym typeface="Catamaran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iki.rit.edu/x/1w_8Dw" TargetMode="External"/><Relationship Id="rId4" Type="http://schemas.openxmlformats.org/officeDocument/2006/relationships/hyperlink" Target="https://drive.google.com/file/d/1UcZaEURiQ-phuE0wJMHBr8fjPbZ6ytc3/view?usp=sharing" TargetMode="External"/><Relationship Id="rId5" Type="http://schemas.openxmlformats.org/officeDocument/2006/relationships/hyperlink" Target="https://drive.google.com/file/d/15OBMAvAGc2zEwIy7HPUwbS-N5fhcKiZE/view?usp=sharing" TargetMode="External"/><Relationship Id="rId6" Type="http://schemas.openxmlformats.org/officeDocument/2006/relationships/hyperlink" Target="https://drive.google.com/file/d/15OBMAvAGc2zEwIy7HPUwbS-N5fhcKiZE/view?usp=sharing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iki.rit.edu/x/1Q_8Dw" TargetMode="External"/><Relationship Id="rId4" Type="http://schemas.openxmlformats.org/officeDocument/2006/relationships/hyperlink" Target="https://wiki.rit.edu/x/1Q_8Dw" TargetMode="External"/><Relationship Id="rId5" Type="http://schemas.openxmlformats.org/officeDocument/2006/relationships/hyperlink" Target="https://wiki.rit.edu/x/1Q_8Dw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hyperlink" Target="https://wiki.rit.edu/display/P21389/3.+Risk+and+Problem+Tracking+for+Final+Demo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/>
          <p:nvPr/>
        </p:nvSpPr>
        <p:spPr>
          <a:xfrm rot="5400000">
            <a:off x="1428875" y="13850"/>
            <a:ext cx="3358800" cy="5026500"/>
          </a:xfrm>
          <a:prstGeom prst="rect">
            <a:avLst/>
          </a:prstGeom>
          <a:solidFill>
            <a:schemeClr val="accent1">
              <a:alpha val="8616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2"/>
          <p:cNvSpPr txBox="1"/>
          <p:nvPr>
            <p:ph idx="1" type="subTitle"/>
          </p:nvPr>
        </p:nvSpPr>
        <p:spPr>
          <a:xfrm>
            <a:off x="1039575" y="3253425"/>
            <a:ext cx="4592400" cy="82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Phase 8: Customer Handoff &amp;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Final Documentation Review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chemeClr val="lt1"/>
                </a:solidFill>
              </a:rPr>
              <a:t>October 2021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142" name="Google Shape;142;p22"/>
          <p:cNvSpPr txBox="1"/>
          <p:nvPr>
            <p:ph type="ctrTitle"/>
          </p:nvPr>
        </p:nvSpPr>
        <p:spPr>
          <a:xfrm>
            <a:off x="1039575" y="1548825"/>
            <a:ext cx="4592400" cy="17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P21389: Bug Torch</a:t>
            </a:r>
            <a:endParaRPr>
              <a:solidFill>
                <a:schemeClr val="lt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43" name="Google Shape;143;p22"/>
          <p:cNvSpPr/>
          <p:nvPr/>
        </p:nvSpPr>
        <p:spPr>
          <a:xfrm flipH="1" rot="-5400000">
            <a:off x="7354200" y="2416550"/>
            <a:ext cx="3358800" cy="221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/>
          <p:nvPr/>
        </p:nvSpPr>
        <p:spPr>
          <a:xfrm>
            <a:off x="158375" y="53100"/>
            <a:ext cx="888900" cy="9150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1"/>
          <p:cNvSpPr/>
          <p:nvPr/>
        </p:nvSpPr>
        <p:spPr>
          <a:xfrm>
            <a:off x="287025" y="167775"/>
            <a:ext cx="7452300" cy="69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31"/>
          <p:cNvSpPr txBox="1"/>
          <p:nvPr>
            <p:ph type="ctrTitle"/>
          </p:nvPr>
        </p:nvSpPr>
        <p:spPr>
          <a:xfrm>
            <a:off x="287025" y="226200"/>
            <a:ext cx="7452300" cy="56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FINAL DOCUMENTATION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8" name="Google Shape;238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39" name="Google Shape;239;p31"/>
          <p:cNvSpPr txBox="1"/>
          <p:nvPr/>
        </p:nvSpPr>
        <p:spPr>
          <a:xfrm>
            <a:off x="338925" y="1161375"/>
            <a:ext cx="7400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●"/>
            </a:pPr>
            <a:r>
              <a:rPr lang="es" u="sng">
                <a:solidFill>
                  <a:schemeClr val="hlink"/>
                </a:solidFill>
                <a:latin typeface="Catamaran Light"/>
                <a:ea typeface="Catamaran Light"/>
                <a:cs typeface="Catamaran Light"/>
                <a:sym typeface="Catamaran Light"/>
                <a:hlinkClick r:id="rId3"/>
              </a:rPr>
              <a:t>User Guides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○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Torch Stand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○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Torch Valve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○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Torch Level Sensor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○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Solar LiPo Charger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○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ESP32 Microcontroller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●"/>
            </a:pPr>
            <a:r>
              <a:rPr lang="es" u="sng">
                <a:solidFill>
                  <a:schemeClr val="hlink"/>
                </a:solidFill>
                <a:latin typeface="Catamaran Light"/>
                <a:ea typeface="Catamaran Light"/>
                <a:cs typeface="Catamaran Light"/>
                <a:sym typeface="Catamaran Light"/>
                <a:hlinkClick r:id="rId4"/>
              </a:rPr>
              <a:t>Final Poster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●"/>
            </a:pPr>
            <a:r>
              <a:rPr lang="es">
                <a:latin typeface="Catamaran Light"/>
                <a:ea typeface="Catamaran Light"/>
                <a:cs typeface="Catamaran Light"/>
                <a:sym typeface="Catamaran Light"/>
              </a:rPr>
              <a:t>Final Paper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tamaran Light"/>
              <a:buChar char="●"/>
            </a:pPr>
            <a:r>
              <a:rPr lang="es" u="sng">
                <a:solidFill>
                  <a:schemeClr val="hlink"/>
                </a:solidFill>
                <a:latin typeface="Catamaran Light"/>
                <a:ea typeface="Catamaran Light"/>
                <a:cs typeface="Catamaran Light"/>
                <a:sym typeface="Catamaran Light"/>
                <a:hlinkClick r:id="rId5"/>
              </a:rPr>
              <a:t>Lightning</a:t>
            </a:r>
            <a:r>
              <a:rPr lang="es" u="sng">
                <a:solidFill>
                  <a:schemeClr val="hlink"/>
                </a:solidFill>
                <a:latin typeface="Catamaran Light"/>
                <a:ea typeface="Catamaran Light"/>
                <a:cs typeface="Catamaran Light"/>
                <a:sym typeface="Catamaran Light"/>
                <a:hlinkClick r:id="rId6"/>
              </a:rPr>
              <a:t> Talk Video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2"/>
          <p:cNvSpPr txBox="1"/>
          <p:nvPr>
            <p:ph type="ctrTitle"/>
          </p:nvPr>
        </p:nvSpPr>
        <p:spPr>
          <a:xfrm>
            <a:off x="959450" y="455975"/>
            <a:ext cx="5718300" cy="4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/>
              <a:t>“</a:t>
            </a:r>
            <a:r>
              <a:rPr lang="es" sz="2800"/>
              <a:t>PLAN FOR FUTURE”</a:t>
            </a:r>
            <a:endParaRPr sz="2800"/>
          </a:p>
        </p:txBody>
      </p:sp>
      <p:sp>
        <p:nvSpPr>
          <p:cNvPr id="245" name="Google Shape;245;p32"/>
          <p:cNvSpPr txBox="1"/>
          <p:nvPr>
            <p:ph idx="4294967295" type="subTitle"/>
          </p:nvPr>
        </p:nvSpPr>
        <p:spPr>
          <a:xfrm flipH="1">
            <a:off x="931150" y="1027150"/>
            <a:ext cx="6204900" cy="258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Given an extra three weeks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s" sz="1500"/>
              <a:t>Redesign the torch body to meet the standards of the subsystems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s" sz="1500"/>
              <a:t>Modify the sensor to accommodate the unique properties of citronella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s" sz="1500"/>
              <a:t>Get feedback from client and add more detail to the user guides to make it easier for future improvements. </a:t>
            </a:r>
            <a:endParaRPr sz="1500"/>
          </a:p>
          <a:p>
            <a:pPr indent="0" lvl="0" marL="9144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246" name="Google Shape;246;p32"/>
          <p:cNvSpPr/>
          <p:nvPr/>
        </p:nvSpPr>
        <p:spPr>
          <a:xfrm flipH="1" rot="-5400000">
            <a:off x="-183700" y="183750"/>
            <a:ext cx="1081800" cy="7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2"/>
          <p:cNvSpPr/>
          <p:nvPr/>
        </p:nvSpPr>
        <p:spPr>
          <a:xfrm flipH="1" rot="-5400000">
            <a:off x="8216500" y="4215875"/>
            <a:ext cx="686700" cy="116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931150" y="3665825"/>
            <a:ext cx="6965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The team believes that with the knowledge gathered a continuation would provide significant advancement to the system.</a:t>
            </a:r>
            <a:endParaRPr b="1" sz="15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33"/>
          <p:cNvSpPr/>
          <p:nvPr/>
        </p:nvSpPr>
        <p:spPr>
          <a:xfrm flipH="1" rot="-5400000">
            <a:off x="2180750" y="205900"/>
            <a:ext cx="1589400" cy="350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33"/>
          <p:cNvSpPr txBox="1"/>
          <p:nvPr>
            <p:ph type="title"/>
          </p:nvPr>
        </p:nvSpPr>
        <p:spPr>
          <a:xfrm>
            <a:off x="1854925" y="1512400"/>
            <a:ext cx="3463200" cy="8967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4800"/>
              <a:t>Questions?</a:t>
            </a:r>
            <a:endParaRPr sz="4800"/>
          </a:p>
        </p:txBody>
      </p:sp>
      <p:sp>
        <p:nvSpPr>
          <p:cNvPr id="257" name="Google Shape;257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idx="9" type="ctrTitle"/>
          </p:nvPr>
        </p:nvSpPr>
        <p:spPr>
          <a:xfrm>
            <a:off x="3426075" y="300278"/>
            <a:ext cx="4411800" cy="48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TABLE OF CONTENTS</a:t>
            </a:r>
            <a:endParaRPr sz="2400"/>
          </a:p>
        </p:txBody>
      </p:sp>
      <p:sp>
        <p:nvSpPr>
          <p:cNvPr id="149" name="Google Shape;149;p23"/>
          <p:cNvSpPr/>
          <p:nvPr/>
        </p:nvSpPr>
        <p:spPr>
          <a:xfrm flipH="1" rot="-5400000">
            <a:off x="-957900" y="959250"/>
            <a:ext cx="5140800" cy="322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3"/>
          <p:cNvSpPr txBox="1"/>
          <p:nvPr>
            <p:ph type="ctrTitle"/>
          </p:nvPr>
        </p:nvSpPr>
        <p:spPr>
          <a:xfrm>
            <a:off x="3439650" y="820550"/>
            <a:ext cx="45006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INTEGRATE SYSTEM BUILD AND TEST </a:t>
            </a:r>
            <a:r>
              <a:rPr lang="es"/>
              <a:t>ACTION ITEMS</a:t>
            </a:r>
            <a:endParaRPr/>
          </a:p>
        </p:txBody>
      </p:sp>
      <p:sp>
        <p:nvSpPr>
          <p:cNvPr id="151" name="Google Shape;151;p23"/>
          <p:cNvSpPr txBox="1"/>
          <p:nvPr>
            <p:ph idx="2" type="title"/>
          </p:nvPr>
        </p:nvSpPr>
        <p:spPr>
          <a:xfrm>
            <a:off x="2496900" y="8205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01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2" name="Google Shape;152;p23"/>
          <p:cNvSpPr txBox="1"/>
          <p:nvPr>
            <p:ph idx="3" type="ctrTitle"/>
          </p:nvPr>
        </p:nvSpPr>
        <p:spPr>
          <a:xfrm>
            <a:off x="3442525" y="1189850"/>
            <a:ext cx="5558100" cy="36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TEAM VISION FOR CUSTOMER HANDOFF AND FINAL DOCUMENTATION</a:t>
            </a:r>
            <a:endParaRPr/>
          </a:p>
        </p:txBody>
      </p:sp>
      <p:sp>
        <p:nvSpPr>
          <p:cNvPr id="153" name="Google Shape;153;p23"/>
          <p:cNvSpPr txBox="1"/>
          <p:nvPr/>
        </p:nvSpPr>
        <p:spPr>
          <a:xfrm>
            <a:off x="3477675" y="1961225"/>
            <a:ext cx="4308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RISK ASSESSMENT &amp; PROBLEM TRACKING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3491325" y="2376625"/>
            <a:ext cx="3531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FINAL PROJECT </a:t>
            </a: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DOCUMENTATION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55" name="Google Shape;155;p23"/>
          <p:cNvSpPr txBox="1"/>
          <p:nvPr>
            <p:ph idx="2" type="title"/>
          </p:nvPr>
        </p:nvSpPr>
        <p:spPr>
          <a:xfrm>
            <a:off x="2503275" y="11898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02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6" name="Google Shape;156;p23"/>
          <p:cNvSpPr txBox="1"/>
          <p:nvPr>
            <p:ph idx="2" type="title"/>
          </p:nvPr>
        </p:nvSpPr>
        <p:spPr>
          <a:xfrm>
            <a:off x="2496900" y="15972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03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7" name="Google Shape;157;p23"/>
          <p:cNvSpPr txBox="1"/>
          <p:nvPr>
            <p:ph idx="2" type="title"/>
          </p:nvPr>
        </p:nvSpPr>
        <p:spPr>
          <a:xfrm>
            <a:off x="2496900" y="1966550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04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8" name="Google Shape;158;p23"/>
          <p:cNvSpPr txBox="1"/>
          <p:nvPr>
            <p:ph idx="2" type="title"/>
          </p:nvPr>
        </p:nvSpPr>
        <p:spPr>
          <a:xfrm>
            <a:off x="2503275" y="2379275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05</a:t>
            </a:r>
            <a:endParaRPr sz="1700">
              <a:solidFill>
                <a:schemeClr val="lt1"/>
              </a:solidFill>
            </a:endParaRPr>
          </a:p>
        </p:txBody>
      </p:sp>
      <p:sp>
        <p:nvSpPr>
          <p:cNvPr id="159" name="Google Shape;159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60" name="Google Shape;160;p23"/>
          <p:cNvSpPr txBox="1"/>
          <p:nvPr/>
        </p:nvSpPr>
        <p:spPr>
          <a:xfrm>
            <a:off x="3477675" y="1572875"/>
            <a:ext cx="4308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TEST RESULTS SUMMARY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61" name="Google Shape;161;p23"/>
          <p:cNvSpPr txBox="1"/>
          <p:nvPr/>
        </p:nvSpPr>
        <p:spPr>
          <a:xfrm>
            <a:off x="3491325" y="2792000"/>
            <a:ext cx="225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PLAN FOR FUTURE</a:t>
            </a:r>
            <a:endParaRPr b="1" sz="12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  <p:sp>
        <p:nvSpPr>
          <p:cNvPr id="162" name="Google Shape;162;p23"/>
          <p:cNvSpPr txBox="1"/>
          <p:nvPr>
            <p:ph idx="2" type="title"/>
          </p:nvPr>
        </p:nvSpPr>
        <p:spPr>
          <a:xfrm>
            <a:off x="2496900" y="2769875"/>
            <a:ext cx="690000" cy="36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chemeClr val="lt1"/>
                </a:solidFill>
              </a:rPr>
              <a:t>06</a:t>
            </a:r>
            <a:endParaRPr sz="17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/>
          <p:nvPr/>
        </p:nvSpPr>
        <p:spPr>
          <a:xfrm rot="-5400000">
            <a:off x="6149425" y="258325"/>
            <a:ext cx="1357200" cy="355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4"/>
          <p:cNvSpPr txBox="1"/>
          <p:nvPr>
            <p:ph type="ctrTitle"/>
          </p:nvPr>
        </p:nvSpPr>
        <p:spPr>
          <a:xfrm>
            <a:off x="5247775" y="1346725"/>
            <a:ext cx="3309000" cy="137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PHASE VII ACTION ITEMS: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9" name="Google Shape;169;p24"/>
          <p:cNvSpPr txBox="1"/>
          <p:nvPr>
            <p:ph idx="1" type="subTitle"/>
          </p:nvPr>
        </p:nvSpPr>
        <p:spPr>
          <a:xfrm>
            <a:off x="4953850" y="2677875"/>
            <a:ext cx="36516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CLOSED:</a:t>
            </a:r>
            <a:endParaRPr b="1"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EHS Burn Testing approval 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Discuss with Todd to </a:t>
            </a:r>
            <a:r>
              <a:rPr lang="es"/>
              <a:t>improve valve design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Update Bill of Materials for Customer Handoff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Articulate future </a:t>
            </a:r>
            <a:r>
              <a:rPr lang="es"/>
              <a:t>recommendations for future</a:t>
            </a:r>
            <a:r>
              <a:rPr lang="es"/>
              <a:t> 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REMAIN OPEN:</a:t>
            </a:r>
            <a:endParaRPr b="1"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4572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N/A</a:t>
            </a:r>
            <a:endParaRPr/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125" y="0"/>
            <a:ext cx="41148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/>
          <p:nvPr/>
        </p:nvSpPr>
        <p:spPr>
          <a:xfrm rot="-5400000">
            <a:off x="-153600" y="1500325"/>
            <a:ext cx="1377900" cy="1070700"/>
          </a:xfrm>
          <a:prstGeom prst="rect">
            <a:avLst/>
          </a:prstGeom>
          <a:gradFill>
            <a:gsLst>
              <a:gs pos="0">
                <a:srgbClr val="DF957A">
                  <a:alpha val="29803"/>
                </a:srgbClr>
              </a:gs>
              <a:gs pos="100000">
                <a:schemeClr val="accent1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/>
          <p:nvPr/>
        </p:nvSpPr>
        <p:spPr>
          <a:xfrm>
            <a:off x="6130500" y="1162050"/>
            <a:ext cx="3013800" cy="30033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5"/>
          <p:cNvSpPr txBox="1"/>
          <p:nvPr>
            <p:ph idx="1" type="subTitle"/>
          </p:nvPr>
        </p:nvSpPr>
        <p:spPr>
          <a:xfrm flipH="1">
            <a:off x="443850" y="2280325"/>
            <a:ext cx="5584800" cy="18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atamaran"/>
                <a:ea typeface="Catamaran"/>
                <a:cs typeface="Catamaran"/>
                <a:sym typeface="Catamaran"/>
              </a:rPr>
              <a:t>Team Plan:</a:t>
            </a:r>
            <a:endParaRPr b="1">
              <a:latin typeface="Catamaran"/>
              <a:ea typeface="Catamaran"/>
              <a:cs typeface="Catamaran"/>
              <a:sym typeface="Catamar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Continue to test prototype once EHS approves burn testing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Create detailed users guides for each of the </a:t>
            </a:r>
            <a:r>
              <a:rPr lang="es"/>
              <a:t>subsystems</a:t>
            </a:r>
            <a:r>
              <a:rPr lang="es"/>
              <a:t> for smoother </a:t>
            </a:r>
            <a:r>
              <a:rPr lang="es"/>
              <a:t>customer hand off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s"/>
              <a:t>Complete final poster, paper, and lightning talk video to review with the customer.</a:t>
            </a:r>
            <a:endParaRPr/>
          </a:p>
        </p:txBody>
      </p:sp>
      <p:sp>
        <p:nvSpPr>
          <p:cNvPr id="179" name="Google Shape;179;p25"/>
          <p:cNvSpPr txBox="1"/>
          <p:nvPr>
            <p:ph type="title"/>
          </p:nvPr>
        </p:nvSpPr>
        <p:spPr>
          <a:xfrm>
            <a:off x="438600" y="1162050"/>
            <a:ext cx="5691900" cy="124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TEAM VISION FOR CUSTOMER HANDOFF AND FINAL DOC.</a:t>
            </a:r>
            <a:endParaRPr/>
          </a:p>
        </p:txBody>
      </p:sp>
      <p:sp>
        <p:nvSpPr>
          <p:cNvPr id="180" name="Google Shape;180;p25"/>
          <p:cNvSpPr/>
          <p:nvPr/>
        </p:nvSpPr>
        <p:spPr>
          <a:xfrm>
            <a:off x="0" y="1162050"/>
            <a:ext cx="362100" cy="30033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>
            <p:ph type="ctrTitle"/>
          </p:nvPr>
        </p:nvSpPr>
        <p:spPr>
          <a:xfrm>
            <a:off x="959450" y="455975"/>
            <a:ext cx="5718300" cy="4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/>
              <a:t>FINAL SYSTEM SCHEMATIC</a:t>
            </a:r>
            <a:endParaRPr sz="2800"/>
          </a:p>
        </p:txBody>
      </p:sp>
      <p:sp>
        <p:nvSpPr>
          <p:cNvPr id="187" name="Google Shape;187;p26"/>
          <p:cNvSpPr/>
          <p:nvPr/>
        </p:nvSpPr>
        <p:spPr>
          <a:xfrm flipH="1" rot="-5400000">
            <a:off x="-183700" y="183750"/>
            <a:ext cx="1081800" cy="7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189" name="Google Shape;18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26350"/>
            <a:ext cx="9144000" cy="358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/>
          <p:nvPr/>
        </p:nvSpPr>
        <p:spPr>
          <a:xfrm>
            <a:off x="932088" y="-50"/>
            <a:ext cx="1359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7"/>
          <p:cNvSpPr/>
          <p:nvPr/>
        </p:nvSpPr>
        <p:spPr>
          <a:xfrm>
            <a:off x="393350" y="0"/>
            <a:ext cx="1359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7"/>
          <p:cNvSpPr/>
          <p:nvPr/>
        </p:nvSpPr>
        <p:spPr>
          <a:xfrm>
            <a:off x="662725" y="0"/>
            <a:ext cx="135900" cy="5143500"/>
          </a:xfrm>
          <a:prstGeom prst="rect">
            <a:avLst/>
          </a:prstGeom>
          <a:solidFill>
            <a:schemeClr val="accent3">
              <a:alpha val="584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7"/>
          <p:cNvSpPr/>
          <p:nvPr/>
        </p:nvSpPr>
        <p:spPr>
          <a:xfrm>
            <a:off x="72525" y="716050"/>
            <a:ext cx="2127900" cy="102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7"/>
          <p:cNvSpPr txBox="1"/>
          <p:nvPr>
            <p:ph type="ctrTitle"/>
          </p:nvPr>
        </p:nvSpPr>
        <p:spPr>
          <a:xfrm>
            <a:off x="72525" y="744100"/>
            <a:ext cx="2127900" cy="9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TEST RESULTS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00" name="Google Shape;200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01" name="Google Shape;20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3631" y="0"/>
            <a:ext cx="681036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/>
          <p:nvPr>
            <p:ph type="ctrTitle"/>
          </p:nvPr>
        </p:nvSpPr>
        <p:spPr>
          <a:xfrm>
            <a:off x="295413" y="2701675"/>
            <a:ext cx="3886500" cy="62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u="sng">
                <a:solidFill>
                  <a:schemeClr val="hlink"/>
                </a:solidFill>
                <a:hlinkClick r:id="rId3"/>
              </a:rPr>
              <a:t>RISK </a:t>
            </a:r>
            <a:r>
              <a:rPr lang="es" sz="2800" u="sng">
                <a:solidFill>
                  <a:schemeClr val="hlink"/>
                </a:solidFill>
                <a:hlinkClick r:id="rId4"/>
              </a:rPr>
              <a:t>ASSESSMENT </a:t>
            </a:r>
            <a:r>
              <a:rPr lang="es" sz="2800" u="sng">
                <a:solidFill>
                  <a:schemeClr val="hlink"/>
                </a:solidFill>
                <a:hlinkClick r:id="rId5"/>
              </a:rPr>
              <a:t>&amp; PROBLEM TRACKING</a:t>
            </a:r>
            <a:r>
              <a:rPr lang="es" sz="2800"/>
              <a:t> </a:t>
            </a:r>
            <a:endParaRPr sz="2800"/>
          </a:p>
        </p:txBody>
      </p:sp>
      <p:sp>
        <p:nvSpPr>
          <p:cNvPr id="208" name="Google Shape;208;p28"/>
          <p:cNvSpPr/>
          <p:nvPr/>
        </p:nvSpPr>
        <p:spPr>
          <a:xfrm flipH="1" rot="-5400000">
            <a:off x="-2448250" y="2448300"/>
            <a:ext cx="5153400" cy="2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8"/>
          <p:cNvSpPr txBox="1"/>
          <p:nvPr>
            <p:ph idx="12" type="sldNum"/>
          </p:nvPr>
        </p:nvSpPr>
        <p:spPr>
          <a:xfrm>
            <a:off x="8549709" y="474990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10" name="Google Shape;210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4000" y="76200"/>
            <a:ext cx="8903475" cy="25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96600" y="2673825"/>
            <a:ext cx="3994076" cy="246967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13" name="Google Shape;213;p28"/>
          <p:cNvSpPr txBox="1"/>
          <p:nvPr/>
        </p:nvSpPr>
        <p:spPr>
          <a:xfrm>
            <a:off x="559225" y="4069175"/>
            <a:ext cx="3576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u="sng">
                <a:solidFill>
                  <a:schemeClr val="hlink"/>
                </a:solidFill>
                <a:latin typeface="Catamaran Light"/>
                <a:ea typeface="Catamaran Light"/>
                <a:cs typeface="Catamaran Light"/>
                <a:sym typeface="Catamaran Light"/>
                <a:hlinkClick r:id="rId8"/>
              </a:rPr>
              <a:t>https://wiki.rit.edu/display/P21389/3.+Risk+and+Problem+Tracking+for+Final+Demo</a:t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tamaran Light"/>
              <a:ea typeface="Catamaran Light"/>
              <a:cs typeface="Catamaran Light"/>
              <a:sym typeface="Catamaran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/>
          <p:nvPr/>
        </p:nvSpPr>
        <p:spPr>
          <a:xfrm>
            <a:off x="4211925" y="-109125"/>
            <a:ext cx="5314500" cy="5252400"/>
          </a:xfrm>
          <a:prstGeom prst="rect">
            <a:avLst/>
          </a:prstGeom>
          <a:solidFill>
            <a:schemeClr val="accent3">
              <a:alpha val="58430"/>
            </a:schemeClr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9"/>
          <p:cNvSpPr txBox="1"/>
          <p:nvPr>
            <p:ph type="title"/>
          </p:nvPr>
        </p:nvSpPr>
        <p:spPr>
          <a:xfrm>
            <a:off x="4638900" y="3511125"/>
            <a:ext cx="3907200" cy="10929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BUDGET REVIEW</a:t>
            </a:r>
            <a:endParaRPr/>
          </a:p>
        </p:txBody>
      </p:sp>
      <p:sp>
        <p:nvSpPr>
          <p:cNvPr id="220" name="Google Shape;220;p29"/>
          <p:cNvSpPr/>
          <p:nvPr/>
        </p:nvSpPr>
        <p:spPr>
          <a:xfrm>
            <a:off x="-193875" y="-54675"/>
            <a:ext cx="639600" cy="5252400"/>
          </a:xfrm>
          <a:prstGeom prst="rect">
            <a:avLst/>
          </a:prstGeom>
          <a:solidFill>
            <a:schemeClr val="accent3">
              <a:alpha val="58430"/>
            </a:schemeClr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22" name="Google Shape;22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877" y="-225"/>
            <a:ext cx="3439897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5500" y="318100"/>
            <a:ext cx="4507351" cy="279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"/>
          <p:cNvSpPr txBox="1"/>
          <p:nvPr>
            <p:ph type="title"/>
          </p:nvPr>
        </p:nvSpPr>
        <p:spPr>
          <a:xfrm>
            <a:off x="5041375" y="4325025"/>
            <a:ext cx="3687600" cy="6618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BILL OF MATERIALS</a:t>
            </a:r>
            <a:endParaRPr/>
          </a:p>
        </p:txBody>
      </p:sp>
      <p:sp>
        <p:nvSpPr>
          <p:cNvPr id="229" name="Google Shape;229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230" name="Google Shape;230;p30"/>
          <p:cNvPicPr preferRelativeResize="0"/>
          <p:nvPr/>
        </p:nvPicPr>
        <p:blipFill rotWithShape="1">
          <a:blip r:embed="rId3">
            <a:alphaModFix/>
          </a:blip>
          <a:srcRect b="2279" l="1139" r="2326" t="1953"/>
          <a:stretch/>
        </p:blipFill>
        <p:spPr>
          <a:xfrm>
            <a:off x="0" y="0"/>
            <a:ext cx="9143999" cy="412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D16138"/>
      </a:accent1>
      <a:accent2>
        <a:srgbClr val="212121"/>
      </a:accent2>
      <a:accent3>
        <a:srgbClr val="DF957A"/>
      </a:accent3>
      <a:accent4>
        <a:srgbClr val="CE5123"/>
      </a:accent4>
      <a:accent5>
        <a:srgbClr val="EB845F"/>
      </a:accent5>
      <a:accent6>
        <a:srgbClr val="99634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