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c6bd623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c6bd623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10" Type="http://schemas.openxmlformats.org/officeDocument/2006/relationships/image" Target="../media/image7.png"/><Relationship Id="rId9" Type="http://schemas.openxmlformats.org/officeDocument/2006/relationships/hyperlink" Target="https://www.robotshop.com/en/lynxmotion-light-weight-wrist-rotate-upgrade.html" TargetMode="External"/><Relationship Id="rId5" Type="http://schemas.openxmlformats.org/officeDocument/2006/relationships/image" Target="../media/image1.png"/><Relationship Id="rId6" Type="http://schemas.openxmlformats.org/officeDocument/2006/relationships/hyperlink" Target="https://www.robotshop.com/en/lynxmotion-lss-geared-gripper-kit.html" TargetMode="External"/><Relationship Id="rId7" Type="http://schemas.openxmlformats.org/officeDocument/2006/relationships/hyperlink" Target="https://www.robotdigg.com/product/1864/Flexible-adaptive-gripper-2,-4-or-6-fingers" TargetMode="External"/><Relationship Id="rId8" Type="http://schemas.openxmlformats.org/officeDocument/2006/relationships/hyperlink" Target="https://www.robotdigg.com/product/1701/Pneumatic-or-stepper-motorized-flexible-gripper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hyperlink" Target="https://www.fishersci.com/shop/products/3-prong-double-adjustable-universal-clamp-1/S41721" TargetMode="External"/><Relationship Id="rId5" Type="http://schemas.openxmlformats.org/officeDocument/2006/relationships/hyperlink" Target="https://www.mcmaster.com/5413T32/" TargetMode="External"/><Relationship Id="rId6" Type="http://schemas.openxmlformats.org/officeDocument/2006/relationships/hyperlink" Target="https://www.mcmaster.com/6076A19/" TargetMode="External"/><Relationship Id="rId7" Type="http://schemas.openxmlformats.org/officeDocument/2006/relationships/image" Target="../media/image3.png"/><Relationship Id="rId8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3057225"/>
            <a:ext cx="1736925" cy="173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57637" y="1207321"/>
            <a:ext cx="1001456" cy="129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50375" y="1207321"/>
            <a:ext cx="1059140" cy="129245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20000" y="99950"/>
            <a:ext cx="2717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000000"/>
                </a:solidFill>
              </a:rPr>
              <a:t>Powered grippers </a:t>
            </a:r>
            <a:endParaRPr sz="2800">
              <a:solidFill>
                <a:srgbClr val="000000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4897900" y="2257650"/>
            <a:ext cx="4159800" cy="16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Off the shelf options: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rabicPeriod"/>
            </a:pPr>
            <a:r>
              <a:rPr lang="en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/>
              </a:rPr>
              <a:t>$49 Lynxmotion Geared Gripper kit</a:t>
            </a:r>
            <a:endParaRPr sz="1200">
              <a:solidFill>
                <a:srgbClr val="4285F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rabicPeriod"/>
            </a:pPr>
            <a:r>
              <a:rPr lang="en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/>
              </a:rPr>
              <a:t>$120 RobotDigg 2 Finger</a:t>
            </a:r>
            <a:endParaRPr sz="1200">
              <a:solidFill>
                <a:srgbClr val="4285F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rabicPeriod"/>
            </a:pPr>
            <a:r>
              <a:rPr lang="en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/>
              </a:rPr>
              <a:t>$169 RobotDigg 3 Finger</a:t>
            </a:r>
            <a:endParaRPr sz="1200">
              <a:solidFill>
                <a:srgbClr val="4285F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rabicPeriod"/>
            </a:pPr>
            <a:r>
              <a:rPr lang="en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9"/>
              </a:rPr>
              <a:t>$28 Lynxmotion Rotating Wrist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4285F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285F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sz="1200">
              <a:solidFill>
                <a:srgbClr val="4285F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39600" y="1207325"/>
            <a:ext cx="1198125" cy="119812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311700" y="739888"/>
            <a:ext cx="193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finger grippers</a:t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2678975" y="739750"/>
            <a:ext cx="193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Three finger grippers</a:t>
            </a:r>
            <a:endParaRPr/>
          </a:p>
        </p:txBody>
      </p:sp>
      <p:sp>
        <p:nvSpPr>
          <p:cNvPr id="62" name="Google Shape;62;p13"/>
          <p:cNvSpPr txBox="1"/>
          <p:nvPr/>
        </p:nvSpPr>
        <p:spPr>
          <a:xfrm>
            <a:off x="450475" y="2780450"/>
            <a:ext cx="193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Rotating wrist </a:t>
            </a:r>
            <a:endParaRPr/>
          </a:p>
        </p:txBody>
      </p:sp>
      <p:sp>
        <p:nvSpPr>
          <p:cNvPr id="63" name="Google Shape;63;p13"/>
          <p:cNvSpPr txBox="1"/>
          <p:nvPr/>
        </p:nvSpPr>
        <p:spPr>
          <a:xfrm>
            <a:off x="4897900" y="276350"/>
            <a:ext cx="40641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Features: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Two finger grippers allow for side load tool holding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Three finger grippers allow for vertical orientation tool holding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Rotating wrist allows the gripper to be raised or lowered onto the paper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Rotating wrist allows tools to be used at an angle rather than strictly perpendicular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Rubber or foam grip surfaces provide good grip to the tool while not damaging it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191650" y="1046450"/>
            <a:ext cx="40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1.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1435300" y="1046450"/>
            <a:ext cx="40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2.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6" name="Google Shape;66;p13"/>
          <p:cNvSpPr txBox="1"/>
          <p:nvPr/>
        </p:nvSpPr>
        <p:spPr>
          <a:xfrm>
            <a:off x="311700" y="3180650"/>
            <a:ext cx="40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4.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p13"/>
          <p:cNvSpPr txBox="1"/>
          <p:nvPr/>
        </p:nvSpPr>
        <p:spPr>
          <a:xfrm>
            <a:off x="2837113" y="1046450"/>
            <a:ext cx="40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3.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91225" y="128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Manual Grippers</a:t>
            </a:r>
            <a:endParaRPr/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18050"/>
            <a:ext cx="2243650" cy="106315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/>
          <p:nvPr/>
        </p:nvSpPr>
        <p:spPr>
          <a:xfrm>
            <a:off x="5001025" y="2816750"/>
            <a:ext cx="41598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Off the shelf options: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rabicPeriod"/>
            </a:pPr>
            <a:r>
              <a:rPr lang="en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$12 Eisco 3 Prong Double Adjustable Clamp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rabicPeriod"/>
            </a:pPr>
            <a:r>
              <a:rPr lang="en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$2 Ratcheting Clamp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rabicPeriod"/>
            </a:pPr>
            <a:r>
              <a:rPr lang="en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/>
              </a:rPr>
              <a:t>$2 Mini Spring Clamp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285F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sz="1200">
              <a:solidFill>
                <a:srgbClr val="4285F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4897900" y="276350"/>
            <a:ext cx="40641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Features: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Two finger grippers allow for side load tool holding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Three finger grippers allow for vertical orientation tool holding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Intersecting jaws hold any diameter tool up to 2.25”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Simple designs require very minimal maintenance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Rubber or foam grip surfaces provide good grip to the tool while not damaging it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Clamps may need modification for mounting to device or proper jaw shape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May need additional component to raise and lower tool off the paper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295225" y="1062025"/>
            <a:ext cx="40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1.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311700" y="739900"/>
            <a:ext cx="2736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Thumb screw clamp</a:t>
            </a:r>
            <a:r>
              <a:rPr lang="en"/>
              <a:t> </a:t>
            </a:r>
            <a:endParaRPr/>
          </a:p>
        </p:txBody>
      </p:sp>
      <p:sp>
        <p:nvSpPr>
          <p:cNvPr id="78" name="Google Shape;78;p14"/>
          <p:cNvSpPr txBox="1"/>
          <p:nvPr/>
        </p:nvSpPr>
        <p:spPr>
          <a:xfrm>
            <a:off x="2648125" y="739900"/>
            <a:ext cx="235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Spring</a:t>
            </a:r>
            <a:r>
              <a:rPr lang="en"/>
              <a:t> clamp</a:t>
            </a:r>
            <a:endParaRPr/>
          </a:p>
        </p:txBody>
      </p:sp>
      <p:pic>
        <p:nvPicPr>
          <p:cNvPr id="79" name="Google Shape;79;p14"/>
          <p:cNvPicPr preferRelativeResize="0"/>
          <p:nvPr/>
        </p:nvPicPr>
        <p:blipFill rotWithShape="1">
          <a:blip r:embed="rId7">
            <a:alphaModFix/>
          </a:blip>
          <a:srcRect b="0" l="0" r="0" t="30429"/>
          <a:stretch/>
        </p:blipFill>
        <p:spPr>
          <a:xfrm>
            <a:off x="554950" y="2797825"/>
            <a:ext cx="899296" cy="11082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4"/>
          <p:cNvSpPr txBox="1"/>
          <p:nvPr/>
        </p:nvSpPr>
        <p:spPr>
          <a:xfrm>
            <a:off x="295225" y="2416550"/>
            <a:ext cx="235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Ratcheting</a:t>
            </a:r>
            <a:r>
              <a:rPr lang="en"/>
              <a:t> clamp </a:t>
            </a:r>
            <a:endParaRPr/>
          </a:p>
        </p:txBody>
      </p:sp>
      <p:sp>
        <p:nvSpPr>
          <p:cNvPr id="81" name="Google Shape;81;p14"/>
          <p:cNvSpPr txBox="1"/>
          <p:nvPr/>
        </p:nvSpPr>
        <p:spPr>
          <a:xfrm>
            <a:off x="311700" y="2748000"/>
            <a:ext cx="40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2" name="Google Shape;82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776024" y="1178575"/>
            <a:ext cx="1441350" cy="10057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