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1" roundtripDataSignature="AMtx7mjVIspaRk/3BGg6warCrJfVPvgv+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customschemas.google.com/relationships/presentationmetadata" Target="metadata"/><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7"/>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7"/>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6"/>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6"/>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9"/>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10"/>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10"/>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12"/>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12"/>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13"/>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4"/>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4"/>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4"/>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4"/>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5"/>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mcmaster.com/6484K447/" TargetMode="External"/><Relationship Id="rId4" Type="http://schemas.openxmlformats.org/officeDocument/2006/relationships/hyperlink" Target="https://www.mcmaster.com/6484K45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ww.grainger.com/product/MERSEN-Fuse-5LAZ3" TargetMode="External"/><Relationship Id="rId4" Type="http://schemas.openxmlformats.org/officeDocument/2006/relationships/hyperlink" Target="https://www.grainger.com/product/MERSEN-Fuse-5LAY1"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lang="en"/>
              <a:t>Robotic Art Assist Manual</a:t>
            </a:r>
            <a:endParaRPr/>
          </a:p>
        </p:txBody>
      </p:sp>
      <p:sp>
        <p:nvSpPr>
          <p:cNvPr id="55" name="Google Shape;55;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Tensioning</a:t>
            </a:r>
            <a:endParaRPr/>
          </a:p>
        </p:txBody>
      </p:sp>
      <p:sp>
        <p:nvSpPr>
          <p:cNvPr id="61" name="Google Shape;61;p2"/>
          <p:cNvSpPr txBox="1"/>
          <p:nvPr>
            <p:ph idx="1" type="body"/>
          </p:nvPr>
        </p:nvSpPr>
        <p:spPr>
          <a:xfrm>
            <a:off x="311700" y="1152475"/>
            <a:ext cx="2408700" cy="13875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95000"/>
              </a:lnSpc>
              <a:spcBef>
                <a:spcPts val="0"/>
              </a:spcBef>
              <a:spcAft>
                <a:spcPts val="1200"/>
              </a:spcAft>
              <a:buSzPts val="1018"/>
              <a:buNone/>
            </a:pPr>
            <a:r>
              <a:rPr lang="en" sz="1465"/>
              <a:t>To tension the belts loosen or tighten the labeled screws. The belts should be tight enough that the carriage moves without binding. </a:t>
            </a:r>
            <a:endParaRPr sz="1465"/>
          </a:p>
        </p:txBody>
      </p:sp>
      <p:sp>
        <p:nvSpPr>
          <p:cNvPr id="62" name="Google Shape;62;p2"/>
          <p:cNvSpPr txBox="1"/>
          <p:nvPr>
            <p:ph idx="1" type="body"/>
          </p:nvPr>
        </p:nvSpPr>
        <p:spPr>
          <a:xfrm>
            <a:off x="5540600" y="2959250"/>
            <a:ext cx="2408700" cy="1387500"/>
          </a:xfrm>
          <a:prstGeom prst="rect">
            <a:avLst/>
          </a:prstGeom>
          <a:noFill/>
          <a:ln>
            <a:noFill/>
          </a:ln>
        </p:spPr>
        <p:txBody>
          <a:bodyPr anchorCtr="0" anchor="t" bIns="91425" lIns="91425" spcFirstLastPara="1" rIns="91425" wrap="square" tIns="91425">
            <a:normAutofit fontScale="62500" lnSpcReduction="20000"/>
          </a:bodyPr>
          <a:lstStyle/>
          <a:p>
            <a:pPr indent="0" lvl="0" marL="0" rtl="0" algn="l">
              <a:lnSpc>
                <a:spcPct val="95000"/>
              </a:lnSpc>
              <a:spcBef>
                <a:spcPts val="0"/>
              </a:spcBef>
              <a:spcAft>
                <a:spcPts val="0"/>
              </a:spcAft>
              <a:buSzPct val="69453"/>
              <a:buNone/>
            </a:pPr>
            <a:r>
              <a:rPr lang="en" sz="1465"/>
              <a:t>Grease can be applied to the bars labeled in order to help carriage movement. A small layer should be applied across the bar and then the carriage should be moved back and forth across the bar to ensure proper spreading. </a:t>
            </a:r>
            <a:endParaRPr sz="1465"/>
          </a:p>
          <a:p>
            <a:pPr indent="0" lvl="0" marL="0" rtl="0" algn="l">
              <a:lnSpc>
                <a:spcPct val="95000"/>
              </a:lnSpc>
              <a:spcBef>
                <a:spcPts val="1200"/>
              </a:spcBef>
              <a:spcAft>
                <a:spcPts val="1200"/>
              </a:spcAft>
              <a:buSzPct val="69453"/>
              <a:buNone/>
            </a:pPr>
            <a:r>
              <a:rPr lang="en" sz="1465"/>
              <a:t>The grease can be found here: https://www.amazon.com/dp/B0081JE0OO?psc=1&amp;ref=ppx_yo2_dt_b_product_details</a:t>
            </a:r>
            <a:endParaRPr sz="1465"/>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Belt replacement</a:t>
            </a:r>
            <a:endParaRPr/>
          </a:p>
        </p:txBody>
      </p:sp>
      <p:sp>
        <p:nvSpPr>
          <p:cNvPr id="68" name="Google Shape;68;p3"/>
          <p:cNvSpPr txBox="1"/>
          <p:nvPr>
            <p:ph idx="1" type="body"/>
          </p:nvPr>
        </p:nvSpPr>
        <p:spPr>
          <a:xfrm>
            <a:off x="311700" y="1152475"/>
            <a:ext cx="8520600" cy="3416400"/>
          </a:xfrm>
          <a:prstGeom prst="rect">
            <a:avLst/>
          </a:prstGeom>
          <a:solidFill>
            <a:schemeClr val="lt1"/>
          </a:solid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rPr lang="en"/>
              <a:t>If the belts need to be replaced, they can be found at the two links provided below. In order to remove the belts you will need to first unscrew the pulley screws marked by the arrows. This will allow you to take the belt off of the pulley. The new belt should then be put on by first slipping over the gear and then screwing onto the pulley. The pulley can be loosened thru tensioning to allow the pin to be screwed on easier.</a:t>
            </a:r>
            <a:endParaRPr/>
          </a:p>
        </p:txBody>
      </p:sp>
      <p:sp>
        <p:nvSpPr>
          <p:cNvPr id="69" name="Google Shape;69;p3"/>
          <p:cNvSpPr txBox="1"/>
          <p:nvPr>
            <p:ph idx="1" type="body"/>
          </p:nvPr>
        </p:nvSpPr>
        <p:spPr>
          <a:xfrm>
            <a:off x="400725" y="3820550"/>
            <a:ext cx="8520600" cy="3416400"/>
          </a:xfrm>
          <a:prstGeom prst="rect">
            <a:avLst/>
          </a:prstGeom>
          <a:solidFill>
            <a:schemeClr val="lt1"/>
          </a:solid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t>Short belt: </a:t>
            </a:r>
            <a:r>
              <a:rPr lang="en" u="sng">
                <a:solidFill>
                  <a:schemeClr val="hlink"/>
                </a:solidFill>
                <a:hlinkClick r:id="rId3"/>
              </a:rPr>
              <a:t>https://www.mcmaster.com/6484K447/</a:t>
            </a:r>
            <a:endParaRPr/>
          </a:p>
          <a:p>
            <a:pPr indent="0" lvl="0" marL="0" rtl="0" algn="l">
              <a:lnSpc>
                <a:spcPct val="115000"/>
              </a:lnSpc>
              <a:spcBef>
                <a:spcPts val="1200"/>
              </a:spcBef>
              <a:spcAft>
                <a:spcPts val="0"/>
              </a:spcAft>
              <a:buSzPts val="1800"/>
              <a:buNone/>
            </a:pPr>
            <a:r>
              <a:rPr lang="en"/>
              <a:t>Long belt: </a:t>
            </a:r>
            <a:r>
              <a:rPr lang="en" u="sng">
                <a:solidFill>
                  <a:schemeClr val="hlink"/>
                </a:solidFill>
                <a:hlinkClick r:id="rId4"/>
              </a:rPr>
              <a:t>https://www.mcmaster.com/6484K451/</a:t>
            </a:r>
            <a:endParaRPr/>
          </a:p>
          <a:p>
            <a:pPr indent="0" lvl="0" marL="0" rtl="0" algn="l">
              <a:lnSpc>
                <a:spcPct val="115000"/>
              </a:lnSpc>
              <a:spcBef>
                <a:spcPts val="1200"/>
              </a:spcBef>
              <a:spcAft>
                <a:spcPts val="1200"/>
              </a:spcAft>
              <a:buSzPts val="1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Electronics/Cover</a:t>
            </a:r>
            <a:endParaRPr/>
          </a:p>
        </p:txBody>
      </p:sp>
      <p:sp>
        <p:nvSpPr>
          <p:cNvPr id="75" name="Google Shape;75;p4"/>
          <p:cNvSpPr txBox="1"/>
          <p:nvPr>
            <p:ph idx="1" type="body"/>
          </p:nvPr>
        </p:nvSpPr>
        <p:spPr>
          <a:xfrm>
            <a:off x="311700" y="1152475"/>
            <a:ext cx="2816700" cy="18162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rPr lang="en"/>
              <a:t>To remove the electronics cover start by removing the side covers by unscrewing the screws labeled by the arrows.</a:t>
            </a:r>
            <a:endParaRPr/>
          </a:p>
        </p:txBody>
      </p:sp>
      <p:sp>
        <p:nvSpPr>
          <p:cNvPr id="76" name="Google Shape;76;p4"/>
          <p:cNvSpPr txBox="1"/>
          <p:nvPr>
            <p:ph idx="1" type="body"/>
          </p:nvPr>
        </p:nvSpPr>
        <p:spPr>
          <a:xfrm>
            <a:off x="4411650" y="1152475"/>
            <a:ext cx="3726300" cy="19893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1200"/>
              </a:spcAft>
              <a:buSzPts val="1800"/>
              <a:buNone/>
            </a:pPr>
            <a:r>
              <a:rPr lang="en"/>
              <a:t>Then remove the all the feet.  This will allow you to remove the electronics enclosure to change the fuses. Be careful as their are wires attached to the motors and other parts of the machine.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Electronics/Cover</a:t>
            </a:r>
            <a:endParaRPr/>
          </a:p>
        </p:txBody>
      </p:sp>
      <p:sp>
        <p:nvSpPr>
          <p:cNvPr id="82" name="Google Shape;82;p5"/>
          <p:cNvSpPr txBox="1"/>
          <p:nvPr>
            <p:ph idx="1" type="body"/>
          </p:nvPr>
        </p:nvSpPr>
        <p:spPr>
          <a:xfrm>
            <a:off x="311700" y="1152475"/>
            <a:ext cx="8520600" cy="34164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t>With the electronics cover removed you can unscrew the labeled fuses and replace them with the following fuses:  </a:t>
            </a:r>
            <a:endParaRPr/>
          </a:p>
          <a:p>
            <a:pPr indent="0" lvl="0" marL="0" rtl="0" algn="l">
              <a:lnSpc>
                <a:spcPct val="115000"/>
              </a:lnSpc>
              <a:spcBef>
                <a:spcPts val="1200"/>
              </a:spcBef>
              <a:spcAft>
                <a:spcPts val="0"/>
              </a:spcAft>
              <a:buSzPts val="1800"/>
              <a:buNone/>
            </a:pPr>
            <a:r>
              <a:rPr lang="en"/>
              <a:t>3A Fuse: </a:t>
            </a:r>
            <a:r>
              <a:rPr lang="en" u="sng">
                <a:solidFill>
                  <a:schemeClr val="hlink"/>
                </a:solidFill>
                <a:hlinkClick r:id="rId3"/>
              </a:rPr>
              <a:t>https://www.grainger.com/product/MERSEN-Fuse-5LAZ3</a:t>
            </a:r>
            <a:r>
              <a:rPr lang="en"/>
              <a:t> </a:t>
            </a:r>
            <a:endParaRPr/>
          </a:p>
          <a:p>
            <a:pPr indent="0" lvl="0" marL="0" rtl="0" algn="l">
              <a:lnSpc>
                <a:spcPct val="115000"/>
              </a:lnSpc>
              <a:spcBef>
                <a:spcPts val="1200"/>
              </a:spcBef>
              <a:spcAft>
                <a:spcPts val="1200"/>
              </a:spcAft>
              <a:buSzPts val="1800"/>
              <a:buNone/>
            </a:pPr>
            <a:r>
              <a:rPr lang="en"/>
              <a:t>3.2A Fuse: </a:t>
            </a:r>
            <a:r>
              <a:rPr lang="en" u="sng">
                <a:solidFill>
                  <a:schemeClr val="hlink"/>
                </a:solidFill>
                <a:hlinkClick r:id="rId4"/>
              </a:rPr>
              <a:t>https://www.grainger.com/product/MERSEN-Fuse-5LAY1</a:t>
            </a:r>
            <a:r>
              <a:rPr lang="en"/>
              <a:t> </a:t>
            </a:r>
            <a:endParaRPr/>
          </a:p>
        </p:txBody>
      </p:sp>
      <p:pic>
        <p:nvPicPr>
          <p:cNvPr id="83" name="Google Shape;83;p5"/>
          <p:cNvPicPr preferRelativeResize="0"/>
          <p:nvPr/>
        </p:nvPicPr>
        <p:blipFill rotWithShape="1">
          <a:blip r:embed="rId5">
            <a:alphaModFix/>
          </a:blip>
          <a:srcRect b="0" l="0" r="0" t="0"/>
          <a:stretch/>
        </p:blipFill>
        <p:spPr>
          <a:xfrm>
            <a:off x="311699" y="3013998"/>
            <a:ext cx="3825273" cy="19170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