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8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5.xml" ContentType="application/vnd.openxmlformats-officedocument.presentationml.slide+xml"/>
  <Override PartName="/ppt/slides/slide17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25.xml" Type="http://schemas.openxmlformats.org/officeDocument/2006/relationships/slide" Id="rId30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slides/slide5.xml" Type="http://schemas.openxmlformats.org/officeDocument/2006/relationships/slide" Id="rId10"/><Relationship Target="slides/slide6.xml" Type="http://schemas.openxmlformats.org/officeDocument/2006/relationships/slide" Id="rId11"/><Relationship Target="slides/slide24.xml" Type="http://schemas.openxmlformats.org/officeDocument/2006/relationships/slide" Id="rId29"/><Relationship Target="slides/slide21.xml" Type="http://schemas.openxmlformats.org/officeDocument/2006/relationships/slide" Id="rId26"/><Relationship Target="slides/slide20.xml" Type="http://schemas.openxmlformats.org/officeDocument/2006/relationships/slide" Id="rId25"/><Relationship Target="slides/slide23.xml" Type="http://schemas.openxmlformats.org/officeDocument/2006/relationships/slide" Id="rId28"/><Relationship Target="slides/slide22.xml" Type="http://schemas.openxmlformats.org/officeDocument/2006/relationships/slide" Id="rId27"/><Relationship Target="presProps.xml" Type="http://schemas.openxmlformats.org/officeDocument/2006/relationships/presProps" Id="rId2"/><Relationship Target="slides/slide16.xml" Type="http://schemas.openxmlformats.org/officeDocument/2006/relationships/slide" Id="rId21"/><Relationship Target="theme/theme1.xml" Type="http://schemas.openxmlformats.org/officeDocument/2006/relationships/theme" Id="rId1"/><Relationship Target="slides/slide17.xml" Type="http://schemas.openxmlformats.org/officeDocument/2006/relationships/slide" Id="rId22"/><Relationship Target="slideMasters/slideMaster1.xml" Type="http://schemas.openxmlformats.org/officeDocument/2006/relationships/slideMaster" Id="rId4"/><Relationship Target="slides/slide18.xml" Type="http://schemas.openxmlformats.org/officeDocument/2006/relationships/slide" Id="rId23"/><Relationship Target="tableStyles.xml" Type="http://schemas.openxmlformats.org/officeDocument/2006/relationships/tableStyles" Id="rId3"/><Relationship Target="slides/slide19.xml" Type="http://schemas.openxmlformats.org/officeDocument/2006/relationships/slide" Id="rId24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34" name="Shape 2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5" name="Shape 23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36" name="Shape 23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40" name="Shape 2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1" name="Shape 24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42" name="Shape 24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47" name="Shape 2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8" name="Shape 24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49" name="Shape 24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3" name="Shape 2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4" name="Shape 25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55" name="Shape 25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9" name="Shape 2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0" name="Shape 26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61" name="Shape 26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66" name="Shape 2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7" name="Shape 26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68" name="Shape 2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77" name="Shape 2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8" name="Shape 27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9" name="Shape 27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84" name="Shape 2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5" name="Shape 28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86" name="Shape 2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91" name="Shape 2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2" name="Shape 29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93" name="Shape 2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97" name="Shape 2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8" name="Shape 29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99" name="Shape 2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04" name="Shape 3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5" name="Shape 30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06" name="Shape 3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0" name="Shape 3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1" name="Shape 31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12" name="Shape 31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RGB - Device dependent model that blends Red, Green and Blue light into the necessary colors.  YCbCR is a means of encoding RGB information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6" name="Shape 3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7" name="Shape 31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18" name="Shape 31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2" name="Shape 3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3" name="Shape 32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24" name="Shape 32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8" name="Shape 3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9" name="Shape 32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30" name="Shape 33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34" name="Shape 3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5" name="Shape 33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36" name="Shape 33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Down-sampling- Reducing the rate that a signal is sampled, leads to less information/data</a:t>
            </a:r>
          </a:p>
          <a:p>
            <a:pPr rtl="0" lvl="0">
              <a:buNone/>
            </a:pPr>
            <a:r>
              <a:rPr lang="en"/>
              <a:t>Forward DCT- Discrete Cosine Transformation- Simplifies the function to make processing more quick?</a:t>
            </a:r>
          </a:p>
          <a:p>
            <a:pPr rtl="0" lvl="0">
              <a:buNone/>
            </a:pPr>
            <a:r>
              <a:rPr lang="en"/>
              <a:t>Quantization- Often reduces/limits the colors used in an image, decreasing file size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4" name="Shape 1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04" name="Shape 2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5" name="Shape 20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21" name="Shape 2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2" name="Shape 22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28" name="Shape 2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9" name="Shape 22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30" name="Shape 23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y="751679" x="457200"/>
            <a:ext cy="40124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4572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4572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4572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4572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4572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4572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4572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4572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4572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4955189" x="457200"/>
            <a:ext cy="16434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4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4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4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4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4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4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4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4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4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1" name="Shape 11"/>
          <p:cNvCxnSpPr/>
          <p:nvPr/>
        </p:nvCxnSpPr>
        <p:spPr>
          <a:xfrm>
            <a:off y="548639" x="457200"/>
            <a:ext cy="0" cx="822960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w="med" len="med" type="none"/>
            <a:tailEnd w="med" len="med" type="none"/>
          </a:ln>
        </p:spPr>
      </p:cxnSp>
      <p:cxnSp>
        <p:nvCxnSpPr>
          <p:cNvPr id="12" name="Shape 12"/>
          <p:cNvCxnSpPr/>
          <p:nvPr/>
        </p:nvCxnSpPr>
        <p:spPr>
          <a:xfrm>
            <a:off y="4844510" x="457200"/>
            <a:ext cy="0" cx="822960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defRPr>
                <a:solidFill>
                  <a:srgbClr val="DA0002"/>
                </a:solidFill>
              </a:defRPr>
            </a:lvl1pPr>
            <a:lvl2pPr rtl="0">
              <a:defRPr>
                <a:solidFill>
                  <a:srgbClr val="DA0002"/>
                </a:solidFill>
              </a:defRPr>
            </a:lvl2pPr>
            <a:lvl3pPr rtl="0">
              <a:defRPr>
                <a:solidFill>
                  <a:srgbClr val="DA0002"/>
                </a:solidFill>
              </a:defRPr>
            </a:lvl3pPr>
            <a:lvl4pPr rtl="0">
              <a:defRPr>
                <a:solidFill>
                  <a:srgbClr val="DA0002"/>
                </a:solidFill>
              </a:defRPr>
            </a:lvl4pPr>
            <a:lvl5pPr rtl="0">
              <a:defRPr>
                <a:solidFill>
                  <a:srgbClr val="DA0002"/>
                </a:solidFill>
              </a:defRPr>
            </a:lvl5pPr>
            <a:lvl6pPr rtl="0">
              <a:defRPr>
                <a:solidFill>
                  <a:srgbClr val="DA0002"/>
                </a:solidFill>
              </a:defRPr>
            </a:lvl6pPr>
            <a:lvl7pPr rtl="0">
              <a:defRPr>
                <a:solidFill>
                  <a:srgbClr val="DA0002"/>
                </a:solidFill>
              </a:defRPr>
            </a:lvl7pPr>
            <a:lvl8pPr rtl="0">
              <a:defRPr>
                <a:solidFill>
                  <a:srgbClr val="DA0002"/>
                </a:solidFill>
              </a:defRPr>
            </a:lvl8pPr>
            <a:lvl9pPr rtl="0">
              <a:defRPr>
                <a:solidFill>
                  <a:srgbClr val="DA0002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cxnSp>
        <p:nvCxnSpPr>
          <p:cNvPr id="16" name="Shape 16"/>
          <p:cNvCxnSpPr/>
          <p:nvPr/>
        </p:nvCxnSpPr>
        <p:spPr>
          <a:xfrm>
            <a:off y="1524000" x="457200"/>
            <a:ext cy="0" cx="822960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defRPr>
                <a:solidFill>
                  <a:srgbClr val="DA0002"/>
                </a:solidFill>
              </a:defRPr>
            </a:lvl1pPr>
            <a:lvl2pPr rtl="0">
              <a:defRPr>
                <a:solidFill>
                  <a:srgbClr val="DA0002"/>
                </a:solidFill>
              </a:defRPr>
            </a:lvl2pPr>
            <a:lvl3pPr rtl="0">
              <a:defRPr>
                <a:solidFill>
                  <a:srgbClr val="DA0002"/>
                </a:solidFill>
              </a:defRPr>
            </a:lvl3pPr>
            <a:lvl4pPr rtl="0">
              <a:defRPr>
                <a:solidFill>
                  <a:srgbClr val="DA0002"/>
                </a:solidFill>
              </a:defRPr>
            </a:lvl4pPr>
            <a:lvl5pPr rtl="0">
              <a:defRPr>
                <a:solidFill>
                  <a:srgbClr val="DA0002"/>
                </a:solidFill>
              </a:defRPr>
            </a:lvl5pPr>
            <a:lvl6pPr rtl="0">
              <a:defRPr>
                <a:solidFill>
                  <a:srgbClr val="DA0002"/>
                </a:solidFill>
              </a:defRPr>
            </a:lvl6pPr>
            <a:lvl7pPr rtl="0">
              <a:defRPr>
                <a:solidFill>
                  <a:srgbClr val="DA0002"/>
                </a:solidFill>
              </a:defRPr>
            </a:lvl7pPr>
            <a:lvl8pPr rtl="0">
              <a:defRPr>
                <a:solidFill>
                  <a:srgbClr val="DA0002"/>
                </a:solidFill>
              </a:defRPr>
            </a:lvl8pPr>
            <a:lvl9pPr rtl="0">
              <a:defRPr>
                <a:solidFill>
                  <a:srgbClr val="DA0002"/>
                </a:solidFill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20" name="Shape 20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cxnSp>
        <p:nvCxnSpPr>
          <p:cNvPr id="21" name="Shape 21"/>
          <p:cNvCxnSpPr/>
          <p:nvPr/>
        </p:nvCxnSpPr>
        <p:spPr>
          <a:xfrm>
            <a:off y="1524000" x="457200"/>
            <a:ext cy="0" cx="822960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defRPr>
                <a:solidFill>
                  <a:schemeClr val="accent1"/>
                </a:solidFill>
              </a:defRPr>
            </a:lvl1pPr>
            <a:lvl2pPr rtl="0">
              <a:defRPr>
                <a:solidFill>
                  <a:schemeClr val="accent1"/>
                </a:solidFill>
              </a:defRPr>
            </a:lvl2pPr>
            <a:lvl3pPr rtl="0">
              <a:defRPr>
                <a:solidFill>
                  <a:schemeClr val="accent1"/>
                </a:solidFill>
              </a:defRPr>
            </a:lvl3pPr>
            <a:lvl4pPr rtl="0">
              <a:defRPr>
                <a:solidFill>
                  <a:schemeClr val="accent1"/>
                </a:solidFill>
              </a:defRPr>
            </a:lvl4pPr>
            <a:lvl5pPr rtl="0">
              <a:defRPr>
                <a:solidFill>
                  <a:schemeClr val="accent1"/>
                </a:solidFill>
              </a:defRPr>
            </a:lvl5pPr>
            <a:lvl6pPr rtl="0">
              <a:defRPr>
                <a:solidFill>
                  <a:schemeClr val="accent1"/>
                </a:solidFill>
              </a:defRPr>
            </a:lvl6pPr>
            <a:lvl7pPr rtl="0">
              <a:defRPr>
                <a:solidFill>
                  <a:schemeClr val="accent1"/>
                </a:solidFill>
              </a:defRPr>
            </a:lvl7pPr>
            <a:lvl8pPr rtl="0">
              <a:defRPr>
                <a:solidFill>
                  <a:schemeClr val="accent1"/>
                </a:solidFill>
              </a:defRPr>
            </a:lvl8pPr>
            <a:lvl9pPr rtl="0">
              <a:defRPr>
                <a:solidFill>
                  <a:schemeClr val="accent1"/>
                </a:solidFill>
              </a:defRPr>
            </a:lvl9pPr>
          </a:lstStyle>
          <a:p/>
        </p:txBody>
      </p:sp>
      <p:cxnSp>
        <p:nvCxnSpPr>
          <p:cNvPr id="24" name="Shape 24"/>
          <p:cNvCxnSpPr/>
          <p:nvPr/>
        </p:nvCxnSpPr>
        <p:spPr>
          <a:xfrm>
            <a:off y="1524000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accent1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  <p:cxnSp>
        <p:nvCxnSpPr>
          <p:cNvPr id="27" name="Shape 27"/>
          <p:cNvCxnSpPr/>
          <p:nvPr/>
        </p:nvCxnSpPr>
        <p:spPr>
          <a:xfrm>
            <a:off y="5757014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cxnSp>
        <p:nvCxnSpPr>
          <p:cNvPr id="29" name="Shape 29"/>
          <p:cNvCxnSpPr/>
          <p:nvPr/>
        </p:nvCxnSpPr>
        <p:spPr>
          <a:xfrm>
            <a:off y="150852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7" name="Shape 7"/>
          <p:cNvCxnSpPr/>
          <p:nvPr/>
        </p:nvCxnSpPr>
        <p:spPr>
          <a:xfrm>
            <a:off y="6697679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3.xml" Type="http://schemas.openxmlformats.org/officeDocument/2006/relationships/slideLayout" Id="rId1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6.png" Type="http://schemas.openxmlformats.org/officeDocument/2006/relationships/image" Id="rId3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png" Type="http://schemas.openxmlformats.org/officeDocument/2006/relationships/image" Id="rId3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2.xml.rels><?xml version="1.0" encoding="UTF-8" standalone="yes"?><Relationships xmlns="http://schemas.openxmlformats.org/package/2006/relationships"><Relationship Target="../notesSlides/notesSlide2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3.xml.rels><?xml version="1.0" encoding="UTF-8" standalone="yes"?><Relationships xmlns="http://schemas.openxmlformats.org/package/2006/relationships"><Relationship Target="../notesSlides/notesSlide2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4.xml.rels><?xml version="1.0" encoding="UTF-8" standalone="yes"?><Relationships xmlns="http://schemas.openxmlformats.org/package/2006/relationships"><Relationship Target="../notesSlides/notesSlide2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5.xml.rels><?xml version="1.0" encoding="UTF-8" standalone="yes"?><Relationships xmlns="http://schemas.openxmlformats.org/package/2006/relationships"><Relationship Target="../notesSlides/notesSlide2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4"/><Relationship Target="../media/image01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 txBox="1"/>
          <p:nvPr>
            <p:ph type="ctrTitle"/>
          </p:nvPr>
        </p:nvSpPr>
        <p:spPr>
          <a:xfrm>
            <a:off y="593221" x="457200"/>
            <a:ext cy="40124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Software Equipment Survey	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1" name="Shape 2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2" name="Shape 23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Render</a:t>
            </a:r>
          </a:p>
        </p:txBody>
      </p:sp>
      <p:sp>
        <p:nvSpPr>
          <p:cNvPr id="233" name="Shape 233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Compress the Final Image to make it smaller for ease of handling (lower bandwidth) and to save storage space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Output to external source and/or in-software viewer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7" name="Shape 2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8" name="Shape 23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Algorithms - Simple Explanation of BYU Open Source Code</a:t>
            </a:r>
          </a:p>
        </p:txBody>
      </p:sp>
      <p:sp>
        <p:nvSpPr>
          <p:cNvPr id="239" name="Shape 239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6000" lang="en"/>
              <a:t>1) Calibration</a:t>
            </a:r>
          </a:p>
          <a:p>
            <a:pPr rtl="0" lvl="0">
              <a:buNone/>
            </a:pPr>
            <a:r>
              <a:rPr sz="6000" lang="en"/>
              <a:t>2) Point alignment </a:t>
            </a:r>
          </a:p>
          <a:p>
            <a:pPr rtl="0" lvl="0">
              <a:buNone/>
            </a:pPr>
            <a:r>
              <a:rPr sz="6000" lang="en"/>
              <a:t>3) Refocusing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3" name="Shape 2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4" name="Shape 24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Calibration</a:t>
            </a:r>
          </a:p>
        </p:txBody>
      </p:sp>
      <p:sp>
        <p:nvSpPr>
          <p:cNvPr id="245" name="Shape 245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Input: Calibration Images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Output: Set of Auto Correlated Points</a:t>
            </a:r>
          </a:p>
        </p:txBody>
      </p:sp>
      <p:sp>
        <p:nvSpPr>
          <p:cNvPr id="246" name="Shape 246"/>
          <p:cNvSpPr/>
          <p:nvPr/>
        </p:nvSpPr>
        <p:spPr>
          <a:xfrm>
            <a:off y="2735425" x="2038350"/>
            <a:ext cy="3943350" cx="52197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0" name="Shape 2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1" name="Shape 25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Point Alignment</a:t>
            </a:r>
          </a:p>
        </p:txBody>
      </p:sp>
      <p:sp>
        <p:nvSpPr>
          <p:cNvPr id="252" name="Shape 25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Creates a matrix in which the calibration points are placed in a reference plane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Refocused images often perform geometric transformations like skewing, rotation, and scaling </a:t>
            </a:r>
          </a:p>
          <a:p>
            <a:pPr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Matrix takes into account any gaps in the calibration points 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6" name="Shape 2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7" name="Shape 25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Refocusing</a:t>
            </a:r>
          </a:p>
        </p:txBody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Takes the image points from the image reference plane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Averages data causing the point of interest to become in sharp focus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 Map-shift-average algorithm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Align all images on a reference plane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Apply a homography</a:t>
            </a:r>
          </a:p>
          <a:p>
            <a:pPr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Creates a translation that brings the images together or further apart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2" name="Shape 2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3" name="Shape 26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Refocusing</a:t>
            </a:r>
          </a:p>
        </p:txBody>
      </p:sp>
      <p:sp>
        <p:nvSpPr>
          <p:cNvPr id="264" name="Shape 264"/>
          <p:cNvSpPr/>
          <p:nvPr/>
        </p:nvSpPr>
        <p:spPr>
          <a:xfrm>
            <a:off y="1775660" x="486895"/>
            <a:ext cy="4445392" cx="811093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65" name="Shape 265"/>
          <p:cNvSpPr txBox="1"/>
          <p:nvPr/>
        </p:nvSpPr>
        <p:spPr>
          <a:xfrm>
            <a:off y="6399200" x="6230150"/>
            <a:ext cy="253499" cx="1859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1100" lang="en"/>
              <a:t>(JESSE BELDEN, 2011)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9" name="Shape 2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0" name="Shape 27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BYU to Original Flowchart </a:t>
            </a:r>
          </a:p>
        </p:txBody>
      </p:sp>
      <p:sp>
        <p:nvSpPr>
          <p:cNvPr id="271" name="Shape 271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8 Main code files that could be of use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272" name="Shape 272"/>
          <p:cNvSpPr/>
          <p:nvPr/>
        </p:nvSpPr>
        <p:spPr>
          <a:xfrm>
            <a:off y="3091871" x="0"/>
            <a:ext cy="3476028" cx="91439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73" name="Shape 273"/>
          <p:cNvSpPr txBox="1"/>
          <p:nvPr/>
        </p:nvSpPr>
        <p:spPr>
          <a:xfrm>
            <a:off y="3489375" x="2161250"/>
            <a:ext cy="470700" cx="1726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en">
                <a:solidFill>
                  <a:srgbClr val="CC0000"/>
                </a:solidFill>
              </a:rPr>
              <a:t>Calibration</a:t>
            </a:r>
          </a:p>
        </p:txBody>
      </p:sp>
      <p:cxnSp>
        <p:nvCxnSpPr>
          <p:cNvPr id="274" name="Shape 274"/>
          <p:cNvCxnSpPr>
            <a:stCxn id="273" idx="2"/>
          </p:cNvCxnSpPr>
          <p:nvPr/>
        </p:nvCxnSpPr>
        <p:spPr>
          <a:xfrm>
            <a:off y="3960075" x="3024500"/>
            <a:ext cy="760800" cx="1752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275" name="Shape 275"/>
          <p:cNvSpPr txBox="1"/>
          <p:nvPr/>
        </p:nvSpPr>
        <p:spPr>
          <a:xfrm>
            <a:off y="6153150" x="2627575"/>
            <a:ext cy="470700" cx="1726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en">
                <a:solidFill>
                  <a:srgbClr val="CC0000"/>
                </a:solidFill>
              </a:rPr>
              <a:t>Refocusing</a:t>
            </a:r>
          </a:p>
        </p:txBody>
      </p:sp>
      <p:cxnSp>
        <p:nvCxnSpPr>
          <p:cNvPr id="276" name="Shape 276"/>
          <p:cNvCxnSpPr>
            <a:stCxn id="275" idx="3"/>
          </p:cNvCxnSpPr>
          <p:nvPr/>
        </p:nvCxnSpPr>
        <p:spPr>
          <a:xfrm rot="10800000" flipH="1">
            <a:off y="6230100" x="4354075"/>
            <a:ext cy="158399" cx="5480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0" name="Shape 2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1" name="Shape 28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BYU to Original Flowchart </a:t>
            </a:r>
          </a:p>
        </p:txBody>
      </p:sp>
      <p:sp>
        <p:nvSpPr>
          <p:cNvPr id="282" name="Shape 282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r" rtl="0" lvl="0">
              <a:buNone/>
            </a:pPr>
            <a:r>
              <a:rPr u="sng" b="1" lang="en"/>
              <a:t>Freshmen Image Sci.</a:t>
            </a:r>
          </a:p>
          <a:p>
            <a:pPr algn="r" rtl="0" lvl="0">
              <a:buNone/>
            </a:pPr>
            <a:r>
              <a:rPr lang="en"/>
              <a:t>Image Processing</a:t>
            </a:r>
          </a:p>
          <a:p>
            <a:pPr algn="r" rtl="0" lvl="0">
              <a:buNone/>
            </a:pPr>
            <a:r>
              <a:rPr lang="en"/>
              <a:t>Image Establishment</a:t>
            </a:r>
          </a:p>
          <a:p>
            <a:pPr algn="r" rtl="0" lvl="0">
              <a:buNone/>
            </a:pPr>
            <a:r>
              <a:rPr lang="en"/>
              <a:t>Overlay, Alpha Blend</a:t>
            </a:r>
          </a:p>
          <a:p>
            <a:pPr algn="r" rtl="0" lvl="0">
              <a:buNone/>
            </a:pPr>
            <a:r>
              <a:rPr lang="en"/>
              <a:t>Base Image Slider</a:t>
            </a:r>
          </a:p>
          <a:p>
            <a:pPr algn="r" rtl="0" lvl="0">
              <a:buNone/>
            </a:pPr>
            <a:r>
              <a:rPr lang="en"/>
              <a:t>Crop Final Image</a:t>
            </a:r>
          </a:p>
          <a:p>
            <a:pPr algn="r">
              <a:buNone/>
            </a:pPr>
            <a:r>
              <a:rPr lang="en"/>
              <a:t>Render</a:t>
            </a:r>
          </a:p>
        </p:txBody>
      </p:sp>
      <p:sp>
        <p:nvSpPr>
          <p:cNvPr id="283" name="Shape 283"/>
          <p:cNvSpPr txBox="1"/>
          <p:nvPr>
            <p:ph idx="2" type="body"/>
          </p:nvPr>
        </p:nvSpPr>
        <p:spPr>
          <a:xfrm>
            <a:off y="1600200" x="4869384"/>
            <a:ext cy="4967700" cx="37530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u="sng" b="1" lang="en"/>
              <a:t>BYU</a:t>
            </a:r>
          </a:p>
          <a:p>
            <a:pPr rtl="0" lvl="0">
              <a:buNone/>
            </a:pPr>
            <a:r>
              <a:rPr lang="en"/>
              <a:t>Calibration/</a:t>
            </a:r>
            <a:r>
              <a:rPr sz="1800" lang="en"/>
              <a:t>Point Alignment</a:t>
            </a:r>
          </a:p>
          <a:p>
            <a:pPr rtl="0" lvl="0">
              <a:buNone/>
            </a:pPr>
            <a:r>
              <a:rPr lang="en">
                <a:solidFill>
                  <a:srgbClr val="666666"/>
                </a:solidFill>
              </a:rPr>
              <a:t>Refocusing</a:t>
            </a:r>
          </a:p>
          <a:p>
            <a:pPr>
              <a:buNone/>
            </a:pPr>
            <a:r>
              <a:rPr lang="en">
                <a:solidFill>
                  <a:srgbClr val="CCCCCC"/>
                </a:solidFill>
              </a:rPr>
              <a:t>Refocusing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7" name="Shape 2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8" name="Shape 28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Video Compression</a:t>
            </a:r>
          </a:p>
        </p:txBody>
      </p:sp>
      <p:sp>
        <p:nvSpPr>
          <p:cNvPr id="289" name="Shape 289"/>
          <p:cNvSpPr/>
          <p:nvPr/>
        </p:nvSpPr>
        <p:spPr>
          <a:xfrm>
            <a:off y="2172385" x="0"/>
            <a:ext cy="3476028" cx="91439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90" name="Shape 290"/>
          <p:cNvSpPr/>
          <p:nvPr/>
        </p:nvSpPr>
        <p:spPr>
          <a:xfrm>
            <a:off y="2172385" x="6398800"/>
            <a:ext cy="1165199" cx="1757700"/>
          </a:xfrm>
          <a:prstGeom prst="ellipse">
            <a:avLst/>
          </a:prstGeom>
          <a:noFill/>
          <a:ln w="38100" cap="flat">
            <a:solidFill>
              <a:srgbClr val="0000FF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4" name="Shape 2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5" name="Shape 29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Example of what happens in a lossless compression algorithm</a:t>
            </a:r>
          </a:p>
        </p:txBody>
      </p:sp>
      <p:sp>
        <p:nvSpPr>
          <p:cNvPr id="296" name="Shape 29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.tiff (tagged image file format) is a lossless compression</a:t>
            </a:r>
          </a:p>
          <a:p>
            <a:pPr rtl="0" lvl="0" indent="-419100" marL="9144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Algorithms decrease file size through grouping same coloured pixels together and storing that sequence of data as one instance</a:t>
            </a:r>
          </a:p>
          <a:p>
            <a:pPr rtl="0" lvl="1" indent="-381000" marL="13716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Really good for images with sections of the same colour</a:t>
            </a:r>
          </a:p>
          <a:p>
            <a:pPr lvl="0" indent="-419100" marL="9144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Keep details from original image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Original Flowchart</a:t>
            </a:r>
          </a:p>
        </p:txBody>
      </p:sp>
      <p:sp>
        <p:nvSpPr>
          <p:cNvPr id="37" name="Shape 37"/>
          <p:cNvSpPr/>
          <p:nvPr/>
        </p:nvSpPr>
        <p:spPr>
          <a:xfrm>
            <a:off y="2132885" x="0"/>
            <a:ext cy="3476028" cx="91439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0" name="Shape 3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1" name="Shape 30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Lossless Compression</a:t>
            </a:r>
          </a:p>
        </p:txBody>
      </p:sp>
      <p:sp>
        <p:nvSpPr>
          <p:cNvPr id="302" name="Shape 302"/>
          <p:cNvSpPr/>
          <p:nvPr/>
        </p:nvSpPr>
        <p:spPr>
          <a:xfrm>
            <a:off y="1615298" x="851868"/>
            <a:ext cy="4995150" cx="744026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303" name="Shape 303"/>
          <p:cNvSpPr txBox="1"/>
          <p:nvPr/>
        </p:nvSpPr>
        <p:spPr>
          <a:xfrm>
            <a:off y="6610449" x="7157100"/>
            <a:ext cy="272400" cx="19868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800" lang="en" i="1">
                <a:solidFill>
                  <a:srgbClr val="2E1212"/>
                </a:solidFill>
                <a:latin typeface="Verdana"/>
                <a:ea typeface="Verdana"/>
                <a:cs typeface="Verdana"/>
                <a:sym typeface="Verdana"/>
              </a:rPr>
              <a:t>ErMaC - September 2002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7" name="Shape 3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8" name="Shape 30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Example of what happens in a lossy compression algorithm</a:t>
            </a:r>
          </a:p>
        </p:txBody>
      </p:sp>
      <p:sp>
        <p:nvSpPr>
          <p:cNvPr id="309" name="Shape 309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JPEGs (Joint Photographic Experts Group) are an example of lossy compression.</a:t>
            </a:r>
          </a:p>
          <a:p>
            <a:pPr rtl="0" lvl="0" indent="-419100" marL="9144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Algorithm encodes each component in a colour model separately</a:t>
            </a:r>
          </a:p>
          <a:p>
            <a:pPr rtl="0" lvl="0" indent="-419100" marL="9144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Changes RGB to YCbCr</a:t>
            </a:r>
          </a:p>
          <a:p>
            <a:pPr rtl="0" lvl="0" indent="-419100" marL="9144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It uses quantization, which is irreversible</a:t>
            </a:r>
          </a:p>
          <a:p>
            <a:pPr lvl="1" indent="-381000" marL="13716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Quantization in this algorithm - compresses ranges of values into a single value, decreasing the file size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3" name="Shape 3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4" name="Shape 3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Example of what happens in a lossy compression algorithm for video</a:t>
            </a:r>
          </a:p>
        </p:txBody>
      </p:sp>
      <p:sp>
        <p:nvSpPr>
          <p:cNvPr id="315" name="Shape 315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800" lang="en"/>
              <a:t>MPEG extended from JPEG</a:t>
            </a:r>
          </a:p>
          <a:p>
            <a:pPr rtl="0" lvl="0" indent="-406400" marL="9144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800" lang="en"/>
              <a:t>Compresses raw digital video and audio</a:t>
            </a:r>
          </a:p>
          <a:p>
            <a:pPr rtl="0" lvl="0" indent="-406400" marL="9144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800" lang="en"/>
              <a:t>Changes RGB to YCbCr</a:t>
            </a:r>
          </a:p>
          <a:p>
            <a:pPr rtl="0" lvl="0" indent="-406400" marL="9144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800" lang="en"/>
              <a:t>Can use Predicted-frame (inter-frame) to use the redundancy in a frame, storing only the changed data (very similar to JPEG) or</a:t>
            </a:r>
          </a:p>
          <a:p>
            <a:pPr lvl="0" indent="-406400" marL="9144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800" lang="en"/>
              <a:t>Can use I-frame (Intra-frame) that codes each frame independently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9" name="Shape 3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0" name="Shape 32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Recommendation </a:t>
            </a:r>
          </a:p>
        </p:txBody>
      </p:sp>
      <p:sp>
        <p:nvSpPr>
          <p:cNvPr id="321" name="Shape 321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Use a camera that exports the individual frames as JPEG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Try to use a mixture of both P-frame and I-frames to keep the file size at a minimum 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I-frames separated by groups of pictures (GOP) (non-I-frame) to allow the user to still go back to a specific frame without worrying about that frame's dependency on other frames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5" name="Shape 3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6" name="Shape 32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/>
              <a:t>Conclusion</a:t>
            </a:r>
          </a:p>
        </p:txBody>
      </p:sp>
      <p:sp>
        <p:nvSpPr>
          <p:cNvPr id="327" name="Shape 327"/>
          <p:cNvSpPr txBox="1"/>
          <p:nvPr>
            <p:ph idx="1" type="body"/>
          </p:nvPr>
        </p:nvSpPr>
        <p:spPr>
          <a:xfrm>
            <a:off y="1595250" x="426273"/>
            <a:ext cy="4967700" cx="8399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78571"/>
              <a:buFont typeface="Arial"/>
              <a:buChar char="•"/>
            </a:pPr>
            <a:r>
              <a:rPr sz="2800" lang="en">
                <a:solidFill>
                  <a:srgbClr val="000000"/>
                </a:solidFill>
              </a:rPr>
              <a:t>	BYU gave us the code that applies to image calibration, point alignment and refocusing</a:t>
            </a:r>
          </a:p>
          <a:p>
            <a:pPr rtl="0" lvl="0" indent="-419100" marL="457200">
              <a:buClr>
                <a:schemeClr val="dk1"/>
              </a:buClr>
              <a:buSzPct val="178571"/>
              <a:buFont typeface="Arial"/>
              <a:buChar char="•"/>
            </a:pPr>
            <a:r>
              <a:rPr sz="2800" lang="en">
                <a:solidFill>
                  <a:srgbClr val="000000"/>
                </a:solidFill>
              </a:rPr>
              <a:t>	It showed us how Image Overlay, Alpha Blending, and the Image slider would work</a:t>
            </a:r>
          </a:p>
          <a:p>
            <a:pPr rtl="0" lvl="0" indent="-419100" marL="457200">
              <a:buClr>
                <a:schemeClr val="dk1"/>
              </a:buClr>
              <a:buSzPct val="178571"/>
              <a:buFont typeface="Arial"/>
              <a:buChar char="•"/>
            </a:pPr>
            <a:r>
              <a:rPr sz="2800" lang="en">
                <a:solidFill>
                  <a:srgbClr val="000000"/>
                </a:solidFill>
              </a:rPr>
              <a:t>	Still need to find where in the code BYU outputs the data to video</a:t>
            </a:r>
          </a:p>
          <a:p>
            <a:pPr rtl="0" lvl="0" indent="-419100" marL="457200">
              <a:buClr>
                <a:schemeClr val="dk1"/>
              </a:buClr>
              <a:buSzPct val="178571"/>
              <a:buFont typeface="Arial"/>
              <a:buChar char="•"/>
            </a:pPr>
            <a:r>
              <a:rPr sz="2800" lang="en">
                <a:solidFill>
                  <a:srgbClr val="000000"/>
                </a:solidFill>
              </a:rPr>
              <a:t>	Next step is to run the code to see how well it works and to understand it more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1" name="Shape 3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2" name="Shape 33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JPEG Compression Flowchart</a:t>
            </a:r>
          </a:p>
        </p:txBody>
      </p:sp>
      <p:sp>
        <p:nvSpPr>
          <p:cNvPr id="333" name="Shape 333"/>
          <p:cNvSpPr/>
          <p:nvPr/>
        </p:nvSpPr>
        <p:spPr>
          <a:xfrm>
            <a:off y="1978253" x="423039"/>
            <a:ext cy="4298783" cx="82979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Original Flowchart</a:t>
            </a:r>
          </a:p>
        </p:txBody>
      </p:sp>
      <p:sp>
        <p:nvSpPr>
          <p:cNvPr id="43" name="Shape 43"/>
          <p:cNvSpPr/>
          <p:nvPr/>
        </p:nvSpPr>
        <p:spPr>
          <a:xfrm>
            <a:off y="2132885" x="0"/>
            <a:ext cy="3476028" cx="91439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4" name="Shape 44"/>
          <p:cNvSpPr/>
          <p:nvPr/>
        </p:nvSpPr>
        <p:spPr>
          <a:xfrm>
            <a:off y="4612250" x="4841650"/>
            <a:ext cy="1026299" cx="1110899"/>
          </a:xfrm>
          <a:prstGeom prst="rect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Synthetic Aperture Depth</a:t>
            </a:r>
          </a:p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Image Establishment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Overlay, Alpha Blend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Base Image Slider</a:t>
            </a:r>
          </a:p>
          <a:p>
            <a:r>
              <a:t/>
            </a:r>
          </a:p>
          <a:p>
            <a:pPr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Crop Final Image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Image Establishment</a:t>
            </a:r>
          </a:p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Assign Reference Numbers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Stack images in an inverted pyramid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57" name="Shape 57"/>
          <p:cNvSpPr/>
          <p:nvPr/>
        </p:nvSpPr>
        <p:spPr>
          <a:xfrm>
            <a:off y="2451000" x="664075"/>
            <a:ext cy="700200" cx="9537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58" name="Shape 58"/>
          <p:cNvSpPr/>
          <p:nvPr/>
        </p:nvSpPr>
        <p:spPr>
          <a:xfrm>
            <a:off y="2451000" x="1770175"/>
            <a:ext cy="700200" cx="953700"/>
          </a:xfrm>
          <a:prstGeom prst="rect">
            <a:avLst/>
          </a:prstGeom>
          <a:solidFill>
            <a:srgbClr val="E69138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59" name="Shape 59"/>
          <p:cNvSpPr/>
          <p:nvPr/>
        </p:nvSpPr>
        <p:spPr>
          <a:xfrm>
            <a:off y="2451000" x="2876275"/>
            <a:ext cy="700200" cx="953700"/>
          </a:xfrm>
          <a:prstGeom prst="rect">
            <a:avLst/>
          </a:prstGeom>
          <a:solidFill>
            <a:srgbClr val="F1C232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0" name="Shape 60"/>
          <p:cNvSpPr/>
          <p:nvPr/>
        </p:nvSpPr>
        <p:spPr>
          <a:xfrm>
            <a:off y="2451000" x="3982375"/>
            <a:ext cy="700200" cx="953700"/>
          </a:xfrm>
          <a:prstGeom prst="rect">
            <a:avLst/>
          </a:prstGeom>
          <a:solidFill>
            <a:srgbClr val="6AA84F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1" name="Shape 61"/>
          <p:cNvSpPr/>
          <p:nvPr/>
        </p:nvSpPr>
        <p:spPr>
          <a:xfrm>
            <a:off y="2451000" x="5088475"/>
            <a:ext cy="700200" cx="953700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2" name="Shape 62"/>
          <p:cNvSpPr/>
          <p:nvPr/>
        </p:nvSpPr>
        <p:spPr>
          <a:xfrm>
            <a:off y="2451000" x="6194575"/>
            <a:ext cy="700200" cx="953700"/>
          </a:xfrm>
          <a:prstGeom prst="rect">
            <a:avLst/>
          </a:prstGeom>
          <a:solidFill>
            <a:srgbClr val="674EA7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3" name="Shape 63"/>
          <p:cNvSpPr/>
          <p:nvPr/>
        </p:nvSpPr>
        <p:spPr>
          <a:xfrm>
            <a:off y="2451000" x="7300675"/>
            <a:ext cy="700200" cx="953700"/>
          </a:xfrm>
          <a:prstGeom prst="rect">
            <a:avLst/>
          </a:prstGeom>
          <a:solidFill>
            <a:srgbClr val="A64D79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4" name="Shape 64"/>
          <p:cNvSpPr/>
          <p:nvPr/>
        </p:nvSpPr>
        <p:spPr>
          <a:xfrm>
            <a:off y="2869875" x="4386775"/>
            <a:ext cy="144900" cx="144900"/>
          </a:xfrm>
          <a:prstGeom prst="flowChartConnector">
            <a:avLst/>
          </a:prstGeom>
          <a:solidFill>
            <a:schemeClr val="lt1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5" name="Shape 65"/>
          <p:cNvSpPr/>
          <p:nvPr/>
        </p:nvSpPr>
        <p:spPr>
          <a:xfrm>
            <a:off y="2869875" x="5340475"/>
            <a:ext cy="144900" cx="144900"/>
          </a:xfrm>
          <a:prstGeom prst="flowChartConnector">
            <a:avLst/>
          </a:prstGeom>
          <a:solidFill>
            <a:schemeClr val="lt1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6" name="Shape 66"/>
          <p:cNvSpPr/>
          <p:nvPr/>
        </p:nvSpPr>
        <p:spPr>
          <a:xfrm>
            <a:off y="2869875" x="6217975"/>
            <a:ext cy="144900" cx="144900"/>
          </a:xfrm>
          <a:prstGeom prst="flowChartConnector">
            <a:avLst/>
          </a:prstGeom>
          <a:solidFill>
            <a:schemeClr val="lt1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7" name="Shape 67"/>
          <p:cNvSpPr/>
          <p:nvPr/>
        </p:nvSpPr>
        <p:spPr>
          <a:xfrm>
            <a:off y="2869875" x="3433075"/>
            <a:ext cy="144900" cx="144900"/>
          </a:xfrm>
          <a:prstGeom prst="flowChartConnector">
            <a:avLst/>
          </a:prstGeom>
          <a:solidFill>
            <a:schemeClr val="lt1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8" name="Shape 68"/>
          <p:cNvSpPr/>
          <p:nvPr/>
        </p:nvSpPr>
        <p:spPr>
          <a:xfrm>
            <a:off y="2869875" x="2555575"/>
            <a:ext cy="144900" cx="144900"/>
          </a:xfrm>
          <a:prstGeom prst="flowChartConnector">
            <a:avLst/>
          </a:prstGeom>
          <a:solidFill>
            <a:schemeClr val="lt1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69" name="Shape 69"/>
          <p:cNvSpPr/>
          <p:nvPr/>
        </p:nvSpPr>
        <p:spPr>
          <a:xfrm>
            <a:off y="2897779" x="4029915"/>
            <a:ext cy="72599" cx="72599"/>
          </a:xfrm>
          <a:prstGeom prst="flowChartConnector">
            <a:avLst/>
          </a:prstGeom>
          <a:solidFill>
            <a:srgbClr val="000000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70" name="Shape 70"/>
          <p:cNvSpPr/>
          <p:nvPr/>
        </p:nvSpPr>
        <p:spPr>
          <a:xfrm>
            <a:off y="2897779" x="4816062"/>
            <a:ext cy="72599" cx="72599"/>
          </a:xfrm>
          <a:prstGeom prst="flowChartConnector">
            <a:avLst/>
          </a:prstGeom>
          <a:solidFill>
            <a:srgbClr val="000000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71" name="Shape 71"/>
          <p:cNvSpPr/>
          <p:nvPr/>
        </p:nvSpPr>
        <p:spPr>
          <a:xfrm>
            <a:off y="2897779" x="1515315"/>
            <a:ext cy="72599" cx="72599"/>
          </a:xfrm>
          <a:prstGeom prst="flowChartConnector">
            <a:avLst/>
          </a:prstGeom>
          <a:solidFill>
            <a:srgbClr val="000000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72" name="Shape 72"/>
          <p:cNvSpPr/>
          <p:nvPr/>
        </p:nvSpPr>
        <p:spPr>
          <a:xfrm>
            <a:off y="2897779" x="7330663"/>
            <a:ext cy="72599" cx="72599"/>
          </a:xfrm>
          <a:prstGeom prst="flowChartConnector">
            <a:avLst/>
          </a:prstGeom>
          <a:solidFill>
            <a:srgbClr val="000000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73" name="Shape 73"/>
          <p:cNvSpPr txBox="1"/>
          <p:nvPr/>
        </p:nvSpPr>
        <p:spPr>
          <a:xfrm>
            <a:off y="3131725" x="4056850"/>
            <a:ext cy="531300" cx="8331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lang="en"/>
              <a:t>BASE </a:t>
            </a:r>
          </a:p>
          <a:p>
            <a:pPr algn="ctr">
              <a:buNone/>
            </a:pPr>
            <a:r>
              <a:rPr lang="en"/>
              <a:t>0</a:t>
            </a:r>
          </a:p>
        </p:txBody>
      </p:sp>
      <p:sp>
        <p:nvSpPr>
          <p:cNvPr id="74" name="Shape 74"/>
          <p:cNvSpPr txBox="1"/>
          <p:nvPr/>
        </p:nvSpPr>
        <p:spPr>
          <a:xfrm>
            <a:off y="3143797" x="5405370"/>
            <a:ext cy="338100" cx="374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1</a:t>
            </a:r>
          </a:p>
        </p:txBody>
      </p:sp>
      <p:sp>
        <p:nvSpPr>
          <p:cNvPr id="75" name="Shape 75"/>
          <p:cNvSpPr txBox="1"/>
          <p:nvPr/>
        </p:nvSpPr>
        <p:spPr>
          <a:xfrm>
            <a:off y="3143797" x="3223475"/>
            <a:ext cy="338100" cx="374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2</a:t>
            </a:r>
          </a:p>
        </p:txBody>
      </p:sp>
      <p:sp>
        <p:nvSpPr>
          <p:cNvPr id="76" name="Shape 76"/>
          <p:cNvSpPr txBox="1"/>
          <p:nvPr/>
        </p:nvSpPr>
        <p:spPr>
          <a:xfrm>
            <a:off y="3143797" x="6496318"/>
            <a:ext cy="338100" cx="374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3</a:t>
            </a:r>
          </a:p>
        </p:txBody>
      </p:sp>
      <p:sp>
        <p:nvSpPr>
          <p:cNvPr id="77" name="Shape 77"/>
          <p:cNvSpPr txBox="1"/>
          <p:nvPr/>
        </p:nvSpPr>
        <p:spPr>
          <a:xfrm>
            <a:off y="3143797" x="2132527"/>
            <a:ext cy="338100" cx="374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4</a:t>
            </a:r>
          </a:p>
        </p:txBody>
      </p:sp>
      <p:sp>
        <p:nvSpPr>
          <p:cNvPr id="78" name="Shape 78"/>
          <p:cNvSpPr txBox="1"/>
          <p:nvPr/>
        </p:nvSpPr>
        <p:spPr>
          <a:xfrm>
            <a:off y="3143797" x="7663466"/>
            <a:ext cy="338100" cx="374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5</a:t>
            </a:r>
          </a:p>
        </p:txBody>
      </p:sp>
      <p:sp>
        <p:nvSpPr>
          <p:cNvPr id="79" name="Shape 79"/>
          <p:cNvSpPr txBox="1"/>
          <p:nvPr/>
        </p:nvSpPr>
        <p:spPr>
          <a:xfrm>
            <a:off y="3143797" x="989527"/>
            <a:ext cy="338100" cx="374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6</a:t>
            </a:r>
          </a:p>
        </p:txBody>
      </p:sp>
      <p:sp>
        <p:nvSpPr>
          <p:cNvPr id="80" name="Shape 80"/>
          <p:cNvSpPr/>
          <p:nvPr/>
        </p:nvSpPr>
        <p:spPr>
          <a:xfrm>
            <a:off y="2897779" x="3067219"/>
            <a:ext cy="72599" cx="72599"/>
          </a:xfrm>
          <a:prstGeom prst="flowChartConnector">
            <a:avLst/>
          </a:prstGeom>
          <a:solidFill>
            <a:srgbClr val="000000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81" name="Shape 81"/>
          <p:cNvSpPr/>
          <p:nvPr/>
        </p:nvSpPr>
        <p:spPr>
          <a:xfrm>
            <a:off y="2897779" x="5770441"/>
            <a:ext cy="72599" cx="72599"/>
          </a:xfrm>
          <a:prstGeom prst="flowChartConnector">
            <a:avLst/>
          </a:prstGeom>
          <a:solidFill>
            <a:srgbClr val="000000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82" name="Shape 82"/>
          <p:cNvSpPr/>
          <p:nvPr/>
        </p:nvSpPr>
        <p:spPr>
          <a:xfrm>
            <a:off y="2897779" x="6644863"/>
            <a:ext cy="72599" cx="72599"/>
          </a:xfrm>
          <a:prstGeom prst="flowChartConnector">
            <a:avLst/>
          </a:prstGeom>
          <a:solidFill>
            <a:srgbClr val="000000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83" name="Shape 83"/>
          <p:cNvSpPr/>
          <p:nvPr/>
        </p:nvSpPr>
        <p:spPr>
          <a:xfrm>
            <a:off y="2897779" x="2201115"/>
            <a:ext cy="72599" cx="72599"/>
          </a:xfrm>
          <a:prstGeom prst="flowChartConnector">
            <a:avLst/>
          </a:prstGeom>
          <a:solidFill>
            <a:srgbClr val="000000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cxnSp>
        <p:nvCxnSpPr>
          <p:cNvPr id="84" name="Shape 84"/>
          <p:cNvCxnSpPr/>
          <p:nvPr/>
        </p:nvCxnSpPr>
        <p:spPr>
          <a:xfrm>
            <a:off y="5239500" x="3982375"/>
            <a:ext cy="0" cx="953700"/>
          </a:xfrm>
          <a:prstGeom prst="straightConnector1">
            <a:avLst/>
          </a:prstGeom>
          <a:noFill/>
          <a:ln w="76200" cap="flat">
            <a:solidFill>
              <a:srgbClr val="6AA84F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85" name="Shape 85"/>
          <p:cNvCxnSpPr/>
          <p:nvPr/>
        </p:nvCxnSpPr>
        <p:spPr>
          <a:xfrm>
            <a:off y="5087100" x="5115720"/>
            <a:ext cy="0" cx="953700"/>
          </a:xfrm>
          <a:prstGeom prst="straightConnector1">
            <a:avLst/>
          </a:prstGeom>
          <a:noFill/>
          <a:ln w="76200" cap="flat">
            <a:solidFill>
              <a:srgbClr val="3C78D8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86" name="Shape 86"/>
          <p:cNvCxnSpPr/>
          <p:nvPr/>
        </p:nvCxnSpPr>
        <p:spPr>
          <a:xfrm>
            <a:off y="4934700" x="2876275"/>
            <a:ext cy="0" cx="953700"/>
          </a:xfrm>
          <a:prstGeom prst="straightConnector1">
            <a:avLst/>
          </a:prstGeom>
          <a:noFill/>
          <a:ln w="76200" cap="flat">
            <a:solidFill>
              <a:srgbClr val="F1C23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87" name="Shape 87"/>
          <p:cNvCxnSpPr/>
          <p:nvPr/>
        </p:nvCxnSpPr>
        <p:spPr>
          <a:xfrm>
            <a:off y="4629900" x="1770175"/>
            <a:ext cy="0" cx="953700"/>
          </a:xfrm>
          <a:prstGeom prst="straightConnector1">
            <a:avLst/>
          </a:prstGeom>
          <a:noFill/>
          <a:ln w="76200" cap="flat">
            <a:solidFill>
              <a:srgbClr val="E69138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88" name="Shape 88"/>
          <p:cNvCxnSpPr/>
          <p:nvPr/>
        </p:nvCxnSpPr>
        <p:spPr>
          <a:xfrm>
            <a:off y="4325100" x="664075"/>
            <a:ext cy="0" cx="953700"/>
          </a:xfrm>
          <a:prstGeom prst="straightConnector1">
            <a:avLst/>
          </a:prstGeom>
          <a:noFill/>
          <a:ln w="76200" cap="flat">
            <a:solidFill>
              <a:srgbClr val="CC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89" name="Shape 89"/>
          <p:cNvCxnSpPr/>
          <p:nvPr/>
        </p:nvCxnSpPr>
        <p:spPr>
          <a:xfrm>
            <a:off y="4782300" x="6204312"/>
            <a:ext cy="0" cx="953700"/>
          </a:xfrm>
          <a:prstGeom prst="straightConnector1">
            <a:avLst/>
          </a:prstGeom>
          <a:noFill/>
          <a:ln w="76200" cap="flat">
            <a:solidFill>
              <a:srgbClr val="674EA7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90" name="Shape 90"/>
          <p:cNvCxnSpPr/>
          <p:nvPr/>
        </p:nvCxnSpPr>
        <p:spPr>
          <a:xfrm>
            <a:off y="4477500" x="7300675"/>
            <a:ext cy="0" cx="953700"/>
          </a:xfrm>
          <a:prstGeom prst="straightConnector1">
            <a:avLst/>
          </a:prstGeom>
          <a:noFill/>
          <a:ln w="76200" cap="flat">
            <a:solidFill>
              <a:srgbClr val="A64D79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91" name="Shape 91"/>
          <p:cNvCxnSpPr/>
          <p:nvPr/>
        </p:nvCxnSpPr>
        <p:spPr>
          <a:xfrm>
            <a:off y="5157175" x="627850"/>
            <a:ext cy="0" cx="766710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lgDash"/>
            <a:round/>
            <a:headEnd w="lg" len="lg" type="none"/>
            <a:tailEnd w="lg" len="lg" type="none"/>
          </a:ln>
        </p:spPr>
      </p:cxnSp>
      <p:cxnSp>
        <p:nvCxnSpPr>
          <p:cNvPr id="92" name="Shape 92"/>
          <p:cNvCxnSpPr/>
          <p:nvPr/>
        </p:nvCxnSpPr>
        <p:spPr>
          <a:xfrm>
            <a:off y="5004775" x="615775"/>
            <a:ext cy="0" cx="767910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lgDash"/>
            <a:round/>
            <a:headEnd w="lg" len="lg" type="none"/>
            <a:tailEnd w="lg" len="lg" type="none"/>
          </a:ln>
        </p:spPr>
      </p:cxnSp>
      <p:cxnSp>
        <p:nvCxnSpPr>
          <p:cNvPr id="93" name="Shape 93"/>
          <p:cNvCxnSpPr/>
          <p:nvPr/>
        </p:nvCxnSpPr>
        <p:spPr>
          <a:xfrm>
            <a:off y="4852375" x="615775"/>
            <a:ext cy="0" cx="767910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lgDash"/>
            <a:round/>
            <a:headEnd w="lg" len="lg" type="none"/>
            <a:tailEnd w="lg" len="lg" type="none"/>
          </a:ln>
        </p:spPr>
      </p:cxnSp>
      <p:cxnSp>
        <p:nvCxnSpPr>
          <p:cNvPr id="94" name="Shape 94"/>
          <p:cNvCxnSpPr/>
          <p:nvPr/>
        </p:nvCxnSpPr>
        <p:spPr>
          <a:xfrm>
            <a:off y="4699975" x="603700"/>
            <a:ext cy="0" cx="769109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lgDash"/>
            <a:round/>
            <a:headEnd w="lg" len="lg" type="none"/>
            <a:tailEnd w="lg" len="lg" type="none"/>
          </a:ln>
        </p:spPr>
      </p:cxnSp>
      <p:cxnSp>
        <p:nvCxnSpPr>
          <p:cNvPr id="95" name="Shape 95"/>
          <p:cNvCxnSpPr/>
          <p:nvPr/>
        </p:nvCxnSpPr>
        <p:spPr>
          <a:xfrm>
            <a:off y="4547575" x="603700"/>
            <a:ext cy="0" cx="769109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lgDash"/>
            <a:round/>
            <a:headEnd w="lg" len="lg" type="none"/>
            <a:tailEnd w="lg" len="lg" type="none"/>
          </a:ln>
        </p:spPr>
      </p:cxnSp>
      <p:cxnSp>
        <p:nvCxnSpPr>
          <p:cNvPr id="96" name="Shape 96"/>
          <p:cNvCxnSpPr/>
          <p:nvPr/>
        </p:nvCxnSpPr>
        <p:spPr>
          <a:xfrm>
            <a:off y="4395175" x="591625"/>
            <a:ext cy="0" cx="770309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lgDash"/>
            <a:round/>
            <a:headEnd w="lg" len="lg" type="none"/>
            <a:tailEnd w="lg" len="lg" type="none"/>
          </a:ln>
        </p:spPr>
      </p:cxnSp>
      <p:sp>
        <p:nvSpPr>
          <p:cNvPr id="97" name="Shape 97"/>
          <p:cNvSpPr txBox="1"/>
          <p:nvPr/>
        </p:nvSpPr>
        <p:spPr>
          <a:xfrm>
            <a:off y="5264250" x="660300"/>
            <a:ext cy="337799" cx="1134900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Side View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y="5252100" x="4322500"/>
            <a:ext cy="362100" cx="3017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0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 txBox="1"/>
          <p:nvPr>
            <p:ph idx="1" type="body"/>
          </p:nvPr>
        </p:nvSpPr>
        <p:spPr>
          <a:xfrm>
            <a:off y="1600200" x="457200"/>
            <a:ext cy="5221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556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2000" lang="en"/>
              <a:t>Based on Establishment, Images can be overlapped appropriately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238095"/>
              <a:buFont typeface="Arial"/>
              <a:buChar char="•"/>
            </a:pPr>
            <a:r>
              <a:rPr sz="2100" lang="en"/>
              <a:t>Images are then blended by lowering the opacities based on calculated regions, bottom must remain 100%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sz="1400" lang="en"/>
              <a:t>*Additional blending modes may need to be used</a:t>
            </a:r>
          </a:p>
          <a:p>
            <a:r>
              <a:t/>
            </a:r>
          </a:p>
        </p:txBody>
      </p:sp>
      <p:sp>
        <p:nvSpPr>
          <p:cNvPr id="104" name="Shape 10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Overlay, Alpha Blend</a:t>
            </a:r>
          </a:p>
        </p:txBody>
      </p:sp>
      <p:sp>
        <p:nvSpPr>
          <p:cNvPr id="105" name="Shape 105"/>
          <p:cNvSpPr/>
          <p:nvPr/>
        </p:nvSpPr>
        <p:spPr>
          <a:xfrm>
            <a:off y="2298600" x="3982375"/>
            <a:ext cy="700200" cx="953700"/>
          </a:xfrm>
          <a:prstGeom prst="rect">
            <a:avLst/>
          </a:prstGeom>
          <a:solidFill>
            <a:srgbClr val="6AA84F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06" name="Shape 106"/>
          <p:cNvSpPr/>
          <p:nvPr/>
        </p:nvSpPr>
        <p:spPr>
          <a:xfrm>
            <a:off y="2717475" x="4386775"/>
            <a:ext cy="144900" cx="144900"/>
          </a:xfrm>
          <a:prstGeom prst="flowChartConnector">
            <a:avLst/>
          </a:prstGeom>
          <a:solidFill>
            <a:schemeClr val="lt1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07" name="Shape 107"/>
          <p:cNvSpPr/>
          <p:nvPr/>
        </p:nvSpPr>
        <p:spPr>
          <a:xfrm>
            <a:off y="2745379" x="4029915"/>
            <a:ext cy="72599" cx="72599"/>
          </a:xfrm>
          <a:prstGeom prst="flowChartConnector">
            <a:avLst/>
          </a:prstGeom>
          <a:solidFill>
            <a:srgbClr val="000000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08" name="Shape 108"/>
          <p:cNvSpPr/>
          <p:nvPr/>
        </p:nvSpPr>
        <p:spPr>
          <a:xfrm>
            <a:off y="2745379" x="4816062"/>
            <a:ext cy="72599" cx="72599"/>
          </a:xfrm>
          <a:prstGeom prst="flowChartConnector">
            <a:avLst/>
          </a:prstGeom>
          <a:solidFill>
            <a:srgbClr val="000000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09" name="Shape 109"/>
          <p:cNvSpPr/>
          <p:nvPr/>
        </p:nvSpPr>
        <p:spPr>
          <a:xfrm>
            <a:off y="2298600" x="4174075"/>
            <a:ext cy="700200" cx="953700"/>
          </a:xfrm>
          <a:prstGeom prst="rect">
            <a:avLst/>
          </a:prstGeom>
          <a:noFill/>
          <a:ln w="38100" cap="flat">
            <a:solidFill>
              <a:srgbClr val="3C78D8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10" name="Shape 110"/>
          <p:cNvSpPr/>
          <p:nvPr/>
        </p:nvSpPr>
        <p:spPr>
          <a:xfrm>
            <a:off y="2298600" x="3790675"/>
            <a:ext cy="700200" cx="953700"/>
          </a:xfrm>
          <a:prstGeom prst="rect">
            <a:avLst/>
          </a:prstGeom>
          <a:noFill/>
          <a:ln w="38100" cap="flat">
            <a:solidFill>
              <a:srgbClr val="F1C23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11" name="Shape 111"/>
          <p:cNvSpPr/>
          <p:nvPr/>
        </p:nvSpPr>
        <p:spPr>
          <a:xfrm>
            <a:off y="2298600" x="4365775"/>
            <a:ext cy="700200" cx="953700"/>
          </a:xfrm>
          <a:prstGeom prst="rect">
            <a:avLst/>
          </a:prstGeom>
          <a:noFill/>
          <a:ln w="38100" cap="flat">
            <a:solidFill>
              <a:srgbClr val="674EA7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12" name="Shape 112"/>
          <p:cNvSpPr/>
          <p:nvPr/>
        </p:nvSpPr>
        <p:spPr>
          <a:xfrm>
            <a:off y="2298600" x="3598975"/>
            <a:ext cy="700200" cx="953700"/>
          </a:xfrm>
          <a:prstGeom prst="rect">
            <a:avLst/>
          </a:prstGeom>
          <a:noFill/>
          <a:ln w="38100" cap="flat">
            <a:solidFill>
              <a:srgbClr val="E69138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13" name="Shape 113"/>
          <p:cNvSpPr/>
          <p:nvPr/>
        </p:nvSpPr>
        <p:spPr>
          <a:xfrm>
            <a:off y="2298600" x="4786075"/>
            <a:ext cy="700200" cx="953700"/>
          </a:xfrm>
          <a:prstGeom prst="rect">
            <a:avLst/>
          </a:prstGeom>
          <a:noFill/>
          <a:ln w="38100" cap="flat">
            <a:solidFill>
              <a:srgbClr val="A64D79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14" name="Shape 114"/>
          <p:cNvSpPr/>
          <p:nvPr/>
        </p:nvSpPr>
        <p:spPr>
          <a:xfrm>
            <a:off y="2298600" x="3178675"/>
            <a:ext cy="700200" cx="953700"/>
          </a:xfrm>
          <a:prstGeom prst="rect">
            <a:avLst/>
          </a:prstGeom>
          <a:noFill/>
          <a:ln w="38100" cap="flat">
            <a:solidFill>
              <a:srgbClr val="CC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15" name="Shape 115"/>
          <p:cNvSpPr txBox="1"/>
          <p:nvPr/>
        </p:nvSpPr>
        <p:spPr>
          <a:xfrm>
            <a:off y="2958933" x="4325428"/>
            <a:ext cy="350100" cx="2898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l" rtl="0" lvl="0">
              <a:buNone/>
            </a:pPr>
            <a:r>
              <a:rPr lang="en"/>
              <a:t>0</a:t>
            </a:r>
          </a:p>
        </p:txBody>
      </p:sp>
      <p:sp>
        <p:nvSpPr>
          <p:cNvPr id="116" name="Shape 116"/>
          <p:cNvSpPr txBox="1"/>
          <p:nvPr/>
        </p:nvSpPr>
        <p:spPr>
          <a:xfrm>
            <a:off y="2715307" x="4924023"/>
            <a:ext cy="338100" cx="374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1</a:t>
            </a:r>
          </a:p>
        </p:txBody>
      </p:sp>
      <p:sp>
        <p:nvSpPr>
          <p:cNvPr id="117" name="Shape 117"/>
          <p:cNvSpPr txBox="1"/>
          <p:nvPr/>
        </p:nvSpPr>
        <p:spPr>
          <a:xfrm>
            <a:off y="2710745" x="3732726"/>
            <a:ext cy="338100" cx="374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2</a:t>
            </a:r>
          </a:p>
        </p:txBody>
      </p:sp>
      <p:sp>
        <p:nvSpPr>
          <p:cNvPr id="118" name="Shape 118"/>
          <p:cNvSpPr txBox="1"/>
          <p:nvPr/>
        </p:nvSpPr>
        <p:spPr>
          <a:xfrm>
            <a:off y="2710745" x="5112644"/>
            <a:ext cy="338100" cx="374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3</a:t>
            </a:r>
          </a:p>
        </p:txBody>
      </p:sp>
      <p:sp>
        <p:nvSpPr>
          <p:cNvPr id="119" name="Shape 119"/>
          <p:cNvSpPr txBox="1"/>
          <p:nvPr/>
        </p:nvSpPr>
        <p:spPr>
          <a:xfrm>
            <a:off y="2710745" x="3540348"/>
            <a:ext cy="338100" cx="374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4</a:t>
            </a:r>
          </a:p>
        </p:txBody>
      </p:sp>
      <p:sp>
        <p:nvSpPr>
          <p:cNvPr id="120" name="Shape 120"/>
          <p:cNvSpPr txBox="1"/>
          <p:nvPr/>
        </p:nvSpPr>
        <p:spPr>
          <a:xfrm>
            <a:off y="2710745" x="5529866"/>
            <a:ext cy="338100" cx="374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5</a:t>
            </a:r>
          </a:p>
        </p:txBody>
      </p:sp>
      <p:sp>
        <p:nvSpPr>
          <p:cNvPr id="121" name="Shape 121"/>
          <p:cNvSpPr txBox="1"/>
          <p:nvPr/>
        </p:nvSpPr>
        <p:spPr>
          <a:xfrm>
            <a:off y="2710745" x="3123127"/>
            <a:ext cy="338100" cx="374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6</a:t>
            </a:r>
          </a:p>
        </p:txBody>
      </p:sp>
      <p:cxnSp>
        <p:nvCxnSpPr>
          <p:cNvPr id="122" name="Shape 122"/>
          <p:cNvCxnSpPr/>
          <p:nvPr/>
        </p:nvCxnSpPr>
        <p:spPr>
          <a:xfrm>
            <a:off y="2125024" x="3972325"/>
            <a:ext cy="2306100" cx="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dash"/>
            <a:round/>
            <a:headEnd w="lg" len="lg" type="none"/>
            <a:tailEnd w="lg" len="lg" type="none"/>
          </a:ln>
        </p:spPr>
      </p:cxnSp>
      <p:cxnSp>
        <p:nvCxnSpPr>
          <p:cNvPr id="123" name="Shape 123"/>
          <p:cNvCxnSpPr/>
          <p:nvPr/>
        </p:nvCxnSpPr>
        <p:spPr>
          <a:xfrm>
            <a:off y="2125024" x="4938775"/>
            <a:ext cy="2306100" cx="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dash"/>
            <a:round/>
            <a:headEnd w="lg" len="lg" type="none"/>
            <a:tailEnd w="lg" len="lg" type="none"/>
          </a:ln>
        </p:spPr>
      </p:cxnSp>
      <p:cxnSp>
        <p:nvCxnSpPr>
          <p:cNvPr id="124" name="Shape 124"/>
          <p:cNvCxnSpPr/>
          <p:nvPr/>
        </p:nvCxnSpPr>
        <p:spPr>
          <a:xfrm>
            <a:off y="4096500" x="3982375"/>
            <a:ext cy="0" cx="953700"/>
          </a:xfrm>
          <a:prstGeom prst="straightConnector1">
            <a:avLst/>
          </a:prstGeom>
          <a:noFill/>
          <a:ln w="76200" cap="flat">
            <a:solidFill>
              <a:srgbClr val="6AA84F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25" name="Shape 125"/>
          <p:cNvCxnSpPr/>
          <p:nvPr/>
        </p:nvCxnSpPr>
        <p:spPr>
          <a:xfrm>
            <a:off y="4020300" x="4201320"/>
            <a:ext cy="0" cx="953700"/>
          </a:xfrm>
          <a:prstGeom prst="straightConnector1">
            <a:avLst/>
          </a:prstGeom>
          <a:noFill/>
          <a:ln w="76200" cap="flat">
            <a:solidFill>
              <a:srgbClr val="3C78D8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26" name="Shape 126"/>
          <p:cNvCxnSpPr/>
          <p:nvPr/>
        </p:nvCxnSpPr>
        <p:spPr>
          <a:xfrm>
            <a:off y="3944100" x="3790675"/>
            <a:ext cy="0" cx="953700"/>
          </a:xfrm>
          <a:prstGeom prst="straightConnector1">
            <a:avLst/>
          </a:prstGeom>
          <a:noFill/>
          <a:ln w="76200" cap="flat">
            <a:solidFill>
              <a:srgbClr val="F1C23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27" name="Shape 127"/>
          <p:cNvCxnSpPr/>
          <p:nvPr/>
        </p:nvCxnSpPr>
        <p:spPr>
          <a:xfrm>
            <a:off y="3791700" x="3598975"/>
            <a:ext cy="0" cx="953700"/>
          </a:xfrm>
          <a:prstGeom prst="straightConnector1">
            <a:avLst/>
          </a:prstGeom>
          <a:noFill/>
          <a:ln w="76200" cap="flat">
            <a:solidFill>
              <a:srgbClr val="E69138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28" name="Shape 128"/>
          <p:cNvCxnSpPr/>
          <p:nvPr/>
        </p:nvCxnSpPr>
        <p:spPr>
          <a:xfrm>
            <a:off y="3639300" x="3178675"/>
            <a:ext cy="0" cx="953700"/>
          </a:xfrm>
          <a:prstGeom prst="straightConnector1">
            <a:avLst/>
          </a:prstGeom>
          <a:noFill/>
          <a:ln w="76200" cap="flat">
            <a:solidFill>
              <a:srgbClr val="CC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29" name="Shape 129"/>
          <p:cNvCxnSpPr/>
          <p:nvPr/>
        </p:nvCxnSpPr>
        <p:spPr>
          <a:xfrm>
            <a:off y="3867900" x="4375512"/>
            <a:ext cy="0" cx="953700"/>
          </a:xfrm>
          <a:prstGeom prst="straightConnector1">
            <a:avLst/>
          </a:prstGeom>
          <a:noFill/>
          <a:ln w="76200" cap="flat">
            <a:solidFill>
              <a:srgbClr val="674EA7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30" name="Shape 130"/>
          <p:cNvCxnSpPr/>
          <p:nvPr/>
        </p:nvCxnSpPr>
        <p:spPr>
          <a:xfrm>
            <a:off y="3715500" x="4786075"/>
            <a:ext cy="0" cx="953700"/>
          </a:xfrm>
          <a:prstGeom prst="straightConnector1">
            <a:avLst/>
          </a:prstGeom>
          <a:noFill/>
          <a:ln w="76200" cap="flat">
            <a:solidFill>
              <a:srgbClr val="A64D79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31" name="Shape 131"/>
          <p:cNvCxnSpPr/>
          <p:nvPr/>
        </p:nvCxnSpPr>
        <p:spPr>
          <a:xfrm>
            <a:off y="5902573" x="3443570"/>
            <a:ext cy="0" cx="2029799"/>
          </a:xfrm>
          <a:prstGeom prst="straightConnector1">
            <a:avLst/>
          </a:prstGeom>
          <a:noFill/>
          <a:ln w="76200" cap="flat">
            <a:solidFill>
              <a:srgbClr val="6AA84F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32" name="Shape 132"/>
          <p:cNvCxnSpPr/>
          <p:nvPr/>
        </p:nvCxnSpPr>
        <p:spPr>
          <a:xfrm>
            <a:off y="5664191" x="3909566"/>
            <a:ext cy="0" cx="2029799"/>
          </a:xfrm>
          <a:prstGeom prst="straightConnector1">
            <a:avLst/>
          </a:prstGeom>
          <a:noFill/>
          <a:ln w="76200" cap="flat">
            <a:solidFill>
              <a:srgbClr val="3C78D8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33" name="Shape 133"/>
          <p:cNvCxnSpPr/>
          <p:nvPr/>
        </p:nvCxnSpPr>
        <p:spPr>
          <a:xfrm>
            <a:off y="5578210" x="3035564"/>
            <a:ext cy="0" cx="2029799"/>
          </a:xfrm>
          <a:prstGeom prst="straightConnector1">
            <a:avLst/>
          </a:prstGeom>
          <a:noFill/>
          <a:ln w="76200" cap="flat">
            <a:solidFill>
              <a:srgbClr val="F1C23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34" name="Shape 134"/>
          <p:cNvCxnSpPr/>
          <p:nvPr/>
        </p:nvCxnSpPr>
        <p:spPr>
          <a:xfrm>
            <a:off y="5406248" x="2627557"/>
            <a:ext cy="0" cx="2029799"/>
          </a:xfrm>
          <a:prstGeom prst="straightConnector1">
            <a:avLst/>
          </a:prstGeom>
          <a:noFill/>
          <a:ln w="76200" cap="flat">
            <a:solidFill>
              <a:srgbClr val="E69138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35" name="Shape 135"/>
          <p:cNvCxnSpPr/>
          <p:nvPr/>
        </p:nvCxnSpPr>
        <p:spPr>
          <a:xfrm>
            <a:off y="5234286" x="1733007"/>
            <a:ext cy="0" cx="2029799"/>
          </a:xfrm>
          <a:prstGeom prst="straightConnector1">
            <a:avLst/>
          </a:prstGeom>
          <a:noFill/>
          <a:ln w="76200" cap="flat">
            <a:solidFill>
              <a:srgbClr val="CC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36" name="Shape 136"/>
          <p:cNvCxnSpPr/>
          <p:nvPr/>
        </p:nvCxnSpPr>
        <p:spPr>
          <a:xfrm>
            <a:off y="5492230" x="4280310"/>
            <a:ext cy="0" cx="2029799"/>
          </a:xfrm>
          <a:prstGeom prst="straightConnector1">
            <a:avLst/>
          </a:prstGeom>
          <a:noFill/>
          <a:ln w="76200" cap="flat">
            <a:solidFill>
              <a:srgbClr val="674EA7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37" name="Shape 137"/>
          <p:cNvCxnSpPr/>
          <p:nvPr/>
        </p:nvCxnSpPr>
        <p:spPr>
          <a:xfrm>
            <a:off y="5320267" x="5154133"/>
            <a:ext cy="0" cx="2029799"/>
          </a:xfrm>
          <a:prstGeom prst="straightConnector1">
            <a:avLst/>
          </a:prstGeom>
          <a:noFill/>
          <a:ln w="76200" cap="flat">
            <a:solidFill>
              <a:srgbClr val="A64D79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38" name="Shape 138"/>
          <p:cNvCxnSpPr/>
          <p:nvPr/>
        </p:nvCxnSpPr>
        <p:spPr>
          <a:xfrm>
            <a:off y="5112725" x="3438925"/>
            <a:ext cy="1223399" cx="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dash"/>
            <a:round/>
            <a:headEnd w="lg" len="lg" type="none"/>
            <a:tailEnd w="lg" len="lg" type="none"/>
          </a:ln>
        </p:spPr>
      </p:cxnSp>
      <p:cxnSp>
        <p:nvCxnSpPr>
          <p:cNvPr id="139" name="Shape 139"/>
          <p:cNvCxnSpPr/>
          <p:nvPr/>
        </p:nvCxnSpPr>
        <p:spPr>
          <a:xfrm>
            <a:off y="5112725" x="4277125"/>
            <a:ext cy="1223399" cx="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dot"/>
            <a:round/>
            <a:headEnd w="lg" len="lg" type="none"/>
            <a:tailEnd w="lg" len="lg" type="none"/>
          </a:ln>
        </p:spPr>
      </p:cxnSp>
      <p:cxnSp>
        <p:nvCxnSpPr>
          <p:cNvPr id="140" name="Shape 140"/>
          <p:cNvCxnSpPr/>
          <p:nvPr/>
        </p:nvCxnSpPr>
        <p:spPr>
          <a:xfrm>
            <a:off y="5112725" x="3896125"/>
            <a:ext cy="1223399" cx="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dot"/>
            <a:round/>
            <a:headEnd w="lg" len="lg" type="none"/>
            <a:tailEnd w="lg" len="lg" type="none"/>
          </a:ln>
        </p:spPr>
      </p:cxnSp>
      <p:cxnSp>
        <p:nvCxnSpPr>
          <p:cNvPr id="141" name="Shape 141"/>
          <p:cNvCxnSpPr/>
          <p:nvPr/>
        </p:nvCxnSpPr>
        <p:spPr>
          <a:xfrm>
            <a:off y="5112725" x="4658125"/>
            <a:ext cy="1223399" cx="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dot"/>
            <a:round/>
            <a:headEnd w="lg" len="lg" type="none"/>
            <a:tailEnd w="lg" len="lg" type="none"/>
          </a:ln>
        </p:spPr>
      </p:cxnSp>
      <p:cxnSp>
        <p:nvCxnSpPr>
          <p:cNvPr id="142" name="Shape 142"/>
          <p:cNvCxnSpPr/>
          <p:nvPr/>
        </p:nvCxnSpPr>
        <p:spPr>
          <a:xfrm>
            <a:off y="5112725" x="5051198"/>
            <a:ext cy="1223399" cx="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dot"/>
            <a:round/>
            <a:headEnd w="lg" len="lg" type="none"/>
            <a:tailEnd w="lg" len="lg" type="none"/>
          </a:ln>
        </p:spPr>
      </p:cxnSp>
      <p:cxnSp>
        <p:nvCxnSpPr>
          <p:cNvPr id="143" name="Shape 143"/>
          <p:cNvCxnSpPr/>
          <p:nvPr/>
        </p:nvCxnSpPr>
        <p:spPr>
          <a:xfrm>
            <a:off y="5112725" x="3779946"/>
            <a:ext cy="1223399" cx="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dot"/>
            <a:round/>
            <a:headEnd w="lg" len="lg" type="none"/>
            <a:tailEnd w="lg" len="lg" type="none"/>
          </a:ln>
        </p:spPr>
      </p:cxnSp>
      <p:cxnSp>
        <p:nvCxnSpPr>
          <p:cNvPr id="144" name="Shape 144"/>
          <p:cNvCxnSpPr/>
          <p:nvPr/>
        </p:nvCxnSpPr>
        <p:spPr>
          <a:xfrm>
            <a:off y="5112725" x="5472176"/>
            <a:ext cy="1223399" cx="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dash"/>
            <a:round/>
            <a:headEnd w="lg" len="lg" type="none"/>
            <a:tailEnd w="lg" len="lg" type="none"/>
          </a:ln>
        </p:spPr>
      </p:cxnSp>
      <p:cxnSp>
        <p:nvCxnSpPr>
          <p:cNvPr id="145" name="Shape 145"/>
          <p:cNvCxnSpPr/>
          <p:nvPr/>
        </p:nvCxnSpPr>
        <p:spPr>
          <a:xfrm>
            <a:off y="5112725" x="5167376"/>
            <a:ext cy="1223399" cx="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dot"/>
            <a:round/>
            <a:headEnd w="lg" len="lg" type="none"/>
            <a:tailEnd w="lg" len="lg" type="none"/>
          </a:ln>
        </p:spPr>
      </p:cxnSp>
      <p:cxnSp>
        <p:nvCxnSpPr>
          <p:cNvPr id="146" name="Shape 146"/>
          <p:cNvCxnSpPr/>
          <p:nvPr/>
        </p:nvCxnSpPr>
        <p:spPr>
          <a:xfrm>
            <a:off y="5859626" x="2547600"/>
            <a:ext cy="0" cx="38517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none"/>
          </a:ln>
        </p:spPr>
      </p:cxnSp>
      <p:sp>
        <p:nvSpPr>
          <p:cNvPr id="147" name="Shape 147"/>
          <p:cNvSpPr txBox="1"/>
          <p:nvPr/>
        </p:nvSpPr>
        <p:spPr>
          <a:xfrm>
            <a:off y="6073200" x="3489900"/>
            <a:ext cy="338100" cx="2655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000" lang="en"/>
              <a:t>3</a:t>
            </a:r>
          </a:p>
        </p:txBody>
      </p:sp>
      <p:sp>
        <p:nvSpPr>
          <p:cNvPr id="148" name="Shape 148"/>
          <p:cNvSpPr txBox="1"/>
          <p:nvPr/>
        </p:nvSpPr>
        <p:spPr>
          <a:xfrm>
            <a:off y="6073200" x="3947100"/>
            <a:ext cy="338100" cx="2655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000" lang="en"/>
              <a:t>3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y="6073200" x="4709100"/>
            <a:ext cy="338100" cx="2655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000" lang="en"/>
              <a:t>3</a:t>
            </a:r>
          </a:p>
        </p:txBody>
      </p:sp>
      <p:sp>
        <p:nvSpPr>
          <p:cNvPr id="150" name="Shape 150"/>
          <p:cNvSpPr txBox="1"/>
          <p:nvPr/>
        </p:nvSpPr>
        <p:spPr>
          <a:xfrm>
            <a:off y="6073200" x="5190448"/>
            <a:ext cy="338100" cx="2655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000" lang="en"/>
              <a:t>3</a:t>
            </a:r>
          </a:p>
        </p:txBody>
      </p:sp>
      <p:sp>
        <p:nvSpPr>
          <p:cNvPr id="151" name="Shape 151"/>
          <p:cNvSpPr txBox="1"/>
          <p:nvPr/>
        </p:nvSpPr>
        <p:spPr>
          <a:xfrm>
            <a:off y="6073200" x="3706426"/>
            <a:ext cy="338100" cx="2655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000" lang="en"/>
              <a:t>2</a:t>
            </a:r>
          </a:p>
        </p:txBody>
      </p:sp>
      <p:sp>
        <p:nvSpPr>
          <p:cNvPr id="152" name="Shape 152"/>
          <p:cNvSpPr txBox="1"/>
          <p:nvPr/>
        </p:nvSpPr>
        <p:spPr>
          <a:xfrm>
            <a:off y="6073200" x="4989751"/>
            <a:ext cy="338100" cx="2655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000" lang="en"/>
              <a:t>2</a:t>
            </a:r>
          </a:p>
        </p:txBody>
      </p:sp>
      <p:sp>
        <p:nvSpPr>
          <p:cNvPr id="153" name="Shape 153"/>
          <p:cNvSpPr txBox="1"/>
          <p:nvPr/>
        </p:nvSpPr>
        <p:spPr>
          <a:xfrm>
            <a:off y="6073200" x="4328100"/>
            <a:ext cy="338100" cx="2655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000" lang="en"/>
              <a:t>4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7" name="Shape 1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Base Image Slider</a:t>
            </a:r>
          </a:p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Original Slider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Base Slider</a:t>
            </a:r>
          </a:p>
        </p:txBody>
      </p:sp>
      <p:cxnSp>
        <p:nvCxnSpPr>
          <p:cNvPr id="160" name="Shape 160"/>
          <p:cNvCxnSpPr/>
          <p:nvPr/>
        </p:nvCxnSpPr>
        <p:spPr>
          <a:xfrm>
            <a:off y="2367300" x="1207400"/>
            <a:ext cy="0" cx="3272100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round/>
            <a:headEnd w="lg" len="lg" type="none"/>
            <a:tailEnd w="lg" len="lg" type="none"/>
          </a:ln>
        </p:spPr>
      </p:cxnSp>
      <p:sp>
        <p:nvSpPr>
          <p:cNvPr id="161" name="Shape 161"/>
          <p:cNvSpPr txBox="1"/>
          <p:nvPr/>
        </p:nvSpPr>
        <p:spPr>
          <a:xfrm>
            <a:off y="2412650" x="1079150"/>
            <a:ext cy="301799" cx="6762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Near</a:t>
            </a:r>
          </a:p>
        </p:txBody>
      </p:sp>
      <p:sp>
        <p:nvSpPr>
          <p:cNvPr id="162" name="Shape 162"/>
          <p:cNvSpPr txBox="1"/>
          <p:nvPr/>
        </p:nvSpPr>
        <p:spPr>
          <a:xfrm>
            <a:off y="2412650" x="4139223"/>
            <a:ext cy="301799" cx="6762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Far</a:t>
            </a:r>
          </a:p>
        </p:txBody>
      </p:sp>
      <p:sp>
        <p:nvSpPr>
          <p:cNvPr id="163" name="Shape 163"/>
          <p:cNvSpPr/>
          <p:nvPr/>
        </p:nvSpPr>
        <p:spPr>
          <a:xfrm>
            <a:off y="2257297" x="1916800"/>
            <a:ext cy="253550" cx="156975"/>
          </a:xfrm>
          <a:prstGeom prst="flowChartOffpageConnector">
            <a:avLst/>
          </a:prstGeom>
          <a:solidFill>
            <a:srgbClr val="3C78D8"/>
          </a:solidFill>
          <a:ln w="19050" cap="flat">
            <a:solidFill>
              <a:schemeClr val="lt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cxnSp>
        <p:nvCxnSpPr>
          <p:cNvPr id="164" name="Shape 164"/>
          <p:cNvCxnSpPr/>
          <p:nvPr/>
        </p:nvCxnSpPr>
        <p:spPr>
          <a:xfrm>
            <a:off y="3129300" x="1207400"/>
            <a:ext cy="0" cx="3272100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round/>
            <a:headEnd w="lg" len="lg" type="none"/>
            <a:tailEnd w="lg" len="lg" type="none"/>
          </a:ln>
        </p:spPr>
      </p:cxnSp>
      <p:sp>
        <p:nvSpPr>
          <p:cNvPr id="165" name="Shape 165"/>
          <p:cNvSpPr txBox="1"/>
          <p:nvPr/>
        </p:nvSpPr>
        <p:spPr>
          <a:xfrm>
            <a:off y="3174650" x="1079150"/>
            <a:ext cy="301799" cx="6762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Near</a:t>
            </a:r>
          </a:p>
        </p:txBody>
      </p:sp>
      <p:sp>
        <p:nvSpPr>
          <p:cNvPr id="166" name="Shape 166"/>
          <p:cNvSpPr txBox="1"/>
          <p:nvPr/>
        </p:nvSpPr>
        <p:spPr>
          <a:xfrm>
            <a:off y="3174650" x="4139223"/>
            <a:ext cy="301799" cx="6762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Far</a:t>
            </a:r>
          </a:p>
        </p:txBody>
      </p:sp>
      <p:sp>
        <p:nvSpPr>
          <p:cNvPr id="167" name="Shape 167"/>
          <p:cNvSpPr/>
          <p:nvPr/>
        </p:nvSpPr>
        <p:spPr>
          <a:xfrm>
            <a:off y="3019297" x="3605273"/>
            <a:ext cy="253550" cx="156975"/>
          </a:xfrm>
          <a:prstGeom prst="flowChartOffpageConnector">
            <a:avLst/>
          </a:prstGeom>
          <a:solidFill>
            <a:srgbClr val="3C78D8"/>
          </a:solidFill>
          <a:ln w="19050" cap="flat">
            <a:solidFill>
              <a:schemeClr val="lt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68" name="Shape 168"/>
          <p:cNvSpPr/>
          <p:nvPr/>
        </p:nvSpPr>
        <p:spPr>
          <a:xfrm>
            <a:off y="1881572" x="5721025"/>
            <a:ext cy="700200" cx="953700"/>
          </a:xfrm>
          <a:prstGeom prst="rect">
            <a:avLst/>
          </a:prstGeom>
          <a:solidFill>
            <a:srgbClr val="6AA84F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69" name="Shape 169"/>
          <p:cNvSpPr/>
          <p:nvPr/>
        </p:nvSpPr>
        <p:spPr>
          <a:xfrm>
            <a:off y="1881572" x="4843525"/>
            <a:ext cy="700200" cx="953700"/>
          </a:xfrm>
          <a:prstGeom prst="rect">
            <a:avLst/>
          </a:prstGeom>
          <a:noFill/>
          <a:ln w="76200" cap="flat">
            <a:solidFill>
              <a:srgbClr val="CC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70" name="Shape 170"/>
          <p:cNvSpPr/>
          <p:nvPr/>
        </p:nvSpPr>
        <p:spPr>
          <a:xfrm>
            <a:off y="1888947" x="6598525"/>
            <a:ext cy="700200" cx="953700"/>
          </a:xfrm>
          <a:prstGeom prst="rect">
            <a:avLst/>
          </a:prstGeom>
          <a:noFill/>
          <a:ln w="76200" cap="flat">
            <a:solidFill>
              <a:srgbClr val="3C78D8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71" name="Shape 171"/>
          <p:cNvSpPr/>
          <p:nvPr/>
        </p:nvSpPr>
        <p:spPr>
          <a:xfrm>
            <a:off y="2872172" x="5721025"/>
            <a:ext cy="700200" cx="953700"/>
          </a:xfrm>
          <a:prstGeom prst="rect">
            <a:avLst/>
          </a:prstGeom>
          <a:solidFill>
            <a:srgbClr val="6AA84F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72" name="Shape 172"/>
          <p:cNvSpPr/>
          <p:nvPr/>
        </p:nvSpPr>
        <p:spPr>
          <a:xfrm>
            <a:off y="2879547" x="5836525"/>
            <a:ext cy="700200" cx="953700"/>
          </a:xfrm>
          <a:prstGeom prst="rect">
            <a:avLst/>
          </a:prstGeom>
          <a:noFill/>
          <a:ln w="76200" cap="flat">
            <a:solidFill>
              <a:srgbClr val="3C78D8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73" name="Shape 173"/>
          <p:cNvSpPr/>
          <p:nvPr/>
        </p:nvSpPr>
        <p:spPr>
          <a:xfrm>
            <a:off y="2872172" x="5605525"/>
            <a:ext cy="700200" cx="953700"/>
          </a:xfrm>
          <a:prstGeom prst="rect">
            <a:avLst/>
          </a:prstGeom>
          <a:noFill/>
          <a:ln w="76200" cap="flat">
            <a:solidFill>
              <a:srgbClr val="CC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74" name="Shape 174"/>
          <p:cNvSpPr txBox="1"/>
          <p:nvPr/>
        </p:nvSpPr>
        <p:spPr>
          <a:xfrm>
            <a:off y="3755000" x="4833475"/>
            <a:ext cy="1424700" cx="27288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Think of it as, the more layers you have blended together, the better your view will be because you're maximizing the amount of angles that you're taking data from</a:t>
            </a:r>
          </a:p>
        </p:txBody>
      </p:sp>
      <p:sp>
        <p:nvSpPr>
          <p:cNvPr id="175" name="Shape 175"/>
          <p:cNvSpPr/>
          <p:nvPr/>
        </p:nvSpPr>
        <p:spPr>
          <a:xfrm>
            <a:off y="4901473" x="553375"/>
            <a:ext cy="700200" cx="953700"/>
          </a:xfrm>
          <a:prstGeom prst="rect">
            <a:avLst/>
          </a:prstGeom>
          <a:solidFill>
            <a:srgbClr val="6AA84F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76" name="Shape 176"/>
          <p:cNvSpPr/>
          <p:nvPr/>
        </p:nvSpPr>
        <p:spPr>
          <a:xfrm>
            <a:off y="5320348" x="957775"/>
            <a:ext cy="144900" cx="144900"/>
          </a:xfrm>
          <a:prstGeom prst="flowChartConnector">
            <a:avLst/>
          </a:prstGeom>
          <a:solidFill>
            <a:schemeClr val="lt1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cxnSp>
        <p:nvCxnSpPr>
          <p:cNvPr id="177" name="Shape 177"/>
          <p:cNvCxnSpPr/>
          <p:nvPr/>
        </p:nvCxnSpPr>
        <p:spPr>
          <a:xfrm>
            <a:off y="5276325" x="1642050"/>
            <a:ext cy="0" cx="458699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78" name="Shape 178"/>
          <p:cNvSpPr/>
          <p:nvPr/>
        </p:nvSpPr>
        <p:spPr>
          <a:xfrm>
            <a:off y="4901473" x="2229775"/>
            <a:ext cy="700200" cx="953700"/>
          </a:xfrm>
          <a:prstGeom prst="rect">
            <a:avLst/>
          </a:prstGeom>
          <a:solidFill>
            <a:srgbClr val="6AA84F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79" name="Shape 179"/>
          <p:cNvSpPr/>
          <p:nvPr/>
        </p:nvSpPr>
        <p:spPr>
          <a:xfrm>
            <a:off y="5320348" x="2329375"/>
            <a:ext cy="144900" cx="144900"/>
          </a:xfrm>
          <a:prstGeom prst="flowChartConnector">
            <a:avLst/>
          </a:prstGeom>
          <a:solidFill>
            <a:srgbClr val="00FFFF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cxnSp>
        <p:nvCxnSpPr>
          <p:cNvPr id="180" name="Shape 180"/>
          <p:cNvCxnSpPr/>
          <p:nvPr/>
        </p:nvCxnSpPr>
        <p:spPr>
          <a:xfrm>
            <a:off y="4749073" x="1030225"/>
            <a:ext cy="1038900" cx="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dash"/>
            <a:round/>
            <a:headEnd w="lg" len="lg" type="none"/>
            <a:tailEnd w="lg" len="lg" type="none"/>
          </a:ln>
        </p:spPr>
      </p:cxnSp>
      <p:cxnSp>
        <p:nvCxnSpPr>
          <p:cNvPr id="181" name="Shape 181"/>
          <p:cNvCxnSpPr/>
          <p:nvPr/>
        </p:nvCxnSpPr>
        <p:spPr>
          <a:xfrm>
            <a:off y="4749073" x="2401825"/>
            <a:ext cy="1038900" cx="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dash"/>
            <a:round/>
            <a:headEnd w="lg" len="lg" type="none"/>
            <a:tailEnd w="lg" len="lg" type="none"/>
          </a:ln>
        </p:spPr>
      </p:cxnSp>
      <p:cxnSp>
        <p:nvCxnSpPr>
          <p:cNvPr id="182" name="Shape 182"/>
          <p:cNvCxnSpPr/>
          <p:nvPr/>
        </p:nvCxnSpPr>
        <p:spPr>
          <a:xfrm>
            <a:off y="6101100" x="674000"/>
            <a:ext cy="0" cx="3272100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round/>
            <a:headEnd w="lg" len="lg" type="none"/>
            <a:tailEnd w="lg" len="lg" type="none"/>
          </a:ln>
        </p:spPr>
      </p:cxnSp>
      <p:sp>
        <p:nvSpPr>
          <p:cNvPr id="183" name="Shape 183"/>
          <p:cNvSpPr txBox="1"/>
          <p:nvPr/>
        </p:nvSpPr>
        <p:spPr>
          <a:xfrm>
            <a:off y="6146450" x="545750"/>
            <a:ext cy="301799" cx="6762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Left</a:t>
            </a:r>
          </a:p>
        </p:txBody>
      </p:sp>
      <p:sp>
        <p:nvSpPr>
          <p:cNvPr id="184" name="Shape 184"/>
          <p:cNvSpPr txBox="1"/>
          <p:nvPr/>
        </p:nvSpPr>
        <p:spPr>
          <a:xfrm>
            <a:off y="6146450" x="3453423"/>
            <a:ext cy="301799" cx="6762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Right</a:t>
            </a:r>
          </a:p>
        </p:txBody>
      </p:sp>
      <p:sp>
        <p:nvSpPr>
          <p:cNvPr id="185" name="Shape 185"/>
          <p:cNvSpPr/>
          <p:nvPr/>
        </p:nvSpPr>
        <p:spPr>
          <a:xfrm>
            <a:off y="5991098" x="1243073"/>
            <a:ext cy="253550" cx="156975"/>
          </a:xfrm>
          <a:prstGeom prst="flowChartOffpageConnector">
            <a:avLst/>
          </a:prstGeom>
          <a:solidFill>
            <a:srgbClr val="3C78D8"/>
          </a:solidFill>
          <a:ln w="19050" cap="flat">
            <a:solidFill>
              <a:schemeClr val="lt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86" name="Shape 186"/>
          <p:cNvSpPr/>
          <p:nvPr/>
        </p:nvSpPr>
        <p:spPr>
          <a:xfrm>
            <a:off y="5991098" x="2233674"/>
            <a:ext cy="253550" cx="156975"/>
          </a:xfrm>
          <a:prstGeom prst="flowChartOffpageConnector">
            <a:avLst/>
          </a:prstGeom>
          <a:solidFill>
            <a:srgbClr val="A4C2F4"/>
          </a:solidFill>
          <a:ln w="19050" cap="flat">
            <a:solidFill>
              <a:schemeClr val="lt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cxnSp>
        <p:nvCxnSpPr>
          <p:cNvPr id="187" name="Shape 187"/>
          <p:cNvCxnSpPr/>
          <p:nvPr/>
        </p:nvCxnSpPr>
        <p:spPr>
          <a:xfrm rot="10800000">
            <a:off y="6397048" x="1321561"/>
            <a:ext cy="0" cx="990599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88" name="Shape 188"/>
          <p:cNvSpPr/>
          <p:nvPr/>
        </p:nvSpPr>
        <p:spPr>
          <a:xfrm>
            <a:off y="1888947" x="6903325"/>
            <a:ext cy="700200" cx="953700"/>
          </a:xfrm>
          <a:prstGeom prst="rect">
            <a:avLst/>
          </a:prstGeom>
          <a:noFill/>
          <a:ln w="76200" cap="flat">
            <a:solidFill>
              <a:srgbClr val="B4A7D6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89" name="Shape 189"/>
          <p:cNvSpPr txBox="1"/>
          <p:nvPr/>
        </p:nvSpPr>
        <p:spPr>
          <a:xfrm>
            <a:off y="1541700" x="6609000"/>
            <a:ext cy="326099" cx="10383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*1:2 or ?:?</a:t>
            </a:r>
          </a:p>
        </p:txBody>
      </p:sp>
      <p:sp>
        <p:nvSpPr>
          <p:cNvPr id="190" name="Shape 190"/>
          <p:cNvSpPr/>
          <p:nvPr/>
        </p:nvSpPr>
        <p:spPr>
          <a:xfrm>
            <a:off y="5320348" x="652975"/>
            <a:ext cy="144900" cx="144900"/>
          </a:xfrm>
          <a:prstGeom prst="flowChartConnector">
            <a:avLst/>
          </a:prstGeom>
          <a:solidFill>
            <a:srgbClr val="00FFFF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91" name="Shape 191"/>
          <p:cNvSpPr/>
          <p:nvPr/>
        </p:nvSpPr>
        <p:spPr>
          <a:xfrm>
            <a:off y="5320348" x="2634175"/>
            <a:ext cy="144900" cx="144900"/>
          </a:xfrm>
          <a:prstGeom prst="flowChartConnector">
            <a:avLst/>
          </a:prstGeom>
          <a:solidFill>
            <a:schemeClr val="lt1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92" name="Shape 192"/>
          <p:cNvSpPr/>
          <p:nvPr/>
        </p:nvSpPr>
        <p:spPr>
          <a:xfrm>
            <a:off y="5751000" x="5605525"/>
            <a:ext cy="700200" cx="953700"/>
          </a:xfrm>
          <a:prstGeom prst="rect">
            <a:avLst/>
          </a:prstGeom>
          <a:solidFill>
            <a:srgbClr val="E69138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93" name="Shape 193"/>
          <p:cNvSpPr/>
          <p:nvPr/>
        </p:nvSpPr>
        <p:spPr>
          <a:xfrm>
            <a:off y="5751000" x="6674725"/>
            <a:ext cy="700200" cx="953700"/>
          </a:xfrm>
          <a:prstGeom prst="rect">
            <a:avLst/>
          </a:prstGeom>
          <a:solidFill>
            <a:srgbClr val="F1C232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94" name="Shape 194"/>
          <p:cNvSpPr/>
          <p:nvPr/>
        </p:nvSpPr>
        <p:spPr>
          <a:xfrm>
            <a:off y="5751000" x="7780825"/>
            <a:ext cy="700200" cx="953700"/>
          </a:xfrm>
          <a:prstGeom prst="rect">
            <a:avLst/>
          </a:prstGeom>
          <a:solidFill>
            <a:srgbClr val="6AA84F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95" name="Shape 195"/>
          <p:cNvSpPr/>
          <p:nvPr/>
        </p:nvSpPr>
        <p:spPr>
          <a:xfrm>
            <a:off y="6182696" x="6011123"/>
            <a:ext cy="144900" cx="144900"/>
          </a:xfrm>
          <a:prstGeom prst="flowChartConnector">
            <a:avLst/>
          </a:prstGeom>
          <a:solidFill>
            <a:srgbClr val="00FFFF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96" name="Shape 196"/>
          <p:cNvSpPr/>
          <p:nvPr/>
        </p:nvSpPr>
        <p:spPr>
          <a:xfrm>
            <a:off y="6182696" x="7827849"/>
            <a:ext cy="144900" cx="144900"/>
          </a:xfrm>
          <a:prstGeom prst="flowChartConnector">
            <a:avLst/>
          </a:prstGeom>
          <a:solidFill>
            <a:srgbClr val="00FFFF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97" name="Shape 197"/>
          <p:cNvSpPr/>
          <p:nvPr/>
        </p:nvSpPr>
        <p:spPr>
          <a:xfrm>
            <a:off y="6182696" x="6897618"/>
            <a:ext cy="144900" cx="144900"/>
          </a:xfrm>
          <a:prstGeom prst="flowChartConnector">
            <a:avLst/>
          </a:prstGeom>
          <a:solidFill>
            <a:srgbClr val="00FFFF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98" name="Shape 198"/>
          <p:cNvSpPr/>
          <p:nvPr/>
        </p:nvSpPr>
        <p:spPr>
          <a:xfrm>
            <a:off y="6182696" x="6380048"/>
            <a:ext cy="144900" cx="144900"/>
          </a:xfrm>
          <a:prstGeom prst="flowChartConnector">
            <a:avLst/>
          </a:prstGeom>
          <a:solidFill>
            <a:schemeClr val="lt1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99" name="Shape 199"/>
          <p:cNvSpPr/>
          <p:nvPr/>
        </p:nvSpPr>
        <p:spPr>
          <a:xfrm>
            <a:off y="6182696" x="7294449"/>
            <a:ext cy="144900" cx="144900"/>
          </a:xfrm>
          <a:prstGeom prst="flowChartConnector">
            <a:avLst/>
          </a:prstGeom>
          <a:solidFill>
            <a:schemeClr val="lt1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00" name="Shape 200"/>
          <p:cNvSpPr/>
          <p:nvPr/>
        </p:nvSpPr>
        <p:spPr>
          <a:xfrm>
            <a:off y="6182696" x="8208849"/>
            <a:ext cy="144900" cx="144900"/>
          </a:xfrm>
          <a:prstGeom prst="flowChartConnector">
            <a:avLst/>
          </a:prstGeom>
          <a:solidFill>
            <a:schemeClr val="lt1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01" name="Shape 201"/>
          <p:cNvSpPr txBox="1"/>
          <p:nvPr/>
        </p:nvSpPr>
        <p:spPr>
          <a:xfrm>
            <a:off y="5441101" x="4643873"/>
            <a:ext cy="338100" cx="22698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Now the new 0 (base)</a:t>
            </a:r>
          </a:p>
        </p:txBody>
      </p:sp>
      <p:sp>
        <p:nvSpPr>
          <p:cNvPr id="202" name="Shape 202"/>
          <p:cNvSpPr/>
          <p:nvPr/>
        </p:nvSpPr>
        <p:spPr>
          <a:xfrm>
            <a:off y="5751000" x="4479500"/>
            <a:ext cy="700200" cx="9537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03" name="Shape 203"/>
          <p:cNvSpPr/>
          <p:nvPr/>
        </p:nvSpPr>
        <p:spPr>
          <a:xfrm>
            <a:off y="6182696" x="5096723"/>
            <a:ext cy="144900" cx="144900"/>
          </a:xfrm>
          <a:prstGeom prst="flowChartConnector">
            <a:avLst/>
          </a:prstGeom>
          <a:solidFill>
            <a:srgbClr val="00FFFF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7" name="Shape 2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8" name="Shape 208"/>
          <p:cNvSpPr/>
          <p:nvPr/>
        </p:nvSpPr>
        <p:spPr>
          <a:xfrm>
            <a:off y="3283500" x="2113945"/>
            <a:ext cy="1155731" cx="424584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09" name="Shape 20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Crop Final Image</a:t>
            </a:r>
          </a:p>
        </p:txBody>
      </p:sp>
      <p:cxnSp>
        <p:nvCxnSpPr>
          <p:cNvPr id="210" name="Shape 210"/>
          <p:cNvCxnSpPr/>
          <p:nvPr/>
        </p:nvCxnSpPr>
        <p:spPr>
          <a:xfrm>
            <a:off y="1743050" x="3416725"/>
            <a:ext cy="2772599" cx="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dash"/>
            <a:round/>
            <a:headEnd w="lg" len="lg" type="none"/>
            <a:tailEnd w="lg" len="lg" type="none"/>
          </a:ln>
        </p:spPr>
      </p:cxnSp>
      <p:cxnSp>
        <p:nvCxnSpPr>
          <p:cNvPr id="211" name="Shape 211"/>
          <p:cNvCxnSpPr/>
          <p:nvPr/>
        </p:nvCxnSpPr>
        <p:spPr>
          <a:xfrm>
            <a:off y="1682675" x="5003175"/>
            <a:ext cy="2772599" cx="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dash"/>
            <a:round/>
            <a:headEnd w="lg" len="lg" type="none"/>
            <a:tailEnd w="lg" len="lg" type="none"/>
          </a:ln>
        </p:spPr>
      </p:cxnSp>
      <p:cxnSp>
        <p:nvCxnSpPr>
          <p:cNvPr id="212" name="Shape 212"/>
          <p:cNvCxnSpPr/>
          <p:nvPr/>
        </p:nvCxnSpPr>
        <p:spPr>
          <a:xfrm>
            <a:off y="2999023" x="3433225"/>
            <a:ext cy="0" cx="1565399"/>
          </a:xfrm>
          <a:prstGeom prst="straightConnector1">
            <a:avLst/>
          </a:prstGeom>
          <a:noFill/>
          <a:ln w="76200" cap="flat">
            <a:solidFill>
              <a:srgbClr val="6AA84F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213" name="Shape 213"/>
          <p:cNvCxnSpPr/>
          <p:nvPr/>
        </p:nvCxnSpPr>
        <p:spPr>
          <a:xfrm>
            <a:off y="2873940" x="3792626"/>
            <a:ext cy="0" cx="1565399"/>
          </a:xfrm>
          <a:prstGeom prst="straightConnector1">
            <a:avLst/>
          </a:prstGeom>
          <a:noFill/>
          <a:ln w="76200" cap="flat">
            <a:solidFill>
              <a:srgbClr val="3C78D8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214" name="Shape 214"/>
          <p:cNvCxnSpPr/>
          <p:nvPr/>
        </p:nvCxnSpPr>
        <p:spPr>
          <a:xfrm>
            <a:off y="2748857" x="3118548"/>
            <a:ext cy="0" cx="1565399"/>
          </a:xfrm>
          <a:prstGeom prst="straightConnector1">
            <a:avLst/>
          </a:prstGeom>
          <a:noFill/>
          <a:ln w="76200" cap="flat">
            <a:solidFill>
              <a:srgbClr val="F1C23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215" name="Shape 215"/>
          <p:cNvCxnSpPr/>
          <p:nvPr/>
        </p:nvCxnSpPr>
        <p:spPr>
          <a:xfrm>
            <a:off y="2498691" x="2803871"/>
            <a:ext cy="0" cx="1565399"/>
          </a:xfrm>
          <a:prstGeom prst="straightConnector1">
            <a:avLst/>
          </a:prstGeom>
          <a:noFill/>
          <a:ln w="76200" cap="flat">
            <a:solidFill>
              <a:srgbClr val="E69138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216" name="Shape 216"/>
          <p:cNvCxnSpPr/>
          <p:nvPr/>
        </p:nvCxnSpPr>
        <p:spPr>
          <a:xfrm>
            <a:off y="2248525" x="2113945"/>
            <a:ext cy="0" cx="1565399"/>
          </a:xfrm>
          <a:prstGeom prst="straightConnector1">
            <a:avLst/>
          </a:prstGeom>
          <a:noFill/>
          <a:ln w="76200" cap="flat">
            <a:solidFill>
              <a:srgbClr val="CC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217" name="Shape 217"/>
          <p:cNvCxnSpPr/>
          <p:nvPr/>
        </p:nvCxnSpPr>
        <p:spPr>
          <a:xfrm>
            <a:off y="2623774" x="4078564"/>
            <a:ext cy="0" cx="1565399"/>
          </a:xfrm>
          <a:prstGeom prst="straightConnector1">
            <a:avLst/>
          </a:prstGeom>
          <a:noFill/>
          <a:ln w="76200" cap="flat">
            <a:solidFill>
              <a:srgbClr val="674EA7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218" name="Shape 218"/>
          <p:cNvCxnSpPr/>
          <p:nvPr/>
        </p:nvCxnSpPr>
        <p:spPr>
          <a:xfrm>
            <a:off y="2373608" x="4752505"/>
            <a:ext cy="0" cx="1565399"/>
          </a:xfrm>
          <a:prstGeom prst="straightConnector1">
            <a:avLst/>
          </a:prstGeom>
          <a:noFill/>
          <a:ln w="76200" cap="flat">
            <a:solidFill>
              <a:srgbClr val="A64D79"/>
            </a:solidFill>
            <a:prstDash val="solid"/>
            <a:round/>
            <a:headEnd w="lg" len="lg" type="none"/>
            <a:tailEnd w="lg" len="lg" type="none"/>
          </a:ln>
        </p:spPr>
      </p:cxnSp>
      <p:sp>
        <p:nvSpPr>
          <p:cNvPr id="219" name="Shape 219"/>
          <p:cNvSpPr/>
          <p:nvPr/>
        </p:nvSpPr>
        <p:spPr>
          <a:xfrm>
            <a:off y="4761625" x="3438226"/>
            <a:ext cy="1170529" cx="1499593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220" name="Shape 220"/>
          <p:cNvSpPr txBox="1"/>
          <p:nvPr/>
        </p:nvSpPr>
        <p:spPr>
          <a:xfrm>
            <a:off y="5252150" x="1002125"/>
            <a:ext cy="833100" cx="23181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000" lang="en"/>
              <a:t>Final Image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4" name="Shape 2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5" name="Shape 22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Original Flowchart</a:t>
            </a:r>
          </a:p>
        </p:txBody>
      </p:sp>
      <p:sp>
        <p:nvSpPr>
          <p:cNvPr id="226" name="Shape 226"/>
          <p:cNvSpPr/>
          <p:nvPr/>
        </p:nvSpPr>
        <p:spPr>
          <a:xfrm>
            <a:off y="2132885" x="0"/>
            <a:ext cy="3476028" cx="91439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27" name="Shape 227"/>
          <p:cNvSpPr/>
          <p:nvPr/>
        </p:nvSpPr>
        <p:spPr>
          <a:xfrm>
            <a:off y="4610518" x="5964528"/>
            <a:ext cy="1026299" cx="1110899"/>
          </a:xfrm>
          <a:prstGeom prst="rect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Custom 218">
      <a:dk1>
        <a:srgbClr val="000000"/>
      </a:dk1>
      <a:lt1>
        <a:srgbClr val="FFFFFF"/>
      </a:lt1>
      <a:dk2>
        <a:srgbClr val="5B595A"/>
      </a:dk2>
      <a:lt2>
        <a:srgbClr val="CFD4D4"/>
      </a:lt2>
      <a:accent1>
        <a:srgbClr val="CC0202"/>
      </a:accent1>
      <a:accent2>
        <a:srgbClr val="228AFF"/>
      </a:accent2>
      <a:accent3>
        <a:srgbClr val="FBC82F"/>
      </a:accent3>
      <a:accent4>
        <a:srgbClr val="253E91"/>
      </a:accent4>
      <a:accent5>
        <a:srgbClr val="F68D0C"/>
      </a:accent5>
      <a:accent6>
        <a:srgbClr val="257E12"/>
      </a:accent6>
      <a:hlink>
        <a:srgbClr val="144C72"/>
      </a:hlink>
      <a:folHlink>
        <a:srgbClr val="8C9D9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