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Default Extension="gif" ContentType="image/gif"/>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7.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9.xml" ContentType="application/vnd.openxmlformats-officedocument.presentationml.notesSlide+xml"/>
  <Override PartName="/ppt/notesSlides/notesSlide13.xml" ContentType="application/vnd.openxmlformats-officedocument.presentationml.notesSlide+xml"/>
  <Override PartName="/ppt/notesSlides/notesSlide21.xml" ContentType="application/vnd.openxmlformats-officedocument.presentationml.notesSlide+xml"/>
  <Override PartName="/ppt/notesSlides/notesSlide16.xml" ContentType="application/vnd.openxmlformats-officedocument.presentationml.notesSlide+xml"/>
  <Override PartName="/ppt/notesSlides/notesSlide18.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19.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7.xml" Type="http://schemas.openxmlformats.org/officeDocument/2006/relationships/slide" Id="rId12"/><Relationship Target="slides/slide8.xml" Type="http://schemas.openxmlformats.org/officeDocument/2006/relationships/slide" Id="rId13"/><Relationship Target="slides/slide5.xml" Type="http://schemas.openxmlformats.org/officeDocument/2006/relationships/slide" Id="rId10"/><Relationship Target="slides/slide6.xml" Type="http://schemas.openxmlformats.org/officeDocument/2006/relationships/slide" Id="rId11"/><Relationship Target="slides/slide21.xml" Type="http://schemas.openxmlformats.org/officeDocument/2006/relationships/slide" Id="rId26"/><Relationship Target="slides/slide20.xml" Type="http://schemas.openxmlformats.org/officeDocument/2006/relationships/slide" Id="rId25"/><Relationship Target="presProps.xml" Type="http://schemas.openxmlformats.org/officeDocument/2006/relationships/presProps" Id="rId2"/><Relationship Target="slides/slide16.xml" Type="http://schemas.openxmlformats.org/officeDocument/2006/relationships/slide" Id="rId21"/><Relationship Target="theme/theme2.xml" Type="http://schemas.openxmlformats.org/officeDocument/2006/relationships/theme" Id="rId1"/><Relationship Target="slides/slide17.xml" Type="http://schemas.openxmlformats.org/officeDocument/2006/relationships/slide" Id="rId22"/><Relationship Target="slideMasters/slideMaster1.xml" Type="http://schemas.openxmlformats.org/officeDocument/2006/relationships/slideMaster" Id="rId4"/><Relationship Target="slides/slide18.xml" Type="http://schemas.openxmlformats.org/officeDocument/2006/relationships/slide" Id="rId23"/><Relationship Target="tableStyles.xml" Type="http://schemas.openxmlformats.org/officeDocument/2006/relationships/tableStyles" Id="rId3"/><Relationship Target="slides/slide19.xml" Type="http://schemas.openxmlformats.org/officeDocument/2006/relationships/slide" Id="rId24"/><Relationship Target="slides/slide15.xml" Type="http://schemas.openxmlformats.org/officeDocument/2006/relationships/slide" Id="rId20"/><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2" name="Shape 72"/>
        <p:cNvGrpSpPr/>
        <p:nvPr/>
      </p:nvGrpSpPr>
      <p:grpSpPr>
        <a:xfrm>
          <a:off y="0" x="0"/>
          <a:ext cy="0" cx="0"/>
          <a:chOff y="0" x="0"/>
          <a:chExt cy="0" cx="0"/>
        </a:xfrm>
      </p:grpSpPr>
      <p:sp>
        <p:nvSpPr>
          <p:cNvPr id="73" name="Shape 73"/>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74" name="Shape 74"/>
          <p:cNvSpPr txBox="1"/>
          <p:nvPr>
            <p:ph idx="1" type="body"/>
          </p:nvPr>
        </p:nvSpPr>
        <p:spPr>
          <a:xfrm>
            <a:off y="4343400" x="685800"/>
            <a:ext cy="4114800" cx="5486399"/>
          </a:xfrm>
          <a:prstGeom prst="rect">
            <a:avLst/>
          </a:prstGeom>
        </p:spPr>
        <p:txBody>
          <a:bodyPr bIns="91425" rIns="91425" lIns="91425" tIns="91425" anchor="t" anchorCtr="0">
            <a:spAutoFit/>
          </a:bodyPr>
          <a:lstStyle/>
          <a:p>
            <a:pPr>
              <a:buNone/>
            </a:pPr>
            <a:r>
              <a:rPr lang="en"/>
              <a:t>The hardware group decided to put together this presentation on how to characterize cameras to get a better understanding of what types of cameras might be useful for this project.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2" name="Shape 162"/>
        <p:cNvGrpSpPr/>
        <p:nvPr/>
      </p:nvGrpSpPr>
      <p:grpSpPr>
        <a:xfrm>
          <a:off y="0" x="0"/>
          <a:ext cy="0" cx="0"/>
          <a:chOff y="0" x="0"/>
          <a:chExt cy="0" cx="0"/>
        </a:xfrm>
      </p:grpSpPr>
      <p:sp>
        <p:nvSpPr>
          <p:cNvPr id="163" name="Shape 16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64" name="Shape 164"/>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buNone/>
            </a:pPr>
            <a:r>
              <a:rPr lang="en"/>
              <a:t>Victoria</a:t>
            </a:r>
          </a:p>
          <a:p>
            <a:pPr rtl="0" lvl="0">
              <a:buNone/>
            </a:pPr>
            <a:r>
              <a:rPr lang="en"/>
              <a:t>There are various tests we can perform when characterizing cameras and determining what their resolutions are. </a:t>
            </a:r>
          </a:p>
          <a:p>
            <a:pPr rtl="0" lvl="0" indent="-317500" marL="457200">
              <a:buClr>
                <a:srgbClr val="000000"/>
              </a:buClr>
              <a:buSzPct val="212121"/>
              <a:buFont typeface="Arial"/>
              <a:buChar char="•"/>
            </a:pPr>
            <a:r>
              <a:rPr lang="en"/>
              <a:t>Many of the tests involve patterns, more specifically resolving power test targets. (Image in slide = ISO [International Standards Organization] for measuring the resolution of digital still imaging. (Will this matter when we measure the resolution of video? Or not if we go frame by frame?)</a:t>
            </a:r>
          </a:p>
          <a:p>
            <a:pPr rtl="0" lvl="1" indent="-317500" marL="914400">
              <a:buClr>
                <a:srgbClr val="000000"/>
              </a:buClr>
              <a:buSzPct val="127272"/>
              <a:buFont typeface="Courier New"/>
              <a:buChar char="o"/>
            </a:pPr>
            <a:r>
              <a:rPr lang="en"/>
              <a:t>Those things cost a lot of money... the one above costs anywhere from $225 (printed size 200x356mm) to $950 (800x1422mm). [Edmund Optics http://www.edmundoptics.com/testing-targets/test-targets/resolution-test-targets/i3a-iso-resolution-test-chart/2287]</a:t>
            </a:r>
          </a:p>
          <a:p>
            <a:pPr rtl="0" lvl="1" indent="-317500" marL="914400">
              <a:buClr>
                <a:srgbClr val="000000"/>
              </a:buClr>
              <a:buSzPct val="127272"/>
              <a:buFont typeface="Courier New"/>
              <a:buChar char="o"/>
            </a:pPr>
            <a:r>
              <a:rPr lang="en"/>
              <a:t>(If you print them out yourself using your home printer, it will not be accurate for measuring resolution.)</a:t>
            </a:r>
          </a:p>
          <a:p>
            <a:pPr rtl="0" lvl="1" indent="-317500" marL="914400">
              <a:buClr>
                <a:srgbClr val="000000"/>
              </a:buClr>
              <a:buSzPct val="127272"/>
              <a:buFont typeface="Courier New"/>
              <a:buChar char="o"/>
            </a:pPr>
            <a:r>
              <a:rPr lang="en"/>
              <a:t>Luckily, we have some in the lab!</a:t>
            </a:r>
          </a:p>
          <a:p>
            <a:pPr rtl="0" lvl="0" indent="-317500" marL="457200">
              <a:buClr>
                <a:srgbClr val="000000"/>
              </a:buClr>
              <a:buSzPct val="212121"/>
              <a:buFont typeface="Arial"/>
              <a:buChar char="•"/>
            </a:pPr>
            <a:r>
              <a:rPr lang="en"/>
              <a:t>How to use:</a:t>
            </a:r>
          </a:p>
          <a:p>
            <a:pPr rtl="0" lvl="0" indent="-317500" marL="457200">
              <a:buClr>
                <a:srgbClr val="000000"/>
              </a:buClr>
              <a:buSzPct val="212121"/>
              <a:buFont typeface="Arial"/>
              <a:buChar char="•"/>
            </a:pPr>
            <a:r>
              <a:rPr lang="en"/>
              <a:t> Test shots MUST be set up perfect.</a:t>
            </a:r>
          </a:p>
          <a:p>
            <a:pPr rtl="0" lvl="1" indent="-317500" marL="914400">
              <a:buClr>
                <a:srgbClr val="000000"/>
              </a:buClr>
              <a:buSzPct val="127272"/>
              <a:buFont typeface="Courier New"/>
              <a:buChar char="o"/>
            </a:pPr>
            <a:r>
              <a:rPr lang="en"/>
              <a:t>Mount on tripod to avoid movement</a:t>
            </a:r>
          </a:p>
          <a:p>
            <a:pPr rtl="0" lvl="1" indent="-317500" marL="914400">
              <a:buClr>
                <a:srgbClr val="000000"/>
              </a:buClr>
              <a:buSzPct val="127272"/>
              <a:buFont typeface="Courier New"/>
              <a:buChar char="o"/>
            </a:pPr>
            <a:r>
              <a:rPr lang="en"/>
              <a:t>well lit </a:t>
            </a:r>
          </a:p>
          <a:p>
            <a:pPr rtl="0" lvl="1" indent="-317500" marL="914400">
              <a:buClr>
                <a:srgbClr val="000000"/>
              </a:buClr>
              <a:buSzPct val="127272"/>
              <a:buFont typeface="Courier New"/>
              <a:buChar char="o"/>
            </a:pPr>
            <a:r>
              <a:rPr lang="en"/>
              <a:t>Manual focus</a:t>
            </a:r>
          </a:p>
          <a:p>
            <a:pPr rtl="0" lvl="1" indent="-317500" marL="914400">
              <a:buClr>
                <a:srgbClr val="000000"/>
              </a:buClr>
              <a:buSzPct val="127272"/>
              <a:buFont typeface="Courier New"/>
              <a:buChar char="o"/>
            </a:pPr>
            <a:r>
              <a:rPr lang="en"/>
              <a:t>Contrast, saturation, etc must all be set to zero/neutral</a:t>
            </a:r>
          </a:p>
          <a:p>
            <a:r>
              <a:t/>
            </a:r>
          </a:p>
          <a:p>
            <a:pPr rtl="0" lvl="0" indent="-317500" marL="457200">
              <a:buClr>
                <a:srgbClr val="000000"/>
              </a:buClr>
              <a:buSzPct val="212121"/>
              <a:buFont typeface="Arial"/>
              <a:buChar char="•"/>
            </a:pPr>
            <a:r>
              <a:rPr lang="en"/>
              <a:t>HOW TO MEASURE RESOLUTION EXACTLY FROM CHART??</a:t>
            </a:r>
          </a:p>
          <a:p>
            <a:pPr rtl="0" lvl="1" indent="-317500" marL="914400">
              <a:buClr>
                <a:srgbClr val="000000"/>
              </a:buClr>
              <a:buSzPct val="127272"/>
              <a:buFont typeface="Courier New"/>
              <a:buChar char="o"/>
            </a:pPr>
            <a:r>
              <a:rPr lang="en"/>
              <a:t>Not only does it help us measure resolution, </a:t>
            </a:r>
            <a:r>
              <a:rPr lang="en">
                <a:solidFill>
                  <a:srgbClr val="333333"/>
                </a:solidFill>
              </a:rPr>
              <a:t>this chart serves as a good visual indicator of sharpness as well as CA (Chromatic Aberration) and distortion. </a:t>
            </a:r>
          </a:p>
          <a:p>
            <a:pPr rtl="0" lvl="1" indent="-317500" marL="914400">
              <a:buClr>
                <a:srgbClr val="000000"/>
              </a:buClr>
              <a:buSzPct val="127272"/>
              <a:buFont typeface="Courier New"/>
              <a:buChar char="o"/>
            </a:pPr>
            <a:r>
              <a:rPr lang="en">
                <a:latin typeface="Trebuchet MS"/>
                <a:ea typeface="Trebuchet MS"/>
                <a:cs typeface="Trebuchet MS"/>
                <a:sym typeface="Trebuchet MS"/>
              </a:rPr>
              <a:t>take pictures of targets, measure max and min in the images with photoshop (find brightest/darkest pixels in a region), apply equations</a:t>
            </a:r>
          </a:p>
          <a:p>
            <a:pPr rtl="0" lvl="0" indent="-317500" marL="457200">
              <a:buClr>
                <a:srgbClr val="000000"/>
              </a:buClr>
              <a:buSzPct val="212121"/>
              <a:buFont typeface="Arial"/>
              <a:buChar char="•"/>
            </a:pPr>
            <a:r>
              <a:rPr lang="en"/>
              <a:t>File= most uncompressed type possible. (ideal- RAW)</a:t>
            </a:r>
          </a:p>
          <a:p>
            <a:pPr rtl="0" lvl="0" indent="-317500" marL="457200">
              <a:buClr>
                <a:srgbClr val="000000"/>
              </a:buClr>
              <a:buSzPct val="212121"/>
              <a:buFont typeface="Arial"/>
              <a:buChar char="•"/>
            </a:pPr>
            <a:r>
              <a:rPr lang="en"/>
              <a:t>more here: http://www.the-digital-picture.com/Help/ISO-12233.aspx</a:t>
            </a:r>
          </a:p>
          <a:p>
            <a:pPr rtl="0" lvl="0" indent="-317500" marL="457200">
              <a:buClr>
                <a:srgbClr val="000000"/>
              </a:buClr>
              <a:buSzPct val="233333"/>
              <a:buFont typeface="Arial"/>
              <a:buChar char="•"/>
            </a:pPr>
            <a:r>
              <a:rPr sz="1000" lang="en"/>
              <a:t>higher resolution systems, because they allow you to collect more details, will typically have a higher MTF</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9" name="Shape 169"/>
        <p:cNvGrpSpPr/>
        <p:nvPr/>
      </p:nvGrpSpPr>
      <p:grpSpPr>
        <a:xfrm>
          <a:off y="0" x="0"/>
          <a:ext cy="0" cx="0"/>
          <a:chOff y="0" x="0"/>
          <a:chExt cy="0" cx="0"/>
        </a:xfrm>
      </p:grpSpPr>
      <p:sp>
        <p:nvSpPr>
          <p:cNvPr id="170" name="Shape 17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71" name="Shape 171"/>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buNone/>
            </a:pPr>
            <a:r>
              <a:rPr lang="en"/>
              <a:t>you can do it all in one step but it's more complicated to explain and we'll learn about this later in our mtf class</a:t>
            </a:r>
          </a:p>
          <a:p>
            <a:r>
              <a:t/>
            </a:r>
          </a:p>
          <a:p>
            <a:pPr rtl="0" lvl="0" indent="-298450" marL="457200">
              <a:spcBef>
                <a:spcPts val="600"/>
              </a:spcBef>
              <a:buClr>
                <a:srgbClr val="000000"/>
              </a:buClr>
              <a:buSzPct val="100000"/>
              <a:buFont typeface="Trebuchet MS"/>
              <a:buAutoNum type="arabicPeriod"/>
            </a:pPr>
            <a:r>
              <a:rPr lang="en">
                <a:latin typeface="Trebuchet MS"/>
                <a:ea typeface="Trebuchet MS"/>
                <a:cs typeface="Trebuchet MS"/>
                <a:sym typeface="Trebuchet MS"/>
              </a:rPr>
              <a:t>Take picture of test target</a:t>
            </a:r>
          </a:p>
          <a:p>
            <a:pPr rtl="0" lvl="0" indent="-298450" marL="457200">
              <a:spcBef>
                <a:spcPts val="600"/>
              </a:spcBef>
              <a:buClr>
                <a:srgbClr val="000000"/>
              </a:buClr>
              <a:buSzPct val="100000"/>
              <a:buFont typeface="Trebuchet MS"/>
              <a:buAutoNum type="arabicPeriod"/>
            </a:pPr>
            <a:r>
              <a:rPr lang="en">
                <a:latin typeface="Trebuchet MS"/>
                <a:ea typeface="Trebuchet MS"/>
                <a:cs typeface="Trebuchet MS"/>
                <a:sym typeface="Trebuchet MS"/>
              </a:rPr>
              <a:t>Focus on "slant-edge" part</a:t>
            </a:r>
          </a:p>
          <a:p>
            <a:pPr rtl="0" lvl="0" indent="-298450" marL="457200">
              <a:spcBef>
                <a:spcPts val="600"/>
              </a:spcBef>
              <a:buClr>
                <a:srgbClr val="000000"/>
              </a:buClr>
              <a:buSzPct val="100000"/>
              <a:buFont typeface="Trebuchet MS"/>
              <a:buAutoNum type="arabicPeriod"/>
            </a:pPr>
            <a:r>
              <a:rPr lang="en">
                <a:latin typeface="Trebuchet MS"/>
                <a:ea typeface="Trebuchet MS"/>
                <a:cs typeface="Trebuchet MS"/>
                <a:sym typeface="Trebuchet MS"/>
              </a:rPr>
              <a:t>Open picture in Matlab</a:t>
            </a:r>
          </a:p>
          <a:p>
            <a:pPr rtl="0" lvl="0" indent="-298450" marL="457200">
              <a:spcBef>
                <a:spcPts val="600"/>
              </a:spcBef>
              <a:buClr>
                <a:srgbClr val="000000"/>
              </a:buClr>
              <a:buSzPct val="100000"/>
              <a:buFont typeface="Trebuchet MS"/>
              <a:buAutoNum type="arabicPeriod"/>
            </a:pPr>
            <a:r>
              <a:rPr lang="en">
                <a:latin typeface="Trebuchet MS"/>
                <a:ea typeface="Trebuchet MS"/>
                <a:cs typeface="Trebuchet MS"/>
                <a:sym typeface="Trebuchet MS"/>
              </a:rPr>
              <a:t>Run slant-edge program</a:t>
            </a:r>
          </a:p>
          <a:p>
            <a:pPr rtl="0" lvl="0" indent="-298450" marL="457200">
              <a:spcBef>
                <a:spcPts val="600"/>
              </a:spcBef>
              <a:buClr>
                <a:srgbClr val="000000"/>
              </a:buClr>
              <a:buSzPct val="100000"/>
              <a:buFont typeface="Trebuchet MS"/>
              <a:buAutoNum type="arabicPeriod"/>
            </a:pPr>
            <a:r>
              <a:rPr lang="en">
                <a:latin typeface="Trebuchet MS"/>
                <a:ea typeface="Trebuchet MS"/>
                <a:cs typeface="Trebuchet MS"/>
                <a:sym typeface="Trebuchet MS"/>
              </a:rPr>
              <a:t>Get MTF!</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5" name="Shape 175"/>
        <p:cNvGrpSpPr/>
        <p:nvPr/>
      </p:nvGrpSpPr>
      <p:grpSpPr>
        <a:xfrm>
          <a:off y="0" x="0"/>
          <a:ext cy="0" cx="0"/>
          <a:chOff y="0" x="0"/>
          <a:chExt cy="0" cx="0"/>
        </a:xfrm>
      </p:grpSpPr>
      <p:sp>
        <p:nvSpPr>
          <p:cNvPr id="176" name="Shape 17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77" name="Shape 177"/>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buClr>
                <a:srgbClr val="000000"/>
              </a:buClr>
              <a:buSzPct val="100000"/>
              <a:buFont typeface="Arial"/>
              <a:buNone/>
            </a:pPr>
            <a:r>
              <a:rPr lang="en"/>
              <a:t>This makes my head feel full of stupid. I would post the definition if it would help but...it doesn't. I'm currently attempting to find an e.l.i.5. explanation...I will clear out the notes section later if need be.</a:t>
            </a:r>
          </a:p>
          <a:p>
            <a:pPr rtl="0" lvl="0">
              <a:buNone/>
            </a:pPr>
            <a:r>
              <a:rPr lang="en"/>
              <a:t>-Also here are some links:</a:t>
            </a:r>
          </a:p>
          <a:p>
            <a:pPr rtl="0" lvl="0">
              <a:buNone/>
            </a:pPr>
            <a:r>
              <a:rPr lang="en"/>
              <a:t>-A slideshow, probably from rit as a imaging science type dude from rit is cited as the one source(dave kelbe, I may go hunt him down):</a:t>
            </a:r>
          </a:p>
          <a:p>
            <a:pPr rtl="0" lvl="0">
              <a:buNone/>
            </a:pPr>
            <a:r>
              <a:rPr lang="en"/>
              <a:t>http://ife2010.wikispaces.com/file/view/Tone+Transfer+Function.pdf</a:t>
            </a:r>
          </a:p>
          <a:p>
            <a:r>
              <a:t/>
            </a:r>
          </a:p>
          <a:p>
            <a:pPr rtl="0" lvl="0">
              <a:buNone/>
            </a:pPr>
            <a:r>
              <a:rPr lang="en"/>
              <a:t>-The definition of it. Good luck with comprehension:</a:t>
            </a:r>
          </a:p>
          <a:p>
            <a:pPr rtl="0" lvl="0">
              <a:buNone/>
            </a:pPr>
            <a:r>
              <a:rPr lang="en"/>
              <a:t>http://www.digitizationguidelines.gov/term.php?term=tonetransferfunctionttf</a:t>
            </a:r>
          </a:p>
          <a:p>
            <a:r>
              <a:t/>
            </a:r>
          </a:p>
          <a:p>
            <a:pPr rtl="0" lvl="0">
              <a:buNone/>
            </a:pPr>
            <a:r>
              <a:rPr lang="en"/>
              <a:t>Note from María Helguera: A little respect is required even in the notes section, what do you mean by "an imaging science type dude"?</a:t>
            </a:r>
          </a:p>
          <a:p>
            <a:pPr rtl="0" lvl="0">
              <a:buNone/>
            </a:pPr>
            <a:r>
              <a:rPr lang="en"/>
              <a:t>May I suggest something? Open a textbook and read the appropriate sections. There are books in the lab that will help you understanding this material. Once you read the sections you will be able to write down suitable notes that will support a reasonable presentation.</a:t>
            </a:r>
          </a:p>
          <a:p>
            <a:r>
              <a:t/>
            </a:r>
          </a:p>
          <a:p>
            <a:r>
              <a:t/>
            </a:r>
          </a:p>
          <a:p>
            <a:r>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2" name="Shape 182"/>
        <p:cNvGrpSpPr/>
        <p:nvPr/>
      </p:nvGrpSpPr>
      <p:grpSpPr>
        <a:xfrm>
          <a:off y="0" x="0"/>
          <a:ext cy="0" cx="0"/>
          <a:chOff y="0" x="0"/>
          <a:chExt cy="0" cx="0"/>
        </a:xfrm>
      </p:grpSpPr>
      <p:sp>
        <p:nvSpPr>
          <p:cNvPr id="183" name="Shape 18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84" name="Shape 184"/>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buNone/>
            </a:pPr>
            <a:r>
              <a:rPr lang="en"/>
              <a:t>OK! Think I may be done? This is most everything I could find on the topic which wasn't much... Tell me if you think there is anything I can improve upon!</a:t>
            </a:r>
          </a:p>
          <a:p>
            <a:r>
              <a:t/>
            </a:r>
          </a:p>
          <a:p>
            <a:r>
              <a:t/>
            </a:r>
          </a:p>
          <a:p>
            <a:pPr>
              <a:buNone/>
            </a:pPr>
            <a:r>
              <a:rPr lang="en"/>
              <a:t>Note from María Helguera: obviously there is no understanding. What is the meaning of this target? How do you use it? What does it measure? whose notes are these? How could you even think you are done? Like I said in the previous page: open one of the textbooks in the lab and read the appropriate sections.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1" name="Shape 191"/>
        <p:cNvGrpSpPr/>
        <p:nvPr/>
      </p:nvGrpSpPr>
      <p:grpSpPr>
        <a:xfrm>
          <a:off y="0" x="0"/>
          <a:ext cy="0" cx="0"/>
          <a:chOff y="0" x="0"/>
          <a:chExt cy="0" cx="0"/>
        </a:xfrm>
      </p:grpSpPr>
      <p:sp>
        <p:nvSpPr>
          <p:cNvPr id="192" name="Shape 19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93" name="Shape 193"/>
          <p:cNvSpPr txBox="1"/>
          <p:nvPr>
            <p:ph idx="1" type="body"/>
          </p:nvPr>
        </p:nvSpPr>
        <p:spPr>
          <a:xfrm>
            <a:off y="4343400" x="685800"/>
            <a:ext cy="4114800" cx="5486399"/>
          </a:xfrm>
          <a:prstGeom prst="rect">
            <a:avLst/>
          </a:prstGeom>
        </p:spPr>
        <p:txBody>
          <a:bodyPr bIns="91425" rIns="91425" lIns="91425" tIns="91425" anchor="t" anchorCtr="0">
            <a:spAutoFit/>
          </a:bodyPr>
          <a:lstStyle/>
          <a:p>
            <a:pPr>
              <a:buNone/>
            </a:pPr>
            <a:r>
              <a:rPr lang="en"/>
              <a:t>Briana!</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9" name="Shape 199"/>
        <p:cNvGrpSpPr/>
        <p:nvPr/>
      </p:nvGrpSpPr>
      <p:grpSpPr>
        <a:xfrm>
          <a:off y="0" x="0"/>
          <a:ext cy="0" cx="0"/>
          <a:chOff y="0" x="0"/>
          <a:chExt cy="0" cx="0"/>
        </a:xfrm>
      </p:grpSpPr>
      <p:sp>
        <p:nvSpPr>
          <p:cNvPr id="200" name="Shape 20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01" name="Shape 201"/>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indent="-317500" marL="457200">
              <a:buClr>
                <a:srgbClr val="000000"/>
              </a:buClr>
              <a:buSzPct val="212121"/>
              <a:buFont typeface="Arial"/>
              <a:buChar char="•"/>
            </a:pPr>
            <a:r>
              <a:rPr lang="en"/>
              <a:t>Free of distortion=orthoscopic</a:t>
            </a:r>
          </a:p>
          <a:p>
            <a:pPr rtl="0" lvl="0" indent="-317500" marL="457200">
              <a:buClr>
                <a:srgbClr val="000000"/>
              </a:buClr>
              <a:buSzPct val="212121"/>
              <a:buFont typeface="Arial"/>
              <a:buChar char="•"/>
            </a:pPr>
            <a:r>
              <a:rPr lang="en"/>
              <a:t>Reproduction scale is not the same through the whole image</a:t>
            </a:r>
          </a:p>
          <a:p>
            <a:pPr rtl="0" lvl="0" indent="-317500" marL="457200">
              <a:buClr>
                <a:srgbClr val="000000"/>
              </a:buClr>
              <a:buSzPct val="212121"/>
              <a:buFont typeface="Arial"/>
              <a:buChar char="•"/>
            </a:pPr>
            <a:r>
              <a:rPr lang="en"/>
              <a:t>changes image shape but not its color or sharpness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12" name="Shape 212"/>
        <p:cNvGrpSpPr/>
        <p:nvPr/>
      </p:nvGrpSpPr>
      <p:grpSpPr>
        <a:xfrm>
          <a:off y="0" x="0"/>
          <a:ext cy="0" cx="0"/>
          <a:chOff y="0" x="0"/>
          <a:chExt cy="0" cx="0"/>
        </a:xfrm>
      </p:grpSpPr>
      <p:sp>
        <p:nvSpPr>
          <p:cNvPr id="213" name="Shape 21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14" name="Shape 214"/>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buNone/>
            </a:pPr>
            <a:r>
              <a:rPr lang="en"/>
              <a:t>Magnification is bigger closer to the optical axis- barrel</a:t>
            </a:r>
          </a:p>
          <a:p>
            <a:pPr rtl="0" lvl="0">
              <a:buNone/>
            </a:pPr>
            <a:r>
              <a:rPr lang="en"/>
              <a:t>Magnification is farther away from the optical axis-pincushion</a:t>
            </a:r>
          </a:p>
          <a:p>
            <a:pPr rtl="0" lvl="0">
              <a:buNone/>
            </a:pPr>
            <a:r>
              <a:rPr lang="en"/>
              <a:t>LOOK UP OPTICAL AXIS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20" name="Shape 220"/>
        <p:cNvGrpSpPr/>
        <p:nvPr/>
      </p:nvGrpSpPr>
      <p:grpSpPr>
        <a:xfrm>
          <a:off y="0" x="0"/>
          <a:ext cy="0" cx="0"/>
          <a:chOff y="0" x="0"/>
          <a:chExt cy="0" cx="0"/>
        </a:xfrm>
      </p:grpSpPr>
      <p:sp>
        <p:nvSpPr>
          <p:cNvPr id="221" name="Shape 22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22" name="Shape 222"/>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indent="-317500" marL="457200">
              <a:buClr>
                <a:srgbClr val="000000"/>
              </a:buClr>
              <a:buSzPct val="212121"/>
              <a:buFont typeface="Arial"/>
              <a:buChar char="•"/>
            </a:pPr>
            <a:r>
              <a:rPr lang="en"/>
              <a:t>Little/no zoom usually results in a barrel distortion</a:t>
            </a:r>
          </a:p>
          <a:p>
            <a:pPr rtl="0" lvl="0" indent="-317500" marL="457200">
              <a:buClr>
                <a:srgbClr val="000000"/>
              </a:buClr>
              <a:buSzPct val="212121"/>
              <a:buFont typeface="Arial"/>
              <a:buChar char="•"/>
            </a:pPr>
            <a:r>
              <a:rPr lang="en"/>
              <a:t>Big amount of zoom usually results in a pincushion distortion (Try to find image example)</a:t>
            </a:r>
          </a:p>
          <a:p>
            <a:pPr rtl="0" lvl="0" indent="-317500" marL="457200">
              <a:buClr>
                <a:srgbClr val="000000"/>
              </a:buClr>
              <a:buSzPct val="212121"/>
              <a:buFont typeface="Arial"/>
              <a:buChar char="•"/>
            </a:pPr>
            <a:r>
              <a:rPr lang="en"/>
              <a:t>These lenses are difficult to make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26" name="Shape 226"/>
        <p:cNvGrpSpPr/>
        <p:nvPr/>
      </p:nvGrpSpPr>
      <p:grpSpPr>
        <a:xfrm>
          <a:off y="0" x="0"/>
          <a:ext cy="0" cx="0"/>
          <a:chOff y="0" x="0"/>
          <a:chExt cy="0" cx="0"/>
        </a:xfrm>
      </p:grpSpPr>
      <p:sp>
        <p:nvSpPr>
          <p:cNvPr id="227" name="Shape 22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28" name="Shape 228"/>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buNone/>
            </a:pPr>
            <a:r>
              <a:rPr lang="en"/>
              <a:t>Mickey</a:t>
            </a:r>
          </a:p>
          <a:p>
            <a:r>
              <a:t/>
            </a:r>
          </a:p>
          <a:p>
            <a:pPr rtl="0" lvl="0">
              <a:buNone/>
            </a:pPr>
            <a:r>
              <a:rPr lang="en"/>
              <a:t>-to calibrate- take picture of graph</a:t>
            </a:r>
          </a:p>
          <a:p>
            <a:pPr rtl="0" lvl="0">
              <a:buNone/>
            </a:pPr>
            <a:r>
              <a:rPr lang="en"/>
              <a: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35" name="Shape 235"/>
        <p:cNvGrpSpPr/>
        <p:nvPr/>
      </p:nvGrpSpPr>
      <p:grpSpPr>
        <a:xfrm>
          <a:off y="0" x="0"/>
          <a:ext cy="0" cx="0"/>
          <a:chOff y="0" x="0"/>
          <a:chExt cy="0" cx="0"/>
        </a:xfrm>
      </p:grpSpPr>
      <p:sp>
        <p:nvSpPr>
          <p:cNvPr id="236" name="Shape 23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37" name="Shape 237"/>
          <p:cNvSpPr txBox="1"/>
          <p:nvPr>
            <p:ph idx="1" type="body"/>
          </p:nvPr>
        </p:nvSpPr>
        <p:spPr>
          <a:xfrm>
            <a:off y="4343400" x="685800"/>
            <a:ext cy="4114800" cx="5486399"/>
          </a:xfrm>
          <a:prstGeom prst="rect">
            <a:avLst/>
          </a:prstGeom>
        </p:spPr>
        <p:txBody>
          <a:bodyPr bIns="91425" rIns="91425" lIns="91425" tIns="91425" anchor="t" anchorCtr="0">
            <a:spAutoFit/>
          </a:bodyPr>
          <a:lstStyle/>
          <a:p>
            <a:pPr>
              <a:buNone/>
            </a:pPr>
            <a:r>
              <a:rPr lang="en"/>
              <a:t>Mickey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8" name="Shape 78"/>
        <p:cNvGrpSpPr/>
        <p:nvPr/>
      </p:nvGrpSpPr>
      <p:grpSpPr>
        <a:xfrm>
          <a:off y="0" x="0"/>
          <a:ext cy="0" cx="0"/>
          <a:chOff y="0" x="0"/>
          <a:chExt cy="0" cx="0"/>
        </a:xfrm>
      </p:grpSpPr>
      <p:sp>
        <p:nvSpPr>
          <p:cNvPr id="79" name="Shape 7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80" name="Shape 80"/>
          <p:cNvSpPr txBox="1"/>
          <p:nvPr>
            <p:ph idx="1" type="body"/>
          </p:nvPr>
        </p:nvSpPr>
        <p:spPr>
          <a:xfrm>
            <a:off y="4343400" x="685800"/>
            <a:ext cy="4114800" cx="5486399"/>
          </a:xfrm>
          <a:prstGeom prst="rect">
            <a:avLst/>
          </a:prstGeom>
        </p:spPr>
        <p:txBody>
          <a:bodyPr bIns="91425" rIns="91425" lIns="91425" tIns="91425" anchor="t" anchorCtr="0">
            <a:spAutoFit/>
          </a:bodyPr>
          <a:lstStyle/>
          <a:p>
            <a:pPr>
              <a:buNone/>
            </a:pPr>
            <a:r>
              <a:rPr lang="en"/>
              <a:t>So first we're going to introduce the idea of camera characterization and explain what it is and provide a few examples.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60" name="Shape 260"/>
        <p:cNvGrpSpPr/>
        <p:nvPr/>
      </p:nvGrpSpPr>
      <p:grpSpPr>
        <a:xfrm>
          <a:off y="0" x="0"/>
          <a:ext cy="0" cx="0"/>
          <a:chOff y="0" x="0"/>
          <a:chExt cy="0" cx="0"/>
        </a:xfrm>
      </p:grpSpPr>
      <p:sp>
        <p:nvSpPr>
          <p:cNvPr id="261" name="Shape 26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62" name="Shape 262"/>
          <p:cNvSpPr txBox="1"/>
          <p:nvPr>
            <p:ph idx="1" type="body"/>
          </p:nvPr>
        </p:nvSpPr>
        <p:spPr>
          <a:xfrm>
            <a:off y="4343400" x="685800"/>
            <a:ext cy="4114800" cx="5486399"/>
          </a:xfrm>
          <a:prstGeom prst="rect">
            <a:avLst/>
          </a:prstGeom>
        </p:spPr>
        <p:txBody>
          <a:bodyPr bIns="91425" rIns="91425" lIns="91425" tIns="91425" anchor="t" anchorCtr="0">
            <a:spAutoFit/>
          </a:bodyPr>
          <a:lstStyle/>
          <a:p>
            <a:pPr>
              <a:buNone/>
            </a:pPr>
            <a:r>
              <a:rPr lang="en"/>
              <a:t>Talk about Go Pro</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64" name="Shape 264"/>
        <p:cNvGrpSpPr/>
        <p:nvPr/>
      </p:nvGrpSpPr>
      <p:grpSpPr>
        <a:xfrm>
          <a:off y="0" x="0"/>
          <a:ext cy="0" cx="0"/>
          <a:chOff y="0" x="0"/>
          <a:chExt cy="0" cx="0"/>
        </a:xfrm>
      </p:grpSpPr>
      <p:sp>
        <p:nvSpPr>
          <p:cNvPr id="265" name="Shape 26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66" name="Shape 266"/>
          <p:cNvSpPr txBox="1"/>
          <p:nvPr>
            <p:ph idx="1" type="body"/>
          </p:nvPr>
        </p:nvSpPr>
        <p:spPr>
          <a:xfrm>
            <a:off y="4343400" x="685800"/>
            <a:ext cy="4114800" cx="5486399"/>
          </a:xfrm>
          <a:prstGeom prst="rect">
            <a:avLst/>
          </a:prstGeom>
        </p:spPr>
        <p:txBody>
          <a:bodyPr bIns="91425" rIns="91425" lIns="91425" tIns="91425" anchor="t" anchorCtr="0">
            <a:sp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7" name="Shape 87"/>
        <p:cNvGrpSpPr/>
        <p:nvPr/>
      </p:nvGrpSpPr>
      <p:grpSpPr>
        <a:xfrm>
          <a:off y="0" x="0"/>
          <a:ext cy="0" cx="0"/>
          <a:chOff y="0" x="0"/>
          <a:chExt cy="0" cx="0"/>
        </a:xfrm>
      </p:grpSpPr>
      <p:sp>
        <p:nvSpPr>
          <p:cNvPr id="88" name="Shape 8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89" name="Shape 89"/>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buNone/>
            </a:pPr>
            <a:r>
              <a:rPr lang="en"/>
              <a:t>Briana</a:t>
            </a:r>
          </a:p>
          <a:p>
            <a:pPr rtl="0" lvl="0">
              <a:buNone/>
            </a:pPr>
            <a:r>
              <a:rPr lang="en"/>
              <a:t> </a:t>
            </a:r>
          </a:p>
          <a:p>
            <a:pPr rtl="0" lvl="0">
              <a:buNone/>
            </a:pPr>
            <a:r>
              <a:rPr lang="en"/>
              <a:t>Camera characterization is a technique used to determine the physical parameters of a camera and figure out which camera would be the most applicable to solve a task.</a:t>
            </a:r>
          </a:p>
          <a:p>
            <a:r>
              <a:t/>
            </a:r>
          </a:p>
          <a:p>
            <a:pPr rtl="0" lvl="0">
              <a:buNone/>
            </a:pPr>
            <a:r>
              <a:rPr lang="en"/>
              <a:t>This second part is just a list of some of  the camera characteristics we might consider testing for to determine what type of camera to use.</a:t>
            </a:r>
          </a:p>
          <a:p>
            <a:pPr rtl="0" lvl="0">
              <a:buNone/>
            </a:pPr>
            <a:r>
              <a:rPr u="sng" lang="en"/>
              <a:t>Spatial Frequency Response</a:t>
            </a:r>
            <a:r>
              <a:rPr lang="en"/>
              <a:t> -  provides a measurement of the capture of image spatial detail, which basically means they characterize the spatial interaction of neighboring signals whether they are in remote or close proximity. (closely related to MTF)</a:t>
            </a:r>
          </a:p>
          <a:p>
            <a:pPr rtl="0" lvl="0">
              <a:buNone/>
            </a:pPr>
            <a:r>
              <a:rPr u="sng" lang="en"/>
              <a:t>limiting resolution</a:t>
            </a:r>
            <a:r>
              <a:rPr lang="en"/>
              <a:t> - measured by determining smallest group of bars, vertically and horizontally, for which the correct number of bars can be seen</a:t>
            </a:r>
          </a:p>
          <a:p>
            <a:pPr rtl="0" lvl="0">
              <a:buNone/>
            </a:pPr>
            <a:r>
              <a:rPr u="sng" lang="en"/>
              <a:t>Fixed pattern noise in bright and dark images/Dark-Signal Non Uniformity (DSNU)</a:t>
            </a:r>
            <a:r>
              <a:rPr lang="en"/>
              <a:t> - variations of the dark signal from pixel to pixel which can be calculated as a function of exposure time and contributes to the visual image quality</a:t>
            </a:r>
          </a:p>
          <a:p>
            <a:pPr rtl="0" lvl="0">
              <a:buNone/>
            </a:pPr>
            <a:r>
              <a:rPr u="sng" lang="en"/>
              <a:t>Offset and readout nois</a:t>
            </a:r>
            <a:r>
              <a:rPr lang="en"/>
              <a:t>e - </a:t>
            </a:r>
          </a:p>
          <a:p>
            <a:pPr rtl="0" lvl="0">
              <a:buNone/>
            </a:pPr>
            <a:r>
              <a:rPr u="sng" lang="en"/>
              <a:t>focal length</a:t>
            </a:r>
            <a:r>
              <a:rPr lang="en"/>
              <a:t> - how wide the camera can see</a:t>
            </a:r>
          </a:p>
          <a:p>
            <a:pPr rtl="0" lvl="0">
              <a:buNone/>
            </a:pPr>
            <a:r>
              <a:rPr u="sng" lang="en"/>
              <a:t>zoom range</a:t>
            </a:r>
            <a:r>
              <a:rPr lang="en"/>
              <a:t> - determines how far the camera can see </a:t>
            </a:r>
          </a:p>
          <a:p>
            <a:pPr>
              <a:buNone/>
            </a:pPr>
            <a:r>
              <a:rPr u="sng" lang="en"/>
              <a:t>shutter lag</a:t>
            </a:r>
            <a:r>
              <a:rPr lang="en"/>
              <a:t> - how fast the camera responds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5" name="Shape 95"/>
        <p:cNvGrpSpPr/>
        <p:nvPr/>
      </p:nvGrpSpPr>
      <p:grpSpPr>
        <a:xfrm>
          <a:off y="0" x="0"/>
          <a:ext cy="0" cx="0"/>
          <a:chOff y="0" x="0"/>
          <a:chExt cy="0" cx="0"/>
        </a:xfrm>
      </p:grpSpPr>
      <p:sp>
        <p:nvSpPr>
          <p:cNvPr id="96" name="Shape 9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97" name="Shape 97"/>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buNone/>
            </a:pPr>
            <a:r>
              <a:rPr lang="en"/>
              <a:t>Victoria</a:t>
            </a:r>
          </a:p>
          <a:p>
            <a:pPr rtl="0" lvl="0" indent="-317500" marL="457200">
              <a:buClr>
                <a:srgbClr val="000000"/>
              </a:buClr>
              <a:buSzPct val="212121"/>
              <a:buFont typeface="Arial"/>
              <a:buChar char="•"/>
            </a:pPr>
            <a:r>
              <a:rPr lang="en"/>
              <a:t>Resolution is the amount of detail in an image.</a:t>
            </a:r>
          </a:p>
          <a:p>
            <a:pPr rtl="0" lvl="0" indent="-317500" marL="457200">
              <a:buClr>
                <a:srgbClr val="000000"/>
              </a:buClr>
              <a:buSzPct val="212121"/>
              <a:buFont typeface="Arial"/>
              <a:buChar char="•"/>
            </a:pPr>
            <a:r>
              <a:rPr lang="en"/>
              <a:t>It is measured in LENGTH UNITS (smallest distance you can resolve), FREQUENCY UNITS (largest frequency you can resolve) pixels, often described by the width of pixels x height of pixels, or total pixels in the image (product of width and height). A megapixel is 1 million pixels, and the resolution of cameras is commonly described by the # of megapixels it has. </a:t>
            </a:r>
          </a:p>
          <a:p>
            <a:pPr rtl="0" lvl="0" indent="-317500" marL="457200">
              <a:buClr>
                <a:srgbClr val="000000"/>
              </a:buClr>
              <a:buSzPct val="212121"/>
              <a:buFont typeface="Arial"/>
              <a:buChar char="•"/>
            </a:pPr>
            <a:r>
              <a:rPr lang="en"/>
              <a:t>More pixels = more detail captured by camera = the larger its image can be made without becoming blurry or grainy. </a:t>
            </a:r>
          </a:p>
          <a:p>
            <a:pPr rtl="0" lvl="0" indent="-317500" marL="457200">
              <a:buClr>
                <a:srgbClr val="000000"/>
              </a:buClr>
              <a:buSzPct val="212121"/>
              <a:buFont typeface="Arial"/>
              <a:buChar char="•"/>
            </a:pPr>
            <a:r>
              <a:rPr lang="en"/>
              <a:t>more than # pixels, it's a system level parameter. factor in lens, sensor, etc. </a:t>
            </a:r>
          </a:p>
          <a:p>
            <a:r>
              <a:t/>
            </a:r>
          </a:p>
          <a:p>
            <a:pPr rtl="0" lvl="0">
              <a:buNone/>
            </a:pPr>
            <a:r>
              <a:rPr lang="en"/>
              <a:t>THE RESOLUTION LIMIT (when you can no longer distinguish between points in an image) (in a telescope it's like how close can you bring two stars together before they blend together into one) = WHEN THE mtf = 0</a:t>
            </a:r>
          </a:p>
          <a:p>
            <a:r>
              <a:t/>
            </a:r>
          </a:p>
          <a:p>
            <a:r>
              <a:t/>
            </a:r>
          </a:p>
          <a:p>
            <a:r>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9" name="Shape 109"/>
        <p:cNvGrpSpPr/>
        <p:nvPr/>
      </p:nvGrpSpPr>
      <p:grpSpPr>
        <a:xfrm>
          <a:off y="0" x="0"/>
          <a:ext cy="0" cx="0"/>
          <a:chOff y="0" x="0"/>
          <a:chExt cy="0" cx="0"/>
        </a:xfrm>
      </p:grpSpPr>
      <p:sp>
        <p:nvSpPr>
          <p:cNvPr id="110" name="Shape 11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11" name="Shape 111"/>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buNone/>
            </a:pPr>
            <a:r>
              <a:rPr lang="en"/>
              <a:t>Victoria</a:t>
            </a:r>
          </a:p>
          <a:p>
            <a:r>
              <a:t/>
            </a:r>
          </a:p>
          <a:p>
            <a:pPr rtl="0" lvl="0">
              <a:buNone/>
            </a:pPr>
            <a:r>
              <a:rPr lang="en"/>
              <a:t>There is a relationship between mtf and resolution. Roger? Elaborate?</a:t>
            </a:r>
          </a:p>
          <a:p>
            <a:r>
              <a:t/>
            </a:r>
          </a:p>
          <a:p>
            <a:pPr rtl="0" lvl="0">
              <a:buNone/>
            </a:pPr>
            <a:r>
              <a:rPr lang="en"/>
              <a:t>Why does MTF matter?</a:t>
            </a:r>
          </a:p>
          <a:p>
            <a:pPr rtl="0" lvl="0">
              <a:buNone/>
            </a:pPr>
            <a:r>
              <a:rPr lang="en"/>
              <a:t>	To quantify the resolution of camera!</a:t>
            </a:r>
          </a:p>
          <a:p>
            <a:pPr rtl="0" lvl="0">
              <a:buNone/>
            </a:pPr>
            <a:r>
              <a:rPr lang="en"/>
              <a:t>Resolution-</a:t>
            </a:r>
          </a:p>
          <a:p>
            <a:pPr rtl="0" lvl="0" indent="-317500" marL="457200">
              <a:buClr>
                <a:srgbClr val="000000"/>
              </a:buClr>
              <a:buSzPct val="212121"/>
              <a:buFont typeface="Arial"/>
              <a:buChar char="•"/>
            </a:pPr>
            <a:r>
              <a:rPr lang="en"/>
              <a:t>For security purposes, we need to be able to see details in our camera array's footage to identify people and things. </a:t>
            </a:r>
          </a:p>
          <a:p>
            <a:pPr rtl="0" lvl="0" indent="-317500" marL="457200">
              <a:buClr>
                <a:srgbClr val="000000"/>
              </a:buClr>
              <a:buSzPct val="212121"/>
              <a:buFont typeface="Arial"/>
              <a:buChar char="•"/>
            </a:pPr>
            <a:r>
              <a:rPr lang="en"/>
              <a:t>Resolution typically ranges from high quality (11.1 megapixels, top of the line digital cameras) to low (256x256 pixels). </a:t>
            </a:r>
          </a:p>
          <a:p>
            <a:pPr lvl="0" indent="-317500" marL="457200">
              <a:buClr>
                <a:srgbClr val="000000"/>
              </a:buClr>
              <a:buSzPct val="212121"/>
              <a:buFont typeface="Arial"/>
              <a:buChar char="•"/>
            </a:pPr>
            <a:r>
              <a:rPr lang="en"/>
              <a:t>We need to make sure that the images our array produces have sufficient resolution.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5" name="Shape 115"/>
        <p:cNvGrpSpPr/>
        <p:nvPr/>
      </p:nvGrpSpPr>
      <p:grpSpPr>
        <a:xfrm>
          <a:off y="0" x="0"/>
          <a:ext cy="0" cx="0"/>
          <a:chOff y="0" x="0"/>
          <a:chExt cy="0" cx="0"/>
        </a:xfrm>
      </p:grpSpPr>
      <p:sp>
        <p:nvSpPr>
          <p:cNvPr id="116" name="Shape 11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17" name="Shape 117"/>
          <p:cNvSpPr txBox="1"/>
          <p:nvPr>
            <p:ph idx="1" type="body"/>
          </p:nvPr>
        </p:nvSpPr>
        <p:spPr>
          <a:xfrm>
            <a:off y="4343400" x="685800"/>
            <a:ext cy="4114800" cx="5486399"/>
          </a:xfrm>
          <a:prstGeom prst="rect">
            <a:avLst/>
          </a:prstGeom>
        </p:spPr>
        <p:txBody>
          <a:bodyPr bIns="91425" rIns="91425" lIns="91425" tIns="91425" anchor="t" anchorCtr="0">
            <a:sp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6" name="Shape 136"/>
        <p:cNvGrpSpPr/>
        <p:nvPr/>
      </p:nvGrpSpPr>
      <p:grpSpPr>
        <a:xfrm>
          <a:off y="0" x="0"/>
          <a:ext cy="0" cx="0"/>
          <a:chOff y="0" x="0"/>
          <a:chExt cy="0" cx="0"/>
        </a:xfrm>
      </p:grpSpPr>
      <p:sp>
        <p:nvSpPr>
          <p:cNvPr id="137" name="Shape 13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38" name="Shape 138"/>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buNone/>
            </a:pPr>
            <a:r>
              <a:rPr lang="en"/>
              <a:t>there are bright and dark places in images, and we can represent a simple version of this with a sine curve; the peaks are the bright parts and the troughs are the dark parts; you can see this on these three graphs where the scene is the first graph and the second graph is the image</a:t>
            </a:r>
          </a:p>
          <a:p>
            <a:pPr rtl="0" lvl="0">
              <a:buNone/>
            </a:pPr>
            <a:r>
              <a:rPr lang="en"/>
              <a:t>amplitude of the g depends on the frequency of the f (when f has higher frequency, g gets averaged out more and amplitude is smaller) (modulation would be zero if it's a straight line on output gmax-gmin =0, so MT=0 at that frequency)</a:t>
            </a:r>
          </a:p>
          <a:p>
            <a:pPr rtl="0" lvl="0">
              <a:buNone/>
            </a:pPr>
            <a:r>
              <a:rPr lang="en"/>
              <a:t>blur makes brights more bright, darks less dark </a:t>
            </a:r>
          </a:p>
          <a:p>
            <a:pPr rtl="0" lvl="0">
              <a:buNone/>
            </a:pPr>
            <a:r>
              <a:rPr lang="en"/>
              <a:t>bright (peaks), dark (troughs): lens averages brightnesses, pushes it closer to the mean</a:t>
            </a:r>
          </a:p>
          <a:p>
            <a:pPr rtl="0" lvl="0">
              <a:buNone/>
            </a:pPr>
            <a:r>
              <a:rPr lang="en"/>
              <a:t>when black, Amin=0 and mtf = 1</a:t>
            </a:r>
          </a:p>
          <a:p>
            <a:r>
              <a:t/>
            </a:r>
          </a:p>
          <a:p>
            <a:r>
              <a:t/>
            </a:r>
          </a:p>
          <a:p>
            <a:pPr rtl="0" lvl="0">
              <a:buNone/>
            </a:pPr>
            <a:r>
              <a:rPr lang="en"/>
              <a:t>Note from María Helguera: Because you are calculating the Modulation Transfer Function. A is amplitude, not frequency. No need to guess, just look in a textbook,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4" name="Shape 144"/>
        <p:cNvGrpSpPr/>
        <p:nvPr/>
      </p:nvGrpSpPr>
      <p:grpSpPr>
        <a:xfrm>
          <a:off y="0" x="0"/>
          <a:ext cy="0" cx="0"/>
          <a:chOff y="0" x="0"/>
          <a:chExt cy="0" cx="0"/>
        </a:xfrm>
      </p:grpSpPr>
      <p:sp>
        <p:nvSpPr>
          <p:cNvPr id="145" name="Shape 14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46" name="Shape 146"/>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spcBef>
                <a:spcPts val="600"/>
              </a:spcBef>
              <a:buNone/>
            </a:pPr>
            <a:r>
              <a:rPr lang="en">
                <a:latin typeface="Trebuchet MS"/>
                <a:ea typeface="Trebuchet MS"/>
                <a:cs typeface="Trebuchet MS"/>
                <a:sym typeface="Trebuchet MS"/>
              </a:rPr>
              <a:t>this shows the modulation of the display: highest frequency bottom right, modulation is 0</a:t>
            </a:r>
          </a:p>
          <a:p>
            <a:r>
              <a:t/>
            </a:r>
          </a:p>
          <a:p>
            <a:r>
              <a:t/>
            </a:r>
          </a:p>
          <a:p>
            <a:pPr lvl="0">
              <a:spcBef>
                <a:spcPts val="600"/>
              </a:spcBef>
              <a:buNone/>
            </a:pPr>
            <a:r>
              <a:rPr lang="en"/>
              <a:t>Notes from María Helguera: You can also take a look at: http://rsbweb.nih.gov/ij/plugins/se-mtf/index.html</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3" name="Shape 153"/>
        <p:cNvGrpSpPr/>
        <p:nvPr/>
      </p:nvGrpSpPr>
      <p:grpSpPr>
        <a:xfrm>
          <a:off y="0" x="0"/>
          <a:ext cy="0" cx="0"/>
          <a:chOff y="0" x="0"/>
          <a:chExt cy="0" cx="0"/>
        </a:xfrm>
      </p:grpSpPr>
      <p:sp>
        <p:nvSpPr>
          <p:cNvPr id="154" name="Shape 15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55" name="Shape 155"/>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buNone/>
            </a:pPr>
            <a:r>
              <a:rPr sz="3000" lang="en">
                <a:latin typeface="Trebuchet MS"/>
                <a:ea typeface="Trebuchet MS"/>
                <a:cs typeface="Trebuchet MS"/>
                <a:sym typeface="Trebuchet MS"/>
              </a:rPr>
              <a:t>Modulation plotted as function of oscillation frequency</a:t>
            </a:r>
          </a:p>
          <a:p>
            <a:pPr rtl="0" lvl="0">
              <a:buNone/>
            </a:pPr>
            <a:r>
              <a:rPr lang="en"/>
              <a:t>low frequency, modulation is higher; higher frequency, modulation is lower (won't look right)</a:t>
            </a:r>
          </a:p>
          <a:p>
            <a:pPr rtl="0" lvl="0">
              <a:buNone/>
            </a:pPr>
            <a:r>
              <a:rPr lang="en"/>
              <a:t>low pass filter (lens), attenuates high frequency (averages it out)</a:t>
            </a:r>
          </a:p>
          <a:p>
            <a:pPr rtl="0" lvl="0">
              <a:buNone/>
            </a:pPr>
            <a:r>
              <a:rPr lang="en"/>
              <a:t>graph goes from 0 to 1 on the y-axis-it's the modulation, which is normalized</a:t>
            </a:r>
          </a:p>
          <a:p>
            <a:r>
              <a:t/>
            </a:r>
          </a:p>
          <a:p>
            <a:pPr rtl="0" lvl="0">
              <a:buNone/>
            </a:pPr>
            <a:r>
              <a:rPr lang="en"/>
              <a:t>Note from María Helguera: Who is putting these slides together? There is no fun math, there is simply conversion of units. The maximum value in the vertical axis is 1 because the data are normalized</a:t>
            </a:r>
          </a:p>
          <a:p>
            <a:r>
              <a:t/>
            </a: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id="7" name="Shape 7"/>
        <p:cNvGrpSpPr/>
        <p:nvPr/>
      </p:nvGrpSpPr>
      <p:grpSpPr>
        <a:xfrm>
          <a:off y="0" x="0"/>
          <a:ext cy="0" cx="0"/>
          <a:chOff y="0" x="0"/>
          <a:chExt cy="0" cx="0"/>
        </a:xfrm>
      </p:grpSpPr>
      <p:sp>
        <p:nvSpPr>
          <p:cNvPr id="8" name="Shape 8"/>
          <p:cNvSpPr/>
          <p:nvPr/>
        </p:nvSpPr>
        <p:spPr>
          <a:xfrm>
            <a:off y="1600200" x="0"/>
            <a:ext cy="3657600" cx="9144000"/>
          </a:xfrm>
          <a:prstGeom prst="rect">
            <a:avLst/>
          </a:prstGeom>
          <a:solidFill>
            <a:schemeClr val="dk1">
              <a:alpha val="20000"/>
            </a:schemeClr>
          </a:solidFill>
          <a:ln>
            <a:noFill/>
          </a:ln>
        </p:spPr>
        <p:txBody>
          <a:bodyPr bIns="45700" rIns="91425" lIns="91425" tIns="45700" anchor="ctr" anchorCtr="0">
            <a:spAutoFit/>
          </a:bodyPr>
          <a:lstStyle/>
          <a:p/>
        </p:txBody>
      </p:sp>
      <p:grpSp>
        <p:nvGrpSpPr>
          <p:cNvPr id="9" name="Shape 9"/>
          <p:cNvGrpSpPr/>
          <p:nvPr/>
        </p:nvGrpSpPr>
        <p:grpSpPr>
          <a:xfrm>
            <a:off y="-1438" x="0"/>
            <a:ext cy="6859503" cx="1827407"/>
            <a:chOff y="-1438" x="0"/>
            <a:chExt cy="6859503" cx="798029"/>
          </a:xfrm>
        </p:grpSpPr>
        <p:sp>
          <p:nvSpPr>
            <p:cNvPr id="10" name="Shape 10"/>
            <p:cNvSpPr/>
            <p:nvPr/>
          </p:nvSpPr>
          <p:spPr>
            <a:xfrm>
              <a:off y="-1438" x="0"/>
              <a:ext cy="6858065" cx="798029"/>
            </a:xfrm>
            <a:custGeom>
              <a:pathLst>
                <a:path w="500332" extrusionOk="0" h="6875253">
                  <a:moveTo>
                    <a:pt y="0" x="0"/>
                  </a:moveTo>
                  <a:lnTo>
                    <a:pt y="0" x="500332"/>
                  </a:lnTo>
                  <a:lnTo>
                    <a:pt y="6875253" x="301925"/>
                  </a:lnTo>
                  <a:lnTo>
                    <a:pt y="6875253" x="0"/>
                  </a:lnTo>
                  <a:lnTo>
                    <a:pt y="0" x="0"/>
                  </a:lnTo>
                  <a:close/>
                </a:path>
              </a:pathLst>
            </a:custGeom>
            <a:solidFill>
              <a:schemeClr val="dk2">
                <a:alpha val="20000"/>
              </a:schemeClr>
            </a:solidFill>
            <a:ln>
              <a:noFill/>
            </a:ln>
          </p:spPr>
          <p:txBody>
            <a:bodyPr bIns="45700" rIns="91425" lIns="91425" tIns="45700" anchor="ctr" anchorCtr="0">
              <a:spAutoFit/>
            </a:bodyPr>
            <a:lstStyle/>
            <a:p/>
          </p:txBody>
        </p:sp>
        <p:sp>
          <p:nvSpPr>
            <p:cNvPr id="11" name="Shape 11"/>
            <p:cNvSpPr/>
            <p:nvPr/>
          </p:nvSpPr>
          <p:spPr>
            <a:xfrm>
              <a:off y="0" x="0"/>
              <a:ext cy="6858065" cx="399014"/>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grpSp>
      <p:grpSp>
        <p:nvGrpSpPr>
          <p:cNvPr id="12" name="Shape 12"/>
          <p:cNvGrpSpPr/>
          <p:nvPr/>
        </p:nvGrpSpPr>
        <p:grpSpPr>
          <a:xfrm flipH="1">
            <a:off y="0" x="7316591"/>
            <a:ext cy="6859503" cx="1827407"/>
            <a:chOff y="-1438" x="0"/>
            <a:chExt cy="6859503" cx="798029"/>
          </a:xfrm>
        </p:grpSpPr>
        <p:sp>
          <p:nvSpPr>
            <p:cNvPr id="13" name="Shape 13"/>
            <p:cNvSpPr/>
            <p:nvPr/>
          </p:nvSpPr>
          <p:spPr>
            <a:xfrm>
              <a:off y="-1438" x="0"/>
              <a:ext cy="6858065" cx="798029"/>
            </a:xfrm>
            <a:custGeom>
              <a:pathLst>
                <a:path w="500332" extrusionOk="0" h="6875253">
                  <a:moveTo>
                    <a:pt y="0" x="0"/>
                  </a:moveTo>
                  <a:lnTo>
                    <a:pt y="0" x="500332"/>
                  </a:lnTo>
                  <a:lnTo>
                    <a:pt y="6875253" x="301925"/>
                  </a:lnTo>
                  <a:lnTo>
                    <a:pt y="6875253" x="0"/>
                  </a:lnTo>
                  <a:lnTo>
                    <a:pt y="0" x="0"/>
                  </a:lnTo>
                  <a:close/>
                </a:path>
              </a:pathLst>
            </a:custGeom>
            <a:solidFill>
              <a:schemeClr val="dk2">
                <a:alpha val="20000"/>
              </a:schemeClr>
            </a:solidFill>
            <a:ln>
              <a:noFill/>
            </a:ln>
          </p:spPr>
          <p:txBody>
            <a:bodyPr bIns="45700" rIns="91425" lIns="91425" tIns="45700" anchor="ctr" anchorCtr="0">
              <a:spAutoFit/>
            </a:bodyPr>
            <a:lstStyle/>
            <a:p/>
          </p:txBody>
        </p:sp>
        <p:sp>
          <p:nvSpPr>
            <p:cNvPr id="14" name="Shape 14"/>
            <p:cNvSpPr/>
            <p:nvPr/>
          </p:nvSpPr>
          <p:spPr>
            <a:xfrm>
              <a:off y="0" x="0"/>
              <a:ext cy="6858065" cx="399014"/>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grpSp>
      <p:sp>
        <p:nvSpPr>
          <p:cNvPr id="15" name="Shape 15"/>
          <p:cNvSpPr txBox="1"/>
          <p:nvPr>
            <p:ph type="ctrTitle"/>
          </p:nvPr>
        </p:nvSpPr>
        <p:spPr>
          <a:xfrm>
            <a:off y="2090913" x="685800"/>
            <a:ext cy="1650599" cx="7772400"/>
          </a:xfrm>
          <a:prstGeom prst="rect">
            <a:avLst/>
          </a:prstGeom>
          <a:noFill/>
          <a:ln>
            <a:noFill/>
          </a:ln>
        </p:spPr>
        <p:txBody>
          <a:bodyPr bIns="91425" rIns="91425" lIns="91425" tIns="91425" anchor="b" anchorCtr="0"/>
          <a:lstStyle>
            <a:lvl1pPr algn="ctr" rtl="0" indent="304800" marL="0">
              <a:spcBef>
                <a:spcPts val="0"/>
              </a:spcBef>
              <a:buClr>
                <a:schemeClr val="lt2"/>
              </a:buClr>
              <a:buSzPct val="100000"/>
              <a:buFont typeface="Trebuchet MS"/>
              <a:buNone/>
              <a:defRPr strike="noStrike" u="none" b="1" cap="none" baseline="0" sz="4800" i="0">
                <a:solidFill>
                  <a:schemeClr val="lt2"/>
                </a:solidFill>
                <a:latin typeface="Trebuchet MS"/>
                <a:ea typeface="Trebuchet MS"/>
                <a:cs typeface="Trebuchet MS"/>
                <a:sym typeface="Trebuchet MS"/>
              </a:defRPr>
            </a:lvl1pPr>
            <a:lvl2pPr algn="ctr" rtl="0" indent="304800" marL="0">
              <a:spcBef>
                <a:spcPts val="0"/>
              </a:spcBef>
              <a:buClr>
                <a:schemeClr val="lt2"/>
              </a:buClr>
              <a:buSzPct val="100000"/>
              <a:buFont typeface="Trebuchet MS"/>
              <a:buNone/>
              <a:defRPr strike="noStrike" u="none" b="1" cap="none" baseline="0" sz="4800" i="0">
                <a:solidFill>
                  <a:schemeClr val="lt2"/>
                </a:solidFill>
                <a:latin typeface="Trebuchet MS"/>
                <a:ea typeface="Trebuchet MS"/>
                <a:cs typeface="Trebuchet MS"/>
                <a:sym typeface="Trebuchet MS"/>
              </a:defRPr>
            </a:lvl2pPr>
            <a:lvl3pPr algn="ctr" rtl="0" indent="304800" marL="0">
              <a:spcBef>
                <a:spcPts val="0"/>
              </a:spcBef>
              <a:buClr>
                <a:schemeClr val="lt2"/>
              </a:buClr>
              <a:buSzPct val="100000"/>
              <a:buFont typeface="Trebuchet MS"/>
              <a:buNone/>
              <a:defRPr strike="noStrike" u="none" b="1" cap="none" baseline="0" sz="4800" i="0">
                <a:solidFill>
                  <a:schemeClr val="lt2"/>
                </a:solidFill>
                <a:latin typeface="Trebuchet MS"/>
                <a:ea typeface="Trebuchet MS"/>
                <a:cs typeface="Trebuchet MS"/>
                <a:sym typeface="Trebuchet MS"/>
              </a:defRPr>
            </a:lvl3pPr>
            <a:lvl4pPr algn="ctr" rtl="0" indent="304800" marL="0">
              <a:spcBef>
                <a:spcPts val="0"/>
              </a:spcBef>
              <a:buClr>
                <a:schemeClr val="lt2"/>
              </a:buClr>
              <a:buSzPct val="100000"/>
              <a:buFont typeface="Trebuchet MS"/>
              <a:buNone/>
              <a:defRPr strike="noStrike" u="none" b="1" cap="none" baseline="0" sz="4800" i="0">
                <a:solidFill>
                  <a:schemeClr val="lt2"/>
                </a:solidFill>
                <a:latin typeface="Trebuchet MS"/>
                <a:ea typeface="Trebuchet MS"/>
                <a:cs typeface="Trebuchet MS"/>
                <a:sym typeface="Trebuchet MS"/>
              </a:defRPr>
            </a:lvl4pPr>
            <a:lvl5pPr algn="ctr" rtl="0" indent="304800" marL="0">
              <a:spcBef>
                <a:spcPts val="0"/>
              </a:spcBef>
              <a:buClr>
                <a:schemeClr val="lt2"/>
              </a:buClr>
              <a:buSzPct val="100000"/>
              <a:buFont typeface="Trebuchet MS"/>
              <a:buNone/>
              <a:defRPr strike="noStrike" u="none" b="1" cap="none" baseline="0" sz="4800" i="0">
                <a:solidFill>
                  <a:schemeClr val="lt2"/>
                </a:solidFill>
                <a:latin typeface="Trebuchet MS"/>
                <a:ea typeface="Trebuchet MS"/>
                <a:cs typeface="Trebuchet MS"/>
                <a:sym typeface="Trebuchet MS"/>
              </a:defRPr>
            </a:lvl5pPr>
            <a:lvl6pPr algn="ctr" rtl="0" indent="304800" marL="0">
              <a:spcBef>
                <a:spcPts val="0"/>
              </a:spcBef>
              <a:buClr>
                <a:schemeClr val="lt2"/>
              </a:buClr>
              <a:buSzPct val="100000"/>
              <a:buFont typeface="Trebuchet MS"/>
              <a:buNone/>
              <a:defRPr strike="noStrike" u="none" b="1" cap="none" baseline="0" sz="4800" i="0">
                <a:solidFill>
                  <a:schemeClr val="lt2"/>
                </a:solidFill>
                <a:latin typeface="Trebuchet MS"/>
                <a:ea typeface="Trebuchet MS"/>
                <a:cs typeface="Trebuchet MS"/>
                <a:sym typeface="Trebuchet MS"/>
              </a:defRPr>
            </a:lvl6pPr>
            <a:lvl7pPr algn="ctr" rtl="0" indent="304800" marL="0">
              <a:spcBef>
                <a:spcPts val="0"/>
              </a:spcBef>
              <a:buClr>
                <a:schemeClr val="lt2"/>
              </a:buClr>
              <a:buSzPct val="100000"/>
              <a:buFont typeface="Trebuchet MS"/>
              <a:buNone/>
              <a:defRPr strike="noStrike" u="none" b="1" cap="none" baseline="0" sz="4800" i="0">
                <a:solidFill>
                  <a:schemeClr val="lt2"/>
                </a:solidFill>
                <a:latin typeface="Trebuchet MS"/>
                <a:ea typeface="Trebuchet MS"/>
                <a:cs typeface="Trebuchet MS"/>
                <a:sym typeface="Trebuchet MS"/>
              </a:defRPr>
            </a:lvl7pPr>
            <a:lvl8pPr algn="ctr" rtl="0" indent="304800" marL="0">
              <a:spcBef>
                <a:spcPts val="0"/>
              </a:spcBef>
              <a:buClr>
                <a:schemeClr val="lt2"/>
              </a:buClr>
              <a:buSzPct val="100000"/>
              <a:buFont typeface="Trebuchet MS"/>
              <a:buNone/>
              <a:defRPr strike="noStrike" u="none" b="1" cap="none" baseline="0" sz="4800" i="0">
                <a:solidFill>
                  <a:schemeClr val="lt2"/>
                </a:solidFill>
                <a:latin typeface="Trebuchet MS"/>
                <a:ea typeface="Trebuchet MS"/>
                <a:cs typeface="Trebuchet MS"/>
                <a:sym typeface="Trebuchet MS"/>
              </a:defRPr>
            </a:lvl8pPr>
            <a:lvl9pPr algn="ctr" rtl="0" indent="304800" marL="0">
              <a:spcBef>
                <a:spcPts val="0"/>
              </a:spcBef>
              <a:buClr>
                <a:schemeClr val="lt2"/>
              </a:buClr>
              <a:buSzPct val="100000"/>
              <a:buFont typeface="Trebuchet MS"/>
              <a:buNone/>
              <a:defRPr strike="noStrike" u="none" b="1" cap="none" baseline="0" sz="4800" i="0">
                <a:solidFill>
                  <a:schemeClr val="lt2"/>
                </a:solidFill>
                <a:latin typeface="Trebuchet MS"/>
                <a:ea typeface="Trebuchet MS"/>
                <a:cs typeface="Trebuchet MS"/>
                <a:sym typeface="Trebuchet MS"/>
              </a:defRPr>
            </a:lvl9pPr>
          </a:lstStyle>
          <a:p/>
        </p:txBody>
      </p:sp>
      <p:sp>
        <p:nvSpPr>
          <p:cNvPr id="16" name="Shape 16"/>
          <p:cNvSpPr txBox="1"/>
          <p:nvPr>
            <p:ph idx="1" type="subTitle"/>
          </p:nvPr>
        </p:nvSpPr>
        <p:spPr>
          <a:xfrm>
            <a:off y="3886200" x="685800"/>
            <a:ext cy="878099" cx="7772400"/>
          </a:xfrm>
          <a:prstGeom prst="rect">
            <a:avLst/>
          </a:prstGeom>
          <a:noFill/>
          <a:ln>
            <a:noFill/>
          </a:ln>
        </p:spPr>
        <p:txBody>
          <a:bodyPr bIns="91425" rIns="91425" lIns="91425" tIns="91425" anchor="t" anchorCtr="0"/>
          <a:lstStyle>
            <a:lvl1pPr algn="ctr" rtl="0" indent="152400" marL="0">
              <a:spcBef>
                <a:spcPts val="0"/>
              </a:spcBef>
              <a:buClr>
                <a:schemeClr val="lt2"/>
              </a:buClr>
              <a:buSzPct val="100000"/>
              <a:buFont typeface="Trebuchet MS"/>
              <a:buNone/>
              <a:defRPr strike="noStrike" u="none" b="0" cap="none" baseline="0" sz="2400" i="0">
                <a:solidFill>
                  <a:schemeClr val="lt2"/>
                </a:solidFill>
                <a:latin typeface="Trebuchet MS"/>
                <a:ea typeface="Trebuchet MS"/>
                <a:cs typeface="Trebuchet MS"/>
                <a:sym typeface="Trebuchet MS"/>
              </a:defRPr>
            </a:lvl1pPr>
            <a:lvl2pPr algn="ctr" rtl="0" indent="152400" marL="0">
              <a:spcBef>
                <a:spcPts val="0"/>
              </a:spcBef>
              <a:buClr>
                <a:schemeClr val="lt2"/>
              </a:buClr>
              <a:buSzPct val="100000"/>
              <a:buFont typeface="Trebuchet MS"/>
              <a:buNone/>
              <a:defRPr strike="noStrike" u="none" b="0" cap="none" baseline="0" sz="2400" i="0">
                <a:solidFill>
                  <a:schemeClr val="lt2"/>
                </a:solidFill>
                <a:latin typeface="Trebuchet MS"/>
                <a:ea typeface="Trebuchet MS"/>
                <a:cs typeface="Trebuchet MS"/>
                <a:sym typeface="Trebuchet MS"/>
              </a:defRPr>
            </a:lvl2pPr>
            <a:lvl3pPr algn="ctr" rtl="0" indent="152400" marL="0">
              <a:spcBef>
                <a:spcPts val="0"/>
              </a:spcBef>
              <a:buClr>
                <a:schemeClr val="lt2"/>
              </a:buClr>
              <a:buSzPct val="100000"/>
              <a:buFont typeface="Trebuchet MS"/>
              <a:buNone/>
              <a:defRPr strike="noStrike" u="none" b="0" cap="none" baseline="0" sz="2400" i="0">
                <a:solidFill>
                  <a:schemeClr val="lt2"/>
                </a:solidFill>
                <a:latin typeface="Trebuchet MS"/>
                <a:ea typeface="Trebuchet MS"/>
                <a:cs typeface="Trebuchet MS"/>
                <a:sym typeface="Trebuchet MS"/>
              </a:defRPr>
            </a:lvl3pPr>
            <a:lvl4pPr algn="ctr" rtl="0" indent="152400" marL="0">
              <a:spcBef>
                <a:spcPts val="0"/>
              </a:spcBef>
              <a:buClr>
                <a:schemeClr val="lt2"/>
              </a:buClr>
              <a:buSzPct val="100000"/>
              <a:buFont typeface="Trebuchet MS"/>
              <a:buNone/>
              <a:defRPr strike="noStrike" u="none" b="0" cap="none" baseline="0" sz="2400" i="0">
                <a:solidFill>
                  <a:schemeClr val="lt2"/>
                </a:solidFill>
                <a:latin typeface="Trebuchet MS"/>
                <a:ea typeface="Trebuchet MS"/>
                <a:cs typeface="Trebuchet MS"/>
                <a:sym typeface="Trebuchet MS"/>
              </a:defRPr>
            </a:lvl4pPr>
            <a:lvl5pPr algn="ctr" rtl="0" indent="152400" marL="0">
              <a:spcBef>
                <a:spcPts val="0"/>
              </a:spcBef>
              <a:buClr>
                <a:schemeClr val="lt2"/>
              </a:buClr>
              <a:buSzPct val="100000"/>
              <a:buFont typeface="Trebuchet MS"/>
              <a:buNone/>
              <a:defRPr strike="noStrike" u="none" b="0" cap="none" baseline="0" sz="2400" i="0">
                <a:solidFill>
                  <a:schemeClr val="lt2"/>
                </a:solidFill>
                <a:latin typeface="Trebuchet MS"/>
                <a:ea typeface="Trebuchet MS"/>
                <a:cs typeface="Trebuchet MS"/>
                <a:sym typeface="Trebuchet MS"/>
              </a:defRPr>
            </a:lvl5pPr>
            <a:lvl6pPr algn="ctr" rtl="0" indent="152400" marL="0">
              <a:spcBef>
                <a:spcPts val="0"/>
              </a:spcBef>
              <a:buClr>
                <a:schemeClr val="lt2"/>
              </a:buClr>
              <a:buSzPct val="100000"/>
              <a:buFont typeface="Trebuchet MS"/>
              <a:buNone/>
              <a:defRPr strike="noStrike" u="none" b="0" cap="none" baseline="0" sz="2400" i="0">
                <a:solidFill>
                  <a:schemeClr val="lt2"/>
                </a:solidFill>
                <a:latin typeface="Trebuchet MS"/>
                <a:ea typeface="Trebuchet MS"/>
                <a:cs typeface="Trebuchet MS"/>
                <a:sym typeface="Trebuchet MS"/>
              </a:defRPr>
            </a:lvl6pPr>
            <a:lvl7pPr algn="ctr" rtl="0" indent="152400" marL="0">
              <a:spcBef>
                <a:spcPts val="0"/>
              </a:spcBef>
              <a:buClr>
                <a:schemeClr val="lt2"/>
              </a:buClr>
              <a:buSzPct val="100000"/>
              <a:buFont typeface="Trebuchet MS"/>
              <a:buNone/>
              <a:defRPr strike="noStrike" u="none" b="0" cap="none" baseline="0" sz="2400" i="0">
                <a:solidFill>
                  <a:schemeClr val="lt2"/>
                </a:solidFill>
                <a:latin typeface="Trebuchet MS"/>
                <a:ea typeface="Trebuchet MS"/>
                <a:cs typeface="Trebuchet MS"/>
                <a:sym typeface="Trebuchet MS"/>
              </a:defRPr>
            </a:lvl7pPr>
            <a:lvl8pPr algn="ctr" rtl="0" indent="152400" marL="0">
              <a:spcBef>
                <a:spcPts val="0"/>
              </a:spcBef>
              <a:buClr>
                <a:schemeClr val="lt2"/>
              </a:buClr>
              <a:buSzPct val="100000"/>
              <a:buFont typeface="Trebuchet MS"/>
              <a:buNone/>
              <a:defRPr strike="noStrike" u="none" b="0" cap="none" baseline="0" sz="2400" i="0">
                <a:solidFill>
                  <a:schemeClr val="lt2"/>
                </a:solidFill>
                <a:latin typeface="Trebuchet MS"/>
                <a:ea typeface="Trebuchet MS"/>
                <a:cs typeface="Trebuchet MS"/>
                <a:sym typeface="Trebuchet MS"/>
              </a:defRPr>
            </a:lvl8pPr>
            <a:lvl9pPr algn="ctr" rtl="0" indent="152400" marL="0">
              <a:spcBef>
                <a:spcPts val="0"/>
              </a:spcBef>
              <a:buClr>
                <a:schemeClr val="lt2"/>
              </a:buClr>
              <a:buSzPct val="100000"/>
              <a:buFont typeface="Trebuchet MS"/>
              <a:buNone/>
              <a:defRPr strike="noStrike" u="none" b="0" cap="none" baseline="0" sz="2400" i="0">
                <a:solidFill>
                  <a:schemeClr val="lt2"/>
                </a:solidFill>
                <a:latin typeface="Trebuchet MS"/>
                <a:ea typeface="Trebuchet MS"/>
                <a:cs typeface="Trebuchet MS"/>
                <a:sym typeface="Trebuchet MS"/>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id="17" name="Shape 17"/>
        <p:cNvGrpSpPr/>
        <p:nvPr/>
      </p:nvGrpSpPr>
      <p:grpSpPr>
        <a:xfrm>
          <a:off y="0" x="0"/>
          <a:ext cy="0" cx="0"/>
          <a:chOff y="0" x="0"/>
          <a:chExt cy="0" cx="0"/>
        </a:xfrm>
      </p:grpSpPr>
      <p:sp>
        <p:nvSpPr>
          <p:cNvPr id="18" name="Shape 18"/>
          <p:cNvSpPr/>
          <p:nvPr/>
        </p:nvSpPr>
        <p:spPr>
          <a:xfrm>
            <a:off y="-1438" x="0"/>
            <a:ext cy="1525499" cx="9144000"/>
          </a:xfrm>
          <a:prstGeom prst="rect">
            <a:avLst/>
          </a:prstGeom>
          <a:solidFill>
            <a:schemeClr val="dk2">
              <a:alpha val="20000"/>
            </a:schemeClr>
          </a:solidFill>
          <a:ln>
            <a:noFill/>
          </a:ln>
        </p:spPr>
        <p:txBody>
          <a:bodyPr bIns="45700" rIns="91425" lIns="91425" tIns="45700" anchor="ctr" anchorCtr="0">
            <a:spAutoFit/>
          </a:bodyPr>
          <a:lstStyle/>
          <a:p/>
        </p:txBody>
      </p:sp>
      <p:grpSp>
        <p:nvGrpSpPr>
          <p:cNvPr id="19" name="Shape 19"/>
          <p:cNvGrpSpPr/>
          <p:nvPr/>
        </p:nvGrpSpPr>
        <p:grpSpPr>
          <a:xfrm>
            <a:off y="-1438" x="0"/>
            <a:ext cy="6859503" cx="649180"/>
            <a:chOff y="-1438" x="0"/>
            <a:chExt cy="6859503" cx="649180"/>
          </a:xfrm>
        </p:grpSpPr>
        <p:sp>
          <p:nvSpPr>
            <p:cNvPr id="20" name="Shape 20"/>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rgbClr val="5A6378">
                <a:alpha val="9803"/>
              </a:srgbClr>
            </a:solidFill>
            <a:ln>
              <a:noFill/>
            </a:ln>
          </p:spPr>
          <p:txBody>
            <a:bodyPr bIns="45700" rIns="91425" lIns="91425" tIns="45700" anchor="ctr" anchorCtr="0">
              <a:spAutoFit/>
            </a:bodyPr>
            <a:lstStyle/>
            <a:p/>
          </p:txBody>
        </p:sp>
        <p:sp>
          <p:nvSpPr>
            <p:cNvPr id="21" name="Shape 21"/>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grpSp>
      <p:grpSp>
        <p:nvGrpSpPr>
          <p:cNvPr id="22" name="Shape 22"/>
          <p:cNvGrpSpPr/>
          <p:nvPr/>
        </p:nvGrpSpPr>
        <p:grpSpPr>
          <a:xfrm flipH="1">
            <a:off y="0" x="8494493"/>
            <a:ext cy="6859503" cx="649180"/>
            <a:chOff y="-1438" x="0"/>
            <a:chExt cy="6859503" cx="649180"/>
          </a:xfrm>
        </p:grpSpPr>
        <p:sp>
          <p:nvSpPr>
            <p:cNvPr id="23" name="Shape 23"/>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rgbClr val="5A6378">
                <a:alpha val="9803"/>
              </a:srgbClr>
            </a:solidFill>
            <a:ln>
              <a:noFill/>
            </a:ln>
          </p:spPr>
          <p:txBody>
            <a:bodyPr bIns="45700" rIns="91425" lIns="91425" tIns="45700" anchor="ctr" anchorCtr="0">
              <a:spAutoFit/>
            </a:bodyPr>
            <a:lstStyle/>
            <a:p/>
          </p:txBody>
        </p:sp>
        <p:sp>
          <p:nvSpPr>
            <p:cNvPr id="24" name="Shape 24"/>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grpSp>
      <p:sp>
        <p:nvSpPr>
          <p:cNvPr id="25" name="Shape 25"/>
          <p:cNvSpPr/>
          <p:nvPr/>
        </p:nvSpPr>
        <p:spPr>
          <a:xfrm>
            <a:off y="6324600" x="0"/>
            <a:ext cy="534899" cx="9144000"/>
          </a:xfrm>
          <a:prstGeom prst="rect">
            <a:avLst/>
          </a:prstGeom>
          <a:solidFill>
            <a:schemeClr val="dk1">
              <a:alpha val="14901"/>
            </a:schemeClr>
          </a:solidFill>
          <a:ln>
            <a:noFill/>
          </a:ln>
        </p:spPr>
        <p:txBody>
          <a:bodyPr bIns="45700" rIns="91425" lIns="91425" tIns="45700" anchor="ctr" anchorCtr="0">
            <a:spAutoFit/>
          </a:bodyPr>
          <a:lstStyle/>
          <a:p/>
        </p:txBody>
      </p:sp>
      <p:sp>
        <p:nvSpPr>
          <p:cNvPr id="26" name="Shape 26"/>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a:spcBef>
                <a:spcPts val="0"/>
              </a:spcBef>
              <a:buSzPct val="100000"/>
              <a:buFont typeface="Trebuchet MS"/>
              <a:buNone/>
              <a:defRPr b="1" sz="3600">
                <a:solidFill>
                  <a:schemeClr val="lt2"/>
                </a:solidFill>
                <a:latin typeface="Trebuchet MS"/>
                <a:ea typeface="Trebuchet MS"/>
                <a:cs typeface="Trebuchet MS"/>
                <a:sym typeface="Trebuchet MS"/>
              </a:defRPr>
            </a:lvl1pPr>
            <a:lvl2pPr algn="l" rtl="0">
              <a:spcBef>
                <a:spcPts val="0"/>
              </a:spcBef>
              <a:buSzPct val="100000"/>
              <a:buFont typeface="Trebuchet MS"/>
              <a:buNone/>
              <a:defRPr b="1" sz="3600">
                <a:solidFill>
                  <a:schemeClr val="lt2"/>
                </a:solidFill>
                <a:latin typeface="Trebuchet MS"/>
                <a:ea typeface="Trebuchet MS"/>
                <a:cs typeface="Trebuchet MS"/>
                <a:sym typeface="Trebuchet MS"/>
              </a:defRPr>
            </a:lvl2pPr>
            <a:lvl3pPr algn="l" rtl="0">
              <a:spcBef>
                <a:spcPts val="0"/>
              </a:spcBef>
              <a:buSzPct val="100000"/>
              <a:buFont typeface="Trebuchet MS"/>
              <a:buNone/>
              <a:defRPr b="1" sz="3600">
                <a:solidFill>
                  <a:schemeClr val="lt2"/>
                </a:solidFill>
                <a:latin typeface="Trebuchet MS"/>
                <a:ea typeface="Trebuchet MS"/>
                <a:cs typeface="Trebuchet MS"/>
                <a:sym typeface="Trebuchet MS"/>
              </a:defRPr>
            </a:lvl3pPr>
            <a:lvl4pPr algn="l" rtl="0">
              <a:spcBef>
                <a:spcPts val="0"/>
              </a:spcBef>
              <a:buSzPct val="100000"/>
              <a:buFont typeface="Trebuchet MS"/>
              <a:buNone/>
              <a:defRPr b="1" sz="3600">
                <a:solidFill>
                  <a:schemeClr val="lt2"/>
                </a:solidFill>
                <a:latin typeface="Trebuchet MS"/>
                <a:ea typeface="Trebuchet MS"/>
                <a:cs typeface="Trebuchet MS"/>
                <a:sym typeface="Trebuchet MS"/>
              </a:defRPr>
            </a:lvl4pPr>
            <a:lvl5pPr algn="l" rtl="0">
              <a:spcBef>
                <a:spcPts val="0"/>
              </a:spcBef>
              <a:buSzPct val="100000"/>
              <a:buFont typeface="Trebuchet MS"/>
              <a:buNone/>
              <a:defRPr b="1" sz="3600">
                <a:solidFill>
                  <a:schemeClr val="lt2"/>
                </a:solidFill>
                <a:latin typeface="Trebuchet MS"/>
                <a:ea typeface="Trebuchet MS"/>
                <a:cs typeface="Trebuchet MS"/>
                <a:sym typeface="Trebuchet MS"/>
              </a:defRPr>
            </a:lvl5pPr>
            <a:lvl6pPr algn="l" rtl="0">
              <a:spcBef>
                <a:spcPts val="0"/>
              </a:spcBef>
              <a:buSzPct val="100000"/>
              <a:buFont typeface="Trebuchet MS"/>
              <a:buNone/>
              <a:defRPr b="1" sz="3600">
                <a:solidFill>
                  <a:schemeClr val="lt2"/>
                </a:solidFill>
                <a:latin typeface="Trebuchet MS"/>
                <a:ea typeface="Trebuchet MS"/>
                <a:cs typeface="Trebuchet MS"/>
                <a:sym typeface="Trebuchet MS"/>
              </a:defRPr>
            </a:lvl6pPr>
            <a:lvl7pPr algn="l" rtl="0">
              <a:spcBef>
                <a:spcPts val="0"/>
              </a:spcBef>
              <a:buSzPct val="100000"/>
              <a:buFont typeface="Trebuchet MS"/>
              <a:buNone/>
              <a:defRPr b="1" sz="3600">
                <a:solidFill>
                  <a:schemeClr val="lt2"/>
                </a:solidFill>
                <a:latin typeface="Trebuchet MS"/>
                <a:ea typeface="Trebuchet MS"/>
                <a:cs typeface="Trebuchet MS"/>
                <a:sym typeface="Trebuchet MS"/>
              </a:defRPr>
            </a:lvl7pPr>
            <a:lvl8pPr algn="l" rtl="0">
              <a:spcBef>
                <a:spcPts val="0"/>
              </a:spcBef>
              <a:buSzPct val="100000"/>
              <a:buFont typeface="Trebuchet MS"/>
              <a:buNone/>
              <a:defRPr b="1" sz="3600">
                <a:solidFill>
                  <a:schemeClr val="lt2"/>
                </a:solidFill>
                <a:latin typeface="Trebuchet MS"/>
                <a:ea typeface="Trebuchet MS"/>
                <a:cs typeface="Trebuchet MS"/>
                <a:sym typeface="Trebuchet MS"/>
              </a:defRPr>
            </a:lvl8pPr>
            <a:lvl9pPr algn="l" rtl="0">
              <a:spcBef>
                <a:spcPts val="0"/>
              </a:spcBef>
              <a:buSzPct val="100000"/>
              <a:buFont typeface="Trebuchet MS"/>
              <a:buNone/>
              <a:defRPr b="1" sz="3600">
                <a:solidFill>
                  <a:schemeClr val="lt2"/>
                </a:solidFill>
                <a:latin typeface="Trebuchet MS"/>
                <a:ea typeface="Trebuchet MS"/>
                <a:cs typeface="Trebuchet MS"/>
                <a:sym typeface="Trebuchet MS"/>
              </a:defRPr>
            </a:lvl9pPr>
          </a:lstStyle>
          <a:p/>
        </p:txBody>
      </p:sp>
      <p:sp>
        <p:nvSpPr>
          <p:cNvPr id="27" name="Shape 27"/>
          <p:cNvSpPr txBox="1"/>
          <p:nvPr>
            <p:ph idx="1" type="body"/>
          </p:nvPr>
        </p:nvSpPr>
        <p:spPr>
          <a:xfrm>
            <a:off y="1600200" x="457200"/>
            <a:ext cy="4967700" cx="82296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id="28" name="Shape 28"/>
        <p:cNvGrpSpPr/>
        <p:nvPr/>
      </p:nvGrpSpPr>
      <p:grpSpPr>
        <a:xfrm>
          <a:off y="0" x="0"/>
          <a:ext cy="0" cx="0"/>
          <a:chOff y="0" x="0"/>
          <a:chExt cy="0" cx="0"/>
        </a:xfrm>
      </p:grpSpPr>
      <p:sp>
        <p:nvSpPr>
          <p:cNvPr id="29" name="Shape 29"/>
          <p:cNvSpPr/>
          <p:nvPr/>
        </p:nvSpPr>
        <p:spPr>
          <a:xfrm>
            <a:off y="-1438" x="0"/>
            <a:ext cy="1525499" cx="9144000"/>
          </a:xfrm>
          <a:prstGeom prst="rect">
            <a:avLst/>
          </a:prstGeom>
          <a:solidFill>
            <a:schemeClr val="dk2">
              <a:alpha val="20000"/>
            </a:schemeClr>
          </a:solidFill>
          <a:ln>
            <a:noFill/>
          </a:ln>
        </p:spPr>
        <p:txBody>
          <a:bodyPr bIns="45700" rIns="91425" lIns="91425" tIns="45700" anchor="ctr" anchorCtr="0">
            <a:spAutoFit/>
          </a:bodyPr>
          <a:lstStyle/>
          <a:p/>
        </p:txBody>
      </p:sp>
      <p:grpSp>
        <p:nvGrpSpPr>
          <p:cNvPr id="30" name="Shape 30"/>
          <p:cNvGrpSpPr/>
          <p:nvPr/>
        </p:nvGrpSpPr>
        <p:grpSpPr>
          <a:xfrm>
            <a:off y="-1438" x="0"/>
            <a:ext cy="6859503" cx="649180"/>
            <a:chOff y="-1438" x="0"/>
            <a:chExt cy="6859503" cx="649180"/>
          </a:xfrm>
        </p:grpSpPr>
        <p:sp>
          <p:nvSpPr>
            <p:cNvPr id="31" name="Shape 31"/>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sp>
          <p:nvSpPr>
            <p:cNvPr id="32" name="Shape 32"/>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grpSp>
      <p:grpSp>
        <p:nvGrpSpPr>
          <p:cNvPr id="33" name="Shape 33"/>
          <p:cNvGrpSpPr/>
          <p:nvPr/>
        </p:nvGrpSpPr>
        <p:grpSpPr>
          <a:xfrm flipH="1">
            <a:off y="0" x="8494493"/>
            <a:ext cy="6859503" cx="649180"/>
            <a:chOff y="-1438" x="0"/>
            <a:chExt cy="6859503" cx="649180"/>
          </a:xfrm>
        </p:grpSpPr>
        <p:sp>
          <p:nvSpPr>
            <p:cNvPr id="34" name="Shape 34"/>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rgbClr val="5A6378">
                <a:alpha val="9803"/>
              </a:srgbClr>
            </a:solidFill>
            <a:ln>
              <a:noFill/>
            </a:ln>
          </p:spPr>
          <p:txBody>
            <a:bodyPr bIns="45700" rIns="91425" lIns="91425" tIns="45700" anchor="ctr" anchorCtr="0">
              <a:spAutoFit/>
            </a:bodyPr>
            <a:lstStyle/>
            <a:p/>
          </p:txBody>
        </p:sp>
        <p:sp>
          <p:nvSpPr>
            <p:cNvPr id="35" name="Shape 35"/>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grpSp>
      <p:sp>
        <p:nvSpPr>
          <p:cNvPr id="36" name="Shape 36"/>
          <p:cNvSpPr/>
          <p:nvPr/>
        </p:nvSpPr>
        <p:spPr>
          <a:xfrm>
            <a:off y="6324600" x="0"/>
            <a:ext cy="534899" cx="9144000"/>
          </a:xfrm>
          <a:prstGeom prst="rect">
            <a:avLst/>
          </a:prstGeom>
          <a:solidFill>
            <a:schemeClr val="dk1">
              <a:alpha val="14901"/>
            </a:schemeClr>
          </a:solidFill>
          <a:ln>
            <a:noFill/>
          </a:ln>
        </p:spPr>
        <p:txBody>
          <a:bodyPr bIns="45700" rIns="91425" lIns="91425" tIns="45700" anchor="ctr" anchorCtr="0">
            <a:spAutoFit/>
          </a:bodyPr>
          <a:lstStyle/>
          <a:p/>
        </p:txBody>
      </p:sp>
      <p:sp>
        <p:nvSpPr>
          <p:cNvPr id="37" name="Shape 37"/>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a:spcBef>
                <a:spcPts val="0"/>
              </a:spcBef>
              <a:buSzPct val="100000"/>
              <a:buFont typeface="Trebuchet MS"/>
              <a:buNone/>
              <a:defRPr b="1" sz="3600">
                <a:solidFill>
                  <a:schemeClr val="lt2"/>
                </a:solidFill>
                <a:latin typeface="Trebuchet MS"/>
                <a:ea typeface="Trebuchet MS"/>
                <a:cs typeface="Trebuchet MS"/>
                <a:sym typeface="Trebuchet MS"/>
              </a:defRPr>
            </a:lvl1pPr>
            <a:lvl2pPr algn="l" rtl="0">
              <a:spcBef>
                <a:spcPts val="0"/>
              </a:spcBef>
              <a:buSzPct val="100000"/>
              <a:buFont typeface="Trebuchet MS"/>
              <a:buNone/>
              <a:defRPr b="1" sz="3600">
                <a:solidFill>
                  <a:schemeClr val="lt2"/>
                </a:solidFill>
                <a:latin typeface="Trebuchet MS"/>
                <a:ea typeface="Trebuchet MS"/>
                <a:cs typeface="Trebuchet MS"/>
                <a:sym typeface="Trebuchet MS"/>
              </a:defRPr>
            </a:lvl2pPr>
            <a:lvl3pPr algn="l" rtl="0">
              <a:spcBef>
                <a:spcPts val="0"/>
              </a:spcBef>
              <a:buSzPct val="100000"/>
              <a:buFont typeface="Trebuchet MS"/>
              <a:buNone/>
              <a:defRPr b="1" sz="3600">
                <a:solidFill>
                  <a:schemeClr val="lt2"/>
                </a:solidFill>
                <a:latin typeface="Trebuchet MS"/>
                <a:ea typeface="Trebuchet MS"/>
                <a:cs typeface="Trebuchet MS"/>
                <a:sym typeface="Trebuchet MS"/>
              </a:defRPr>
            </a:lvl3pPr>
            <a:lvl4pPr algn="l" rtl="0">
              <a:spcBef>
                <a:spcPts val="0"/>
              </a:spcBef>
              <a:buSzPct val="100000"/>
              <a:buFont typeface="Trebuchet MS"/>
              <a:buNone/>
              <a:defRPr b="1" sz="3600">
                <a:solidFill>
                  <a:schemeClr val="lt2"/>
                </a:solidFill>
                <a:latin typeface="Trebuchet MS"/>
                <a:ea typeface="Trebuchet MS"/>
                <a:cs typeface="Trebuchet MS"/>
                <a:sym typeface="Trebuchet MS"/>
              </a:defRPr>
            </a:lvl4pPr>
            <a:lvl5pPr algn="l" rtl="0">
              <a:spcBef>
                <a:spcPts val="0"/>
              </a:spcBef>
              <a:buSzPct val="100000"/>
              <a:buFont typeface="Trebuchet MS"/>
              <a:buNone/>
              <a:defRPr b="1" sz="3600">
                <a:solidFill>
                  <a:schemeClr val="lt2"/>
                </a:solidFill>
                <a:latin typeface="Trebuchet MS"/>
                <a:ea typeface="Trebuchet MS"/>
                <a:cs typeface="Trebuchet MS"/>
                <a:sym typeface="Trebuchet MS"/>
              </a:defRPr>
            </a:lvl5pPr>
            <a:lvl6pPr algn="l" rtl="0">
              <a:spcBef>
                <a:spcPts val="0"/>
              </a:spcBef>
              <a:buSzPct val="100000"/>
              <a:buFont typeface="Trebuchet MS"/>
              <a:buNone/>
              <a:defRPr b="1" sz="3600">
                <a:solidFill>
                  <a:schemeClr val="lt2"/>
                </a:solidFill>
                <a:latin typeface="Trebuchet MS"/>
                <a:ea typeface="Trebuchet MS"/>
                <a:cs typeface="Trebuchet MS"/>
                <a:sym typeface="Trebuchet MS"/>
              </a:defRPr>
            </a:lvl6pPr>
            <a:lvl7pPr algn="l" rtl="0">
              <a:spcBef>
                <a:spcPts val="0"/>
              </a:spcBef>
              <a:buSzPct val="100000"/>
              <a:buFont typeface="Trebuchet MS"/>
              <a:buNone/>
              <a:defRPr b="1" sz="3600">
                <a:solidFill>
                  <a:schemeClr val="lt2"/>
                </a:solidFill>
                <a:latin typeface="Trebuchet MS"/>
                <a:ea typeface="Trebuchet MS"/>
                <a:cs typeface="Trebuchet MS"/>
                <a:sym typeface="Trebuchet MS"/>
              </a:defRPr>
            </a:lvl7pPr>
            <a:lvl8pPr algn="l" rtl="0">
              <a:spcBef>
                <a:spcPts val="0"/>
              </a:spcBef>
              <a:buSzPct val="100000"/>
              <a:buFont typeface="Trebuchet MS"/>
              <a:buNone/>
              <a:defRPr b="1" sz="3600">
                <a:solidFill>
                  <a:schemeClr val="lt2"/>
                </a:solidFill>
                <a:latin typeface="Trebuchet MS"/>
                <a:ea typeface="Trebuchet MS"/>
                <a:cs typeface="Trebuchet MS"/>
                <a:sym typeface="Trebuchet MS"/>
              </a:defRPr>
            </a:lvl8pPr>
            <a:lvl9pPr algn="l" rtl="0">
              <a:spcBef>
                <a:spcPts val="0"/>
              </a:spcBef>
              <a:buSzPct val="100000"/>
              <a:buFont typeface="Trebuchet MS"/>
              <a:buNone/>
              <a:defRPr b="1" sz="3600">
                <a:solidFill>
                  <a:schemeClr val="lt2"/>
                </a:solidFill>
                <a:latin typeface="Trebuchet MS"/>
                <a:ea typeface="Trebuchet MS"/>
                <a:cs typeface="Trebuchet MS"/>
                <a:sym typeface="Trebuchet MS"/>
              </a:defRPr>
            </a:lvl9pPr>
          </a:lstStyle>
          <a:p/>
        </p:txBody>
      </p:sp>
      <p:sp>
        <p:nvSpPr>
          <p:cNvPr id="38" name="Shape 38"/>
          <p:cNvSpPr txBox="1"/>
          <p:nvPr>
            <p:ph idx="1" type="body"/>
          </p:nvPr>
        </p:nvSpPr>
        <p:spPr>
          <a:xfrm>
            <a:off y="1600200" x="457200"/>
            <a:ext cy="4967700" cx="39945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id="39" name="Shape 39"/>
          <p:cNvSpPr txBox="1"/>
          <p:nvPr>
            <p:ph idx="2" type="body"/>
          </p:nvPr>
        </p:nvSpPr>
        <p:spPr>
          <a:xfrm>
            <a:off y="1600200" x="4692273"/>
            <a:ext cy="4967700" cx="39945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id="40" name="Shape 40"/>
        <p:cNvGrpSpPr/>
        <p:nvPr/>
      </p:nvGrpSpPr>
      <p:grpSpPr>
        <a:xfrm>
          <a:off y="0" x="0"/>
          <a:ext cy="0" cx="0"/>
          <a:chOff y="0" x="0"/>
          <a:chExt cy="0" cx="0"/>
        </a:xfrm>
      </p:grpSpPr>
      <p:sp>
        <p:nvSpPr>
          <p:cNvPr id="41" name="Shape 41"/>
          <p:cNvSpPr/>
          <p:nvPr/>
        </p:nvSpPr>
        <p:spPr>
          <a:xfrm>
            <a:off y="-1438" x="0"/>
            <a:ext cy="1525499" cx="9144000"/>
          </a:xfrm>
          <a:prstGeom prst="rect">
            <a:avLst/>
          </a:prstGeom>
          <a:solidFill>
            <a:schemeClr val="dk2">
              <a:alpha val="20000"/>
            </a:schemeClr>
          </a:solidFill>
          <a:ln>
            <a:noFill/>
          </a:ln>
        </p:spPr>
        <p:txBody>
          <a:bodyPr bIns="45700" rIns="91425" lIns="91425" tIns="45700" anchor="ctr" anchorCtr="0">
            <a:spAutoFit/>
          </a:bodyPr>
          <a:lstStyle/>
          <a:p/>
        </p:txBody>
      </p:sp>
      <p:grpSp>
        <p:nvGrpSpPr>
          <p:cNvPr id="42" name="Shape 42"/>
          <p:cNvGrpSpPr/>
          <p:nvPr/>
        </p:nvGrpSpPr>
        <p:grpSpPr>
          <a:xfrm>
            <a:off y="-1438" x="0"/>
            <a:ext cy="6859503" cx="649180"/>
            <a:chOff y="-1438" x="0"/>
            <a:chExt cy="6859503" cx="649180"/>
          </a:xfrm>
        </p:grpSpPr>
        <p:sp>
          <p:nvSpPr>
            <p:cNvPr id="43" name="Shape 43"/>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sp>
          <p:nvSpPr>
            <p:cNvPr id="44" name="Shape 44"/>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grpSp>
      <p:grpSp>
        <p:nvGrpSpPr>
          <p:cNvPr id="45" name="Shape 45"/>
          <p:cNvGrpSpPr/>
          <p:nvPr/>
        </p:nvGrpSpPr>
        <p:grpSpPr>
          <a:xfrm flipH="1">
            <a:off y="0" x="8494493"/>
            <a:ext cy="6859503" cx="649180"/>
            <a:chOff y="-1438" x="0"/>
            <a:chExt cy="6859503" cx="649180"/>
          </a:xfrm>
        </p:grpSpPr>
        <p:sp>
          <p:nvSpPr>
            <p:cNvPr id="46" name="Shape 46"/>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sp>
          <p:nvSpPr>
            <p:cNvPr id="47" name="Shape 47"/>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grpSp>
      <p:sp>
        <p:nvSpPr>
          <p:cNvPr id="48" name="Shape 48"/>
          <p:cNvSpPr/>
          <p:nvPr/>
        </p:nvSpPr>
        <p:spPr>
          <a:xfrm>
            <a:off y="6324600" x="0"/>
            <a:ext cy="534899" cx="9144000"/>
          </a:xfrm>
          <a:prstGeom prst="rect">
            <a:avLst/>
          </a:prstGeom>
          <a:solidFill>
            <a:schemeClr val="dk1">
              <a:alpha val="14901"/>
            </a:schemeClr>
          </a:solidFill>
          <a:ln>
            <a:noFill/>
          </a:ln>
        </p:spPr>
        <p:txBody>
          <a:bodyPr bIns="45700" rIns="91425" lIns="91425" tIns="45700" anchor="ctr" anchorCtr="0">
            <a:spAutoFit/>
          </a:bodyPr>
          <a:lstStyle/>
          <a:p/>
        </p:txBody>
      </p:sp>
      <p:sp>
        <p:nvSpPr>
          <p:cNvPr id="49" name="Shape 49"/>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a:spcBef>
                <a:spcPts val="0"/>
              </a:spcBef>
              <a:buSzPct val="100000"/>
              <a:buFont typeface="Trebuchet MS"/>
              <a:buNone/>
              <a:defRPr b="1" sz="3600">
                <a:solidFill>
                  <a:schemeClr val="lt2"/>
                </a:solidFill>
                <a:latin typeface="Trebuchet MS"/>
                <a:ea typeface="Trebuchet MS"/>
                <a:cs typeface="Trebuchet MS"/>
                <a:sym typeface="Trebuchet MS"/>
              </a:defRPr>
            </a:lvl1pPr>
            <a:lvl2pPr algn="l" rtl="0">
              <a:spcBef>
                <a:spcPts val="0"/>
              </a:spcBef>
              <a:buSzPct val="100000"/>
              <a:buFont typeface="Trebuchet MS"/>
              <a:buNone/>
              <a:defRPr b="1" sz="3600">
                <a:solidFill>
                  <a:schemeClr val="lt2"/>
                </a:solidFill>
                <a:latin typeface="Trebuchet MS"/>
                <a:ea typeface="Trebuchet MS"/>
                <a:cs typeface="Trebuchet MS"/>
                <a:sym typeface="Trebuchet MS"/>
              </a:defRPr>
            </a:lvl2pPr>
            <a:lvl3pPr algn="l" rtl="0">
              <a:spcBef>
                <a:spcPts val="0"/>
              </a:spcBef>
              <a:buSzPct val="100000"/>
              <a:buFont typeface="Trebuchet MS"/>
              <a:buNone/>
              <a:defRPr b="1" sz="3600">
                <a:solidFill>
                  <a:schemeClr val="lt2"/>
                </a:solidFill>
                <a:latin typeface="Trebuchet MS"/>
                <a:ea typeface="Trebuchet MS"/>
                <a:cs typeface="Trebuchet MS"/>
                <a:sym typeface="Trebuchet MS"/>
              </a:defRPr>
            </a:lvl3pPr>
            <a:lvl4pPr algn="l" rtl="0">
              <a:spcBef>
                <a:spcPts val="0"/>
              </a:spcBef>
              <a:buSzPct val="100000"/>
              <a:buFont typeface="Trebuchet MS"/>
              <a:buNone/>
              <a:defRPr b="1" sz="3600">
                <a:solidFill>
                  <a:schemeClr val="lt2"/>
                </a:solidFill>
                <a:latin typeface="Trebuchet MS"/>
                <a:ea typeface="Trebuchet MS"/>
                <a:cs typeface="Trebuchet MS"/>
                <a:sym typeface="Trebuchet MS"/>
              </a:defRPr>
            </a:lvl4pPr>
            <a:lvl5pPr algn="l" rtl="0">
              <a:spcBef>
                <a:spcPts val="0"/>
              </a:spcBef>
              <a:buSzPct val="100000"/>
              <a:buFont typeface="Trebuchet MS"/>
              <a:buNone/>
              <a:defRPr b="1" sz="3600">
                <a:solidFill>
                  <a:schemeClr val="lt2"/>
                </a:solidFill>
                <a:latin typeface="Trebuchet MS"/>
                <a:ea typeface="Trebuchet MS"/>
                <a:cs typeface="Trebuchet MS"/>
                <a:sym typeface="Trebuchet MS"/>
              </a:defRPr>
            </a:lvl5pPr>
            <a:lvl6pPr algn="l" rtl="0">
              <a:spcBef>
                <a:spcPts val="0"/>
              </a:spcBef>
              <a:buSzPct val="100000"/>
              <a:buFont typeface="Trebuchet MS"/>
              <a:buNone/>
              <a:defRPr b="1" sz="3600">
                <a:solidFill>
                  <a:schemeClr val="lt2"/>
                </a:solidFill>
                <a:latin typeface="Trebuchet MS"/>
                <a:ea typeface="Trebuchet MS"/>
                <a:cs typeface="Trebuchet MS"/>
                <a:sym typeface="Trebuchet MS"/>
              </a:defRPr>
            </a:lvl6pPr>
            <a:lvl7pPr algn="l" rtl="0">
              <a:spcBef>
                <a:spcPts val="0"/>
              </a:spcBef>
              <a:buSzPct val="100000"/>
              <a:buFont typeface="Trebuchet MS"/>
              <a:buNone/>
              <a:defRPr b="1" sz="3600">
                <a:solidFill>
                  <a:schemeClr val="lt2"/>
                </a:solidFill>
                <a:latin typeface="Trebuchet MS"/>
                <a:ea typeface="Trebuchet MS"/>
                <a:cs typeface="Trebuchet MS"/>
                <a:sym typeface="Trebuchet MS"/>
              </a:defRPr>
            </a:lvl7pPr>
            <a:lvl8pPr algn="l" rtl="0">
              <a:spcBef>
                <a:spcPts val="0"/>
              </a:spcBef>
              <a:buSzPct val="100000"/>
              <a:buFont typeface="Trebuchet MS"/>
              <a:buNone/>
              <a:defRPr b="1" sz="3600">
                <a:solidFill>
                  <a:schemeClr val="lt2"/>
                </a:solidFill>
                <a:latin typeface="Trebuchet MS"/>
                <a:ea typeface="Trebuchet MS"/>
                <a:cs typeface="Trebuchet MS"/>
                <a:sym typeface="Trebuchet MS"/>
              </a:defRPr>
            </a:lvl8pPr>
            <a:lvl9pPr algn="l" rtl="0">
              <a:spcBef>
                <a:spcPts val="0"/>
              </a:spcBef>
              <a:buSzPct val="100000"/>
              <a:buFont typeface="Trebuchet MS"/>
              <a:buNone/>
              <a:defRPr b="1" sz="3600">
                <a:solidFill>
                  <a:schemeClr val="lt2"/>
                </a:solidFill>
                <a:latin typeface="Trebuchet MS"/>
                <a:ea typeface="Trebuchet MS"/>
                <a:cs typeface="Trebuchet MS"/>
                <a:sym typeface="Trebuchet MS"/>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id="50" name="Shape 50"/>
        <p:cNvGrpSpPr/>
        <p:nvPr/>
      </p:nvGrpSpPr>
      <p:grpSpPr>
        <a:xfrm>
          <a:off y="0" x="0"/>
          <a:ext cy="0" cx="0"/>
          <a:chOff y="0" x="0"/>
          <a:chExt cy="0" cx="0"/>
        </a:xfrm>
      </p:grpSpPr>
      <p:sp>
        <p:nvSpPr>
          <p:cNvPr id="51" name="Shape 51"/>
          <p:cNvSpPr/>
          <p:nvPr/>
        </p:nvSpPr>
        <p:spPr>
          <a:xfrm>
            <a:off y="-1438" x="0"/>
            <a:ext cy="1525499" cx="9144000"/>
          </a:xfrm>
          <a:prstGeom prst="rect">
            <a:avLst/>
          </a:prstGeom>
          <a:solidFill>
            <a:schemeClr val="dk2">
              <a:alpha val="20000"/>
            </a:schemeClr>
          </a:solidFill>
          <a:ln>
            <a:noFill/>
          </a:ln>
        </p:spPr>
        <p:txBody>
          <a:bodyPr bIns="45700" rIns="91425" lIns="91425" tIns="45700" anchor="ctr" anchorCtr="0">
            <a:spAutoFit/>
          </a:bodyPr>
          <a:lstStyle/>
          <a:p/>
        </p:txBody>
      </p:sp>
      <p:grpSp>
        <p:nvGrpSpPr>
          <p:cNvPr id="52" name="Shape 52"/>
          <p:cNvGrpSpPr/>
          <p:nvPr/>
        </p:nvGrpSpPr>
        <p:grpSpPr>
          <a:xfrm>
            <a:off y="-1438" x="0"/>
            <a:ext cy="6859503" cx="649180"/>
            <a:chOff y="-1438" x="0"/>
            <a:chExt cy="6859503" cx="649180"/>
          </a:xfrm>
        </p:grpSpPr>
        <p:sp>
          <p:nvSpPr>
            <p:cNvPr id="53" name="Shape 53"/>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sp>
          <p:nvSpPr>
            <p:cNvPr id="54" name="Shape 54"/>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grpSp>
      <p:grpSp>
        <p:nvGrpSpPr>
          <p:cNvPr id="55" name="Shape 55"/>
          <p:cNvGrpSpPr/>
          <p:nvPr/>
        </p:nvGrpSpPr>
        <p:grpSpPr>
          <a:xfrm flipH="1">
            <a:off y="0" x="8494493"/>
            <a:ext cy="6859503" cx="649180"/>
            <a:chOff y="-1438" x="0"/>
            <a:chExt cy="6859503" cx="649180"/>
          </a:xfrm>
        </p:grpSpPr>
        <p:sp>
          <p:nvSpPr>
            <p:cNvPr id="56" name="Shape 56"/>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sp>
          <p:nvSpPr>
            <p:cNvPr id="57" name="Shape 57"/>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grpSp>
      <p:sp>
        <p:nvSpPr>
          <p:cNvPr id="58" name="Shape 58"/>
          <p:cNvSpPr/>
          <p:nvPr/>
        </p:nvSpPr>
        <p:spPr>
          <a:xfrm>
            <a:off y="6324600" x="0"/>
            <a:ext cy="534899" cx="9144000"/>
          </a:xfrm>
          <a:prstGeom prst="rect">
            <a:avLst/>
          </a:prstGeom>
          <a:solidFill>
            <a:schemeClr val="dk1">
              <a:alpha val="14901"/>
            </a:schemeClr>
          </a:solidFill>
          <a:ln>
            <a:noFill/>
          </a:ln>
        </p:spPr>
        <p:txBody>
          <a:bodyPr bIns="45700" rIns="91425" lIns="91425" tIns="45700" anchor="ctr" anchorCtr="0">
            <a:spAutoFit/>
          </a:bodyPr>
          <a:lstStyle/>
          <a:p/>
        </p:txBody>
      </p:sp>
      <p:sp>
        <p:nvSpPr>
          <p:cNvPr id="59" name="Shape 59"/>
          <p:cNvSpPr txBox="1"/>
          <p:nvPr>
            <p:ph idx="1" type="body"/>
          </p:nvPr>
        </p:nvSpPr>
        <p:spPr>
          <a:xfrm>
            <a:off y="5875078" x="457200"/>
            <a:ext cy="692700" cx="8229600"/>
          </a:xfrm>
          <a:prstGeom prst="rect">
            <a:avLst/>
          </a:prstGeom>
          <a:noFill/>
          <a:ln>
            <a:noFill/>
          </a:ln>
        </p:spPr>
        <p:txBody>
          <a:bodyPr bIns="91425" rIns="91425" lIns="91425" tIns="91425" anchor="t" anchorCtr="0"/>
          <a:lstStyle>
            <a:lvl1pPr algn="ctr" rtl="0" indent="-285750" marL="285750">
              <a:lnSpc>
                <a:spcPct val="100000"/>
              </a:lnSpc>
              <a:spcBef>
                <a:spcPts val="0"/>
              </a:spcBef>
              <a:spcAft>
                <a:spcPts val="0"/>
              </a:spcAft>
              <a:buClr>
                <a:schemeClr val="lt2"/>
              </a:buClr>
              <a:buSzPct val="166666"/>
              <a:buFont typeface="Arial"/>
              <a:buChar char="•"/>
              <a:defRPr sz="1800">
                <a:solidFill>
                  <a:schemeClr val="lt2"/>
                </a:solidFill>
              </a:defRPr>
            </a:lvl1pPr>
            <a:lvl2pPr algn="ctr" rtl="0" indent="-285750" marL="285750">
              <a:lnSpc>
                <a:spcPct val="100000"/>
              </a:lnSpc>
              <a:spcBef>
                <a:spcPts val="0"/>
              </a:spcBef>
              <a:spcAft>
                <a:spcPts val="0"/>
              </a:spcAft>
              <a:buClr>
                <a:schemeClr val="lt2"/>
              </a:buClr>
              <a:buSzPct val="100000"/>
              <a:buFont typeface="Courier New"/>
              <a:buChar char="o"/>
              <a:defRPr sz="1800">
                <a:solidFill>
                  <a:schemeClr val="lt2"/>
                </a:solidFill>
              </a:defRPr>
            </a:lvl2pPr>
            <a:lvl3pPr algn="ctr" rtl="0" indent="-285750" marL="285750">
              <a:lnSpc>
                <a:spcPct val="100000"/>
              </a:lnSpc>
              <a:spcBef>
                <a:spcPts val="0"/>
              </a:spcBef>
              <a:spcAft>
                <a:spcPts val="0"/>
              </a:spcAft>
              <a:buClr>
                <a:schemeClr val="lt2"/>
              </a:buClr>
              <a:buSzPct val="100000"/>
              <a:buFont typeface="Wingdings"/>
              <a:buChar char="§"/>
              <a:defRPr sz="1800">
                <a:solidFill>
                  <a:schemeClr val="lt2"/>
                </a:solidFill>
              </a:defRPr>
            </a:lvl3pPr>
            <a:lvl4pPr algn="ctr" rtl="0" indent="-285750" marL="285750">
              <a:lnSpc>
                <a:spcPct val="100000"/>
              </a:lnSpc>
              <a:spcBef>
                <a:spcPts val="0"/>
              </a:spcBef>
              <a:spcAft>
                <a:spcPts val="0"/>
              </a:spcAft>
              <a:buClr>
                <a:schemeClr val="lt2"/>
              </a:buClr>
              <a:buSzPct val="166666"/>
              <a:buFont typeface="Arial"/>
              <a:buChar char="•"/>
              <a:defRPr sz="1800">
                <a:solidFill>
                  <a:schemeClr val="lt2"/>
                </a:solidFill>
              </a:defRPr>
            </a:lvl4pPr>
            <a:lvl5pPr algn="ctr" rtl="0" indent="-285750" marL="285750">
              <a:lnSpc>
                <a:spcPct val="100000"/>
              </a:lnSpc>
              <a:spcBef>
                <a:spcPts val="0"/>
              </a:spcBef>
              <a:spcAft>
                <a:spcPts val="0"/>
              </a:spcAft>
              <a:buClr>
                <a:schemeClr val="lt2"/>
              </a:buClr>
              <a:buSzPct val="100000"/>
              <a:buFont typeface="Courier New"/>
              <a:buChar char="o"/>
              <a:defRPr sz="1800">
                <a:solidFill>
                  <a:schemeClr val="lt2"/>
                </a:solidFill>
              </a:defRPr>
            </a:lvl5pPr>
            <a:lvl6pPr algn="ctr" rtl="0" indent="-285750" marL="285750">
              <a:lnSpc>
                <a:spcPct val="100000"/>
              </a:lnSpc>
              <a:spcBef>
                <a:spcPts val="0"/>
              </a:spcBef>
              <a:spcAft>
                <a:spcPts val="0"/>
              </a:spcAft>
              <a:buClr>
                <a:schemeClr val="lt2"/>
              </a:buClr>
              <a:buSzPct val="100000"/>
              <a:buFont typeface="Wingdings"/>
              <a:buChar char="§"/>
              <a:defRPr sz="1800">
                <a:solidFill>
                  <a:schemeClr val="lt2"/>
                </a:solidFill>
              </a:defRPr>
            </a:lvl6pPr>
            <a:lvl7pPr algn="ctr" rtl="0" indent="-285750" marL="285750">
              <a:lnSpc>
                <a:spcPct val="100000"/>
              </a:lnSpc>
              <a:spcBef>
                <a:spcPts val="0"/>
              </a:spcBef>
              <a:spcAft>
                <a:spcPts val="0"/>
              </a:spcAft>
              <a:buClr>
                <a:schemeClr val="lt2"/>
              </a:buClr>
              <a:buSzPct val="166666"/>
              <a:buFont typeface="Arial"/>
              <a:buChar char="•"/>
              <a:defRPr sz="1800">
                <a:solidFill>
                  <a:schemeClr val="lt2"/>
                </a:solidFill>
              </a:defRPr>
            </a:lvl7pPr>
            <a:lvl8pPr algn="ctr" rtl="0" indent="-285750" marL="285750">
              <a:lnSpc>
                <a:spcPct val="100000"/>
              </a:lnSpc>
              <a:spcBef>
                <a:spcPts val="0"/>
              </a:spcBef>
              <a:spcAft>
                <a:spcPts val="0"/>
              </a:spcAft>
              <a:buClr>
                <a:schemeClr val="lt2"/>
              </a:buClr>
              <a:buSzPct val="100000"/>
              <a:buFont typeface="Courier New"/>
              <a:buChar char="o"/>
              <a:defRPr sz="1800">
                <a:solidFill>
                  <a:schemeClr val="lt2"/>
                </a:solidFill>
              </a:defRPr>
            </a:lvl8pPr>
            <a:lvl9pPr algn="ctr" rtl="0" indent="-285750" marL="285750">
              <a:lnSpc>
                <a:spcPct val="100000"/>
              </a:lnSpc>
              <a:spcBef>
                <a:spcPts val="0"/>
              </a:spcBef>
              <a:spcAft>
                <a:spcPts val="0"/>
              </a:spcAft>
              <a:buClr>
                <a:schemeClr val="lt2"/>
              </a:buClr>
              <a:buSzPct val="100000"/>
              <a:buFont typeface="Wingdings"/>
              <a:buChar char="§"/>
              <a:defRPr sz="1800">
                <a:solidFill>
                  <a:schemeClr val="lt2"/>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id="60" name="Shape 60"/>
        <p:cNvGrpSpPr/>
        <p:nvPr/>
      </p:nvGrpSpPr>
      <p:grpSpPr>
        <a:xfrm>
          <a:off y="0" x="0"/>
          <a:ext cy="0" cx="0"/>
          <a:chOff y="0" x="0"/>
          <a:chExt cy="0" cx="0"/>
        </a:xfrm>
      </p:grpSpPr>
      <p:sp>
        <p:nvSpPr>
          <p:cNvPr id="61" name="Shape 61"/>
          <p:cNvSpPr/>
          <p:nvPr/>
        </p:nvSpPr>
        <p:spPr>
          <a:xfrm>
            <a:off y="-1438" x="0"/>
            <a:ext cy="1525499" cx="9144000"/>
          </a:xfrm>
          <a:prstGeom prst="rect">
            <a:avLst/>
          </a:prstGeom>
          <a:solidFill>
            <a:schemeClr val="dk2">
              <a:alpha val="20000"/>
            </a:schemeClr>
          </a:solidFill>
          <a:ln>
            <a:noFill/>
          </a:ln>
        </p:spPr>
        <p:txBody>
          <a:bodyPr bIns="45700" rIns="91425" lIns="91425" tIns="45700" anchor="ctr" anchorCtr="0">
            <a:spAutoFit/>
          </a:bodyPr>
          <a:lstStyle/>
          <a:p/>
        </p:txBody>
      </p:sp>
      <p:grpSp>
        <p:nvGrpSpPr>
          <p:cNvPr id="62" name="Shape 62"/>
          <p:cNvGrpSpPr/>
          <p:nvPr/>
        </p:nvGrpSpPr>
        <p:grpSpPr>
          <a:xfrm>
            <a:off y="-1438" x="0"/>
            <a:ext cy="6859503" cx="649180"/>
            <a:chOff y="-1438" x="0"/>
            <a:chExt cy="6859503" cx="649180"/>
          </a:xfrm>
        </p:grpSpPr>
        <p:sp>
          <p:nvSpPr>
            <p:cNvPr id="63" name="Shape 63"/>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sp>
          <p:nvSpPr>
            <p:cNvPr id="64" name="Shape 64"/>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grpSp>
      <p:grpSp>
        <p:nvGrpSpPr>
          <p:cNvPr id="65" name="Shape 65"/>
          <p:cNvGrpSpPr/>
          <p:nvPr/>
        </p:nvGrpSpPr>
        <p:grpSpPr>
          <a:xfrm flipH="1">
            <a:off y="0" x="8494493"/>
            <a:ext cy="6859503" cx="649180"/>
            <a:chOff y="-1438" x="0"/>
            <a:chExt cy="6859503" cx="649180"/>
          </a:xfrm>
        </p:grpSpPr>
        <p:sp>
          <p:nvSpPr>
            <p:cNvPr id="66" name="Shape 66"/>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sp>
          <p:nvSpPr>
            <p:cNvPr id="67" name="Shape 67"/>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spAutoFit/>
            </a:bodyPr>
            <a:lstStyle/>
            <a:p/>
          </p:txBody>
        </p:sp>
      </p:grpSp>
      <p:sp>
        <p:nvSpPr>
          <p:cNvPr id="68" name="Shape 68"/>
          <p:cNvSpPr/>
          <p:nvPr/>
        </p:nvSpPr>
        <p:spPr>
          <a:xfrm>
            <a:off y="6324600" x="0"/>
            <a:ext cy="534899" cx="9144000"/>
          </a:xfrm>
          <a:prstGeom prst="rect">
            <a:avLst/>
          </a:prstGeom>
          <a:solidFill>
            <a:schemeClr val="dk1">
              <a:alpha val="14901"/>
            </a:schemeClr>
          </a:solidFill>
          <a:ln>
            <a:noFill/>
          </a:ln>
        </p:spPr>
        <p:txBody>
          <a:bodyPr bIns="45700" rIns="91425" lIns="91425" tIns="45700" anchor="ctr" anchorCtr="0">
            <a:spAutoFit/>
          </a:bodyPr>
          <a:lstStyle/>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dk2"/>
            </a:gs>
            <a:gs pos="100000">
              <a:schemeClr val="dk1"/>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indent="228600" marL="0">
              <a:spcBef>
                <a:spcPts val="0"/>
              </a:spcBef>
              <a:buClr>
                <a:schemeClr val="lt2"/>
              </a:buClr>
              <a:buSzPct val="100000"/>
              <a:buFont typeface="Trebuchet MS"/>
              <a:buNone/>
              <a:defRPr strike="noStrike" u="none" b="1" cap="none" baseline="0" sz="3600" i="0">
                <a:solidFill>
                  <a:schemeClr val="lt2"/>
                </a:solidFill>
                <a:latin typeface="Trebuchet MS"/>
                <a:ea typeface="Trebuchet MS"/>
                <a:cs typeface="Trebuchet MS"/>
                <a:sym typeface="Trebuchet MS"/>
              </a:defRPr>
            </a:lvl1pPr>
            <a:lvl2pPr algn="l" rtl="0" indent="228600" marL="0">
              <a:spcBef>
                <a:spcPts val="0"/>
              </a:spcBef>
              <a:buClr>
                <a:schemeClr val="lt2"/>
              </a:buClr>
              <a:buSzPct val="100000"/>
              <a:buFont typeface="Trebuchet MS"/>
              <a:buNone/>
              <a:defRPr strike="noStrike" u="none" b="1" cap="none" baseline="0" sz="3600" i="0">
                <a:solidFill>
                  <a:schemeClr val="lt2"/>
                </a:solidFill>
                <a:latin typeface="Trebuchet MS"/>
                <a:ea typeface="Trebuchet MS"/>
                <a:cs typeface="Trebuchet MS"/>
                <a:sym typeface="Trebuchet MS"/>
              </a:defRPr>
            </a:lvl2pPr>
            <a:lvl3pPr algn="l" rtl="0" indent="228600" marL="0">
              <a:spcBef>
                <a:spcPts val="0"/>
              </a:spcBef>
              <a:buClr>
                <a:schemeClr val="lt2"/>
              </a:buClr>
              <a:buSzPct val="100000"/>
              <a:buFont typeface="Trebuchet MS"/>
              <a:buNone/>
              <a:defRPr strike="noStrike" u="none" b="1" cap="none" baseline="0" sz="3600" i="0">
                <a:solidFill>
                  <a:schemeClr val="lt2"/>
                </a:solidFill>
                <a:latin typeface="Trebuchet MS"/>
                <a:ea typeface="Trebuchet MS"/>
                <a:cs typeface="Trebuchet MS"/>
                <a:sym typeface="Trebuchet MS"/>
              </a:defRPr>
            </a:lvl3pPr>
            <a:lvl4pPr algn="l" rtl="0" indent="228600" marL="0">
              <a:spcBef>
                <a:spcPts val="0"/>
              </a:spcBef>
              <a:buClr>
                <a:schemeClr val="lt2"/>
              </a:buClr>
              <a:buSzPct val="100000"/>
              <a:buFont typeface="Trebuchet MS"/>
              <a:buNone/>
              <a:defRPr strike="noStrike" u="none" b="1" cap="none" baseline="0" sz="3600" i="0">
                <a:solidFill>
                  <a:schemeClr val="lt2"/>
                </a:solidFill>
                <a:latin typeface="Trebuchet MS"/>
                <a:ea typeface="Trebuchet MS"/>
                <a:cs typeface="Trebuchet MS"/>
                <a:sym typeface="Trebuchet MS"/>
              </a:defRPr>
            </a:lvl4pPr>
            <a:lvl5pPr algn="l" rtl="0" indent="228600" marL="0">
              <a:spcBef>
                <a:spcPts val="0"/>
              </a:spcBef>
              <a:buClr>
                <a:schemeClr val="lt2"/>
              </a:buClr>
              <a:buSzPct val="100000"/>
              <a:buFont typeface="Trebuchet MS"/>
              <a:buNone/>
              <a:defRPr strike="noStrike" u="none" b="1" cap="none" baseline="0" sz="3600" i="0">
                <a:solidFill>
                  <a:schemeClr val="lt2"/>
                </a:solidFill>
                <a:latin typeface="Trebuchet MS"/>
                <a:ea typeface="Trebuchet MS"/>
                <a:cs typeface="Trebuchet MS"/>
                <a:sym typeface="Trebuchet MS"/>
              </a:defRPr>
            </a:lvl5pPr>
            <a:lvl6pPr algn="l" rtl="0" indent="228600" marL="0">
              <a:spcBef>
                <a:spcPts val="0"/>
              </a:spcBef>
              <a:buClr>
                <a:schemeClr val="lt2"/>
              </a:buClr>
              <a:buSzPct val="100000"/>
              <a:buFont typeface="Trebuchet MS"/>
              <a:buNone/>
              <a:defRPr strike="noStrike" u="none" b="1" cap="none" baseline="0" sz="3600" i="0">
                <a:solidFill>
                  <a:schemeClr val="lt2"/>
                </a:solidFill>
                <a:latin typeface="Trebuchet MS"/>
                <a:ea typeface="Trebuchet MS"/>
                <a:cs typeface="Trebuchet MS"/>
                <a:sym typeface="Trebuchet MS"/>
              </a:defRPr>
            </a:lvl6pPr>
            <a:lvl7pPr algn="l" rtl="0" indent="228600" marL="0">
              <a:spcBef>
                <a:spcPts val="0"/>
              </a:spcBef>
              <a:buClr>
                <a:schemeClr val="lt2"/>
              </a:buClr>
              <a:buSzPct val="100000"/>
              <a:buFont typeface="Trebuchet MS"/>
              <a:buNone/>
              <a:defRPr strike="noStrike" u="none" b="1" cap="none" baseline="0" sz="3600" i="0">
                <a:solidFill>
                  <a:schemeClr val="lt2"/>
                </a:solidFill>
                <a:latin typeface="Trebuchet MS"/>
                <a:ea typeface="Trebuchet MS"/>
                <a:cs typeface="Trebuchet MS"/>
                <a:sym typeface="Trebuchet MS"/>
              </a:defRPr>
            </a:lvl7pPr>
            <a:lvl8pPr algn="l" rtl="0" indent="228600" marL="0">
              <a:spcBef>
                <a:spcPts val="0"/>
              </a:spcBef>
              <a:buClr>
                <a:schemeClr val="lt2"/>
              </a:buClr>
              <a:buSzPct val="100000"/>
              <a:buFont typeface="Trebuchet MS"/>
              <a:buNone/>
              <a:defRPr strike="noStrike" u="none" b="1" cap="none" baseline="0" sz="3600" i="0">
                <a:solidFill>
                  <a:schemeClr val="lt2"/>
                </a:solidFill>
                <a:latin typeface="Trebuchet MS"/>
                <a:ea typeface="Trebuchet MS"/>
                <a:cs typeface="Trebuchet MS"/>
                <a:sym typeface="Trebuchet MS"/>
              </a:defRPr>
            </a:lvl8pPr>
            <a:lvl9pPr algn="l" rtl="0" indent="228600" marL="0">
              <a:spcBef>
                <a:spcPts val="0"/>
              </a:spcBef>
              <a:buClr>
                <a:schemeClr val="lt2"/>
              </a:buClr>
              <a:buSzPct val="100000"/>
              <a:buFont typeface="Trebuchet MS"/>
              <a:buNone/>
              <a:defRPr strike="noStrike" u="none" b="1" cap="none" baseline="0" sz="3600" i="0">
                <a:solidFill>
                  <a:schemeClr val="lt2"/>
                </a:solidFill>
                <a:latin typeface="Trebuchet MS"/>
                <a:ea typeface="Trebuchet MS"/>
                <a:cs typeface="Trebuchet MS"/>
                <a:sym typeface="Trebuchet MS"/>
              </a:defRPr>
            </a:lvl9pPr>
          </a:lstStyle>
          <a:p/>
        </p:txBody>
      </p:sp>
      <p:sp>
        <p:nvSpPr>
          <p:cNvPr id="6" name="Shape 6"/>
          <p:cNvSpPr txBox="1"/>
          <p:nvPr>
            <p:ph idx="1" type="body"/>
          </p:nvPr>
        </p:nvSpPr>
        <p:spPr>
          <a:xfrm>
            <a:off y="1600200" x="457200"/>
            <a:ext cy="4967700" cx="8229600"/>
          </a:xfrm>
          <a:prstGeom prst="rect">
            <a:avLst/>
          </a:prstGeom>
          <a:noFill/>
          <a:ln>
            <a:noFill/>
          </a:ln>
        </p:spPr>
        <p:txBody>
          <a:bodyPr bIns="91425" rIns="91425" lIns="91425" tIns="91425" anchor="t" anchorCtr="0"/>
          <a:lstStyle>
            <a:lvl1pPr algn="l" rtl="0" indent="-342900" marL="342900">
              <a:spcBef>
                <a:spcPts val="600"/>
              </a:spcBef>
              <a:buClr>
                <a:schemeClr val="lt1"/>
              </a:buClr>
              <a:buSzPct val="166666"/>
              <a:buFont typeface="Arial"/>
              <a:buChar char="•"/>
              <a:defRPr strike="noStrike" u="none" b="0" cap="none" baseline="0" sz="3000" i="0">
                <a:solidFill>
                  <a:schemeClr val="lt1"/>
                </a:solidFill>
                <a:latin typeface="Trebuchet MS"/>
                <a:ea typeface="Trebuchet MS"/>
                <a:cs typeface="Trebuchet MS"/>
                <a:sym typeface="Trebuchet MS"/>
              </a:defRPr>
            </a:lvl1pPr>
            <a:lvl2pPr algn="l" rtl="0" indent="-285750" marL="742950">
              <a:spcBef>
                <a:spcPts val="480"/>
              </a:spcBef>
              <a:buClr>
                <a:schemeClr val="lt1"/>
              </a:buClr>
              <a:buSzPct val="100000"/>
              <a:buFont typeface="Courier New"/>
              <a:buChar char="o"/>
              <a:defRPr strike="noStrike" u="none" b="0" cap="none" baseline="0" sz="2400" i="0">
                <a:solidFill>
                  <a:schemeClr val="lt1"/>
                </a:solidFill>
                <a:latin typeface="Trebuchet MS"/>
                <a:ea typeface="Trebuchet MS"/>
                <a:cs typeface="Trebuchet MS"/>
                <a:sym typeface="Trebuchet MS"/>
              </a:defRPr>
            </a:lvl2pPr>
            <a:lvl3pPr algn="l" rtl="0" indent="-228600" marL="1143000">
              <a:spcBef>
                <a:spcPts val="480"/>
              </a:spcBef>
              <a:buClr>
                <a:schemeClr val="lt1"/>
              </a:buClr>
              <a:buSzPct val="100000"/>
              <a:buFont typeface="Wingdings"/>
              <a:buChar char="§"/>
              <a:defRPr strike="noStrike" u="none" b="0" cap="none" baseline="0" sz="2400" i="0">
                <a:solidFill>
                  <a:schemeClr val="lt1"/>
                </a:solidFill>
                <a:latin typeface="Trebuchet MS"/>
                <a:ea typeface="Trebuchet MS"/>
                <a:cs typeface="Trebuchet MS"/>
                <a:sym typeface="Trebuchet MS"/>
              </a:defRPr>
            </a:lvl3pPr>
            <a:lvl4pPr algn="l" rtl="0" indent="-228600" marL="1600200">
              <a:spcBef>
                <a:spcPts val="360"/>
              </a:spcBef>
              <a:buClr>
                <a:schemeClr val="lt1"/>
              </a:buClr>
              <a:buSzPct val="166666"/>
              <a:buFont typeface="Arial"/>
              <a:buChar char="•"/>
              <a:defRPr strike="noStrike" u="none" b="0" cap="none" baseline="0" sz="1800" i="0">
                <a:solidFill>
                  <a:schemeClr val="lt1"/>
                </a:solidFill>
                <a:latin typeface="Trebuchet MS"/>
                <a:ea typeface="Trebuchet MS"/>
                <a:cs typeface="Trebuchet MS"/>
                <a:sym typeface="Trebuchet MS"/>
              </a:defRPr>
            </a:lvl4pPr>
            <a:lvl5pPr algn="l" rtl="0" indent="-228600" marL="2057400">
              <a:spcBef>
                <a:spcPts val="360"/>
              </a:spcBef>
              <a:buClr>
                <a:schemeClr val="lt1"/>
              </a:buClr>
              <a:buSzPct val="100000"/>
              <a:buFont typeface="Courier New"/>
              <a:buChar char="o"/>
              <a:defRPr strike="noStrike" u="none" b="0" cap="none" baseline="0" sz="1800" i="0">
                <a:solidFill>
                  <a:schemeClr val="lt1"/>
                </a:solidFill>
                <a:latin typeface="Trebuchet MS"/>
                <a:ea typeface="Trebuchet MS"/>
                <a:cs typeface="Trebuchet MS"/>
                <a:sym typeface="Trebuchet MS"/>
              </a:defRPr>
            </a:lvl5pPr>
            <a:lvl6pPr algn="l" rtl="0" indent="-228600" marL="2514600">
              <a:spcBef>
                <a:spcPts val="360"/>
              </a:spcBef>
              <a:buClr>
                <a:schemeClr val="lt1"/>
              </a:buClr>
              <a:buSzPct val="100000"/>
              <a:buFont typeface="Wingdings"/>
              <a:buChar char="§"/>
              <a:defRPr strike="noStrike" u="none" b="0" cap="none" baseline="0" sz="1800" i="0">
                <a:solidFill>
                  <a:schemeClr val="lt1"/>
                </a:solidFill>
                <a:latin typeface="Trebuchet MS"/>
                <a:ea typeface="Trebuchet MS"/>
                <a:cs typeface="Trebuchet MS"/>
                <a:sym typeface="Trebuchet MS"/>
              </a:defRPr>
            </a:lvl6pPr>
            <a:lvl7pPr algn="l" rtl="0" indent="-228600" marL="2971800">
              <a:spcBef>
                <a:spcPts val="360"/>
              </a:spcBef>
              <a:buClr>
                <a:schemeClr val="lt1"/>
              </a:buClr>
              <a:buSzPct val="166666"/>
              <a:buFont typeface="Arial"/>
              <a:buChar char="•"/>
              <a:defRPr strike="noStrike" u="none" b="0" cap="none" baseline="0" sz="1800" i="0">
                <a:solidFill>
                  <a:schemeClr val="lt1"/>
                </a:solidFill>
                <a:latin typeface="Trebuchet MS"/>
                <a:ea typeface="Trebuchet MS"/>
                <a:cs typeface="Trebuchet MS"/>
                <a:sym typeface="Trebuchet MS"/>
              </a:defRPr>
            </a:lvl7pPr>
            <a:lvl8pPr algn="l" rtl="0" indent="-228600" marL="3429000">
              <a:spcBef>
                <a:spcPts val="360"/>
              </a:spcBef>
              <a:buClr>
                <a:schemeClr val="lt1"/>
              </a:buClr>
              <a:buSzPct val="100000"/>
              <a:buFont typeface="Courier New"/>
              <a:buChar char="o"/>
              <a:defRPr strike="noStrike" u="none" b="0" cap="none" baseline="0" sz="1800" i="0">
                <a:solidFill>
                  <a:schemeClr val="lt1"/>
                </a:solidFill>
                <a:latin typeface="Trebuchet MS"/>
                <a:ea typeface="Trebuchet MS"/>
                <a:cs typeface="Trebuchet MS"/>
                <a:sym typeface="Trebuchet MS"/>
              </a:defRPr>
            </a:lvl8pPr>
            <a:lvl9pPr algn="l" rtl="0" indent="-228600" marL="3886200">
              <a:spcBef>
                <a:spcPts val="360"/>
              </a:spcBef>
              <a:buClr>
                <a:schemeClr val="lt1"/>
              </a:buClr>
              <a:buSzPct val="100000"/>
              <a:buFont typeface="Wingdings"/>
              <a:buChar char="§"/>
              <a:defRPr strike="noStrike" u="none" b="0" cap="none" baseline="0" sz="1800" i="0">
                <a:solidFill>
                  <a:schemeClr val="lt1"/>
                </a:solidFill>
                <a:latin typeface="Trebuchet MS"/>
                <a:ea typeface="Trebuchet MS"/>
                <a:cs typeface="Trebuchet MS"/>
                <a:sym typeface="Trebuchet MS"/>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media/image11.png" Type="http://schemas.openxmlformats.org/officeDocument/2006/relationships/image" Id="rId4"/><Relationship Target="../media/image17.png" Type="http://schemas.openxmlformats.org/officeDocument/2006/relationships/image" Id="rId3"/></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 Target="../media/image08.jpg" Type="http://schemas.openxmlformats.org/officeDocument/2006/relationships/image" Id="rId3"/></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 Target="../media/image06.jpg" Type="http://schemas.openxmlformats.org/officeDocument/2006/relationships/image" Id="rId3"/></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2.xml" Type="http://schemas.openxmlformats.org/officeDocument/2006/relationships/slideLayout" Id="rId1"/><Relationship Target="../media/image13.png" Type="http://schemas.openxmlformats.org/officeDocument/2006/relationships/image" Id="rId4"/><Relationship Target="../media/image09.png" Type="http://schemas.openxmlformats.org/officeDocument/2006/relationships/image" Id="rId3"/></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2.xml" Type="http://schemas.openxmlformats.org/officeDocument/2006/relationships/slideLayout" Id="rId1"/><Relationship Target="../media/image10.jpg" Type="http://schemas.openxmlformats.org/officeDocument/2006/relationships/image" Id="rId3"/></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2.xml" Type="http://schemas.openxmlformats.org/officeDocument/2006/relationships/slideLayout" Id="rId1"/><Relationship Target="../media/image18.png" Type="http://schemas.openxmlformats.org/officeDocument/2006/relationships/image" Id="rId4"/><Relationship Target="../media/image15.png" Type="http://schemas.openxmlformats.org/officeDocument/2006/relationships/image" Id="rId3"/></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2.xml" Type="http://schemas.openxmlformats.org/officeDocument/2006/relationships/slideLayout" Id="rId1"/><Relationship Target="../media/image23.jpg" Type="http://schemas.openxmlformats.org/officeDocument/2006/relationships/image" Id="rId3"/></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2.xml" Type="http://schemas.openxmlformats.org/officeDocument/2006/relationships/slideLayout" Id="rId1"/></Relationships>
</file>

<file path=ppt/slides/_rels/slide19.xml.rels><?xml version="1.0" encoding="UTF-8" standalone="yes"?><Relationships xmlns="http://schemas.openxmlformats.org/package/2006/relationships"><Relationship Target="../notesSlides/notesSlide19.xml" Type="http://schemas.openxmlformats.org/officeDocument/2006/relationships/notesSlide" Id="rId2"/><Relationship Target="../slideLayouts/slideLayout2.xml" Type="http://schemas.openxmlformats.org/officeDocument/2006/relationships/slideLayout" Id="rId1"/><Relationship Target="../media/image20.png" Type="http://schemas.openxmlformats.org/officeDocument/2006/relationships/image" Id="rId4"/><Relationship Target="../media/image10.jp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20.xml.rels><?xml version="1.0" encoding="UTF-8" standalone="yes"?><Relationships xmlns="http://schemas.openxmlformats.org/package/2006/relationships"><Relationship Target="../notesSlides/notesSlide20.xml" Type="http://schemas.openxmlformats.org/officeDocument/2006/relationships/notesSlide" Id="rId2"/><Relationship Target="../slideLayouts/slideLayout2.xml" Type="http://schemas.openxmlformats.org/officeDocument/2006/relationships/slideLayout" Id="rId1"/><Relationship Target="../media/image22.png" Type="http://schemas.openxmlformats.org/officeDocument/2006/relationships/image" Id="rId4"/><Relationship Target="../media/image21.png" Type="http://schemas.openxmlformats.org/officeDocument/2006/relationships/image" Id="rId3"/></Relationships>
</file>

<file path=ppt/slides/_rels/slide21.xml.rels><?xml version="1.0" encoding="UTF-8" standalone="yes"?><Relationships xmlns="http://schemas.openxmlformats.org/package/2006/relationships"><Relationship Target="../notesSlides/notesSlide21.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media/image02.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 Target="../media/image19.png" Type="http://schemas.openxmlformats.org/officeDocument/2006/relationships/image"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media/image03.png" Type="http://schemas.openxmlformats.org/officeDocument/2006/relationships/image" Id="rId4"/><Relationship Target="../media/image16.png" Type="http://schemas.openxmlformats.org/officeDocument/2006/relationships/image" Id="rId3"/><Relationship Target="../media/image04.png" Type="http://schemas.openxmlformats.org/officeDocument/2006/relationships/image" Id="rId5"/></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media/image12.png" Type="http://schemas.openxmlformats.org/officeDocument/2006/relationships/image" Id="rId4"/><Relationship Target="../media/image00.png" Type="http://schemas.openxmlformats.org/officeDocument/2006/relationships/image" Id="rId3"/><Relationship Target="../media/image14.png" Type="http://schemas.openxmlformats.org/officeDocument/2006/relationships/image" Id="rId6"/><Relationship Target="../media/image07.png" Type="http://schemas.openxmlformats.org/officeDocument/2006/relationships/image" Id="rId5"/></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 Target="../media/image01.gif"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 Target="../media/image05.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9" name="Shape 69"/>
        <p:cNvGrpSpPr/>
        <p:nvPr/>
      </p:nvGrpSpPr>
      <p:grpSpPr>
        <a:xfrm>
          <a:off y="0" x="0"/>
          <a:ext cy="0" cx="0"/>
          <a:chOff y="0" x="0"/>
          <a:chExt cy="0" cx="0"/>
        </a:xfrm>
      </p:grpSpPr>
      <p:sp>
        <p:nvSpPr>
          <p:cNvPr id="70" name="Shape 70"/>
          <p:cNvSpPr txBox="1"/>
          <p:nvPr>
            <p:ph type="ctrTitle"/>
          </p:nvPr>
        </p:nvSpPr>
        <p:spPr>
          <a:xfrm>
            <a:off y="2090913" x="685800"/>
            <a:ext cy="1650599" cx="7772400"/>
          </a:xfrm>
          <a:prstGeom prst="rect">
            <a:avLst/>
          </a:prstGeom>
        </p:spPr>
        <p:txBody>
          <a:bodyPr bIns="91425" rIns="91425" lIns="91425" tIns="91425" anchor="b" anchorCtr="0">
            <a:spAutoFit/>
          </a:bodyPr>
          <a:lstStyle/>
          <a:p>
            <a:pPr>
              <a:buNone/>
            </a:pPr>
            <a:r>
              <a:rPr lang="en"/>
              <a:t>Camera Characterization</a:t>
            </a:r>
          </a:p>
        </p:txBody>
      </p:sp>
      <p:sp>
        <p:nvSpPr>
          <p:cNvPr id="71" name="Shape 71"/>
          <p:cNvSpPr txBox="1"/>
          <p:nvPr>
            <p:ph idx="1" type="subTitle"/>
          </p:nvPr>
        </p:nvSpPr>
        <p:spPr>
          <a:xfrm>
            <a:off y="3886200" x="685800"/>
            <a:ext cy="878099" cx="7772400"/>
          </a:xfrm>
          <a:prstGeom prst="rect">
            <a:avLst/>
          </a:prstGeom>
        </p:spPr>
        <p:txBody>
          <a:bodyPr bIns="91425" rIns="91425" lIns="91425" tIns="91425" anchor="t" anchorCtr="0">
            <a:spAutoFit/>
          </a:bodyPr>
          <a:lstStyle/>
          <a:p>
            <a:pPr>
              <a:buNone/>
            </a:pPr>
            <a:r>
              <a:rPr lang="en"/>
              <a:t>By: Liz Bondi, Tyler Shelley, Michaela Piel, Victoria Scholl, and Briana Neuberger</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6" name="Shape 156"/>
        <p:cNvGrpSpPr/>
        <p:nvPr/>
      </p:nvGrpSpPr>
      <p:grpSpPr>
        <a:xfrm>
          <a:off y="0" x="0"/>
          <a:ext cy="0" cx="0"/>
          <a:chOff y="0" x="0"/>
          <a:chExt cy="0" cx="0"/>
        </a:xfrm>
      </p:grpSpPr>
      <p:sp>
        <p:nvSpPr>
          <p:cNvPr id="157" name="Shape 157"/>
          <p:cNvSpPr txBox="1"/>
          <p:nvPr>
            <p:ph type="title"/>
          </p:nvPr>
        </p:nvSpPr>
        <p:spPr>
          <a:xfrm>
            <a:off y="274637" x="457200"/>
            <a:ext cy="1143000" cx="8229600"/>
          </a:xfrm>
          <a:prstGeom prst="rect">
            <a:avLst/>
          </a:prstGeom>
        </p:spPr>
        <p:txBody>
          <a:bodyPr bIns="91425" rIns="91425" lIns="91425" tIns="91425" anchor="b" anchorCtr="0">
            <a:spAutoFit/>
          </a:bodyPr>
          <a:lstStyle/>
          <a:p>
            <a:pPr>
              <a:buNone/>
            </a:pPr>
            <a:r>
              <a:rPr lang="en"/>
              <a:t>Resolution and MTF: How do we measure it? </a:t>
            </a:r>
          </a:p>
        </p:txBody>
      </p:sp>
      <p:sp>
        <p:nvSpPr>
          <p:cNvPr id="158" name="Shape 158"/>
          <p:cNvSpPr/>
          <p:nvPr/>
        </p:nvSpPr>
        <p:spPr>
          <a:xfrm>
            <a:off y="1495650" x="320573"/>
            <a:ext cy="2936718" cx="4841912"/>
          </a:xfrm>
          <a:prstGeom prst="rect">
            <a:avLst/>
          </a:prstGeom>
          <a:blipFill>
            <a:blip r:embed="rId3"/>
            <a:stretch>
              <a:fillRect/>
            </a:stretch>
          </a:blipFill>
        </p:spPr>
      </p:sp>
      <p:sp>
        <p:nvSpPr>
          <p:cNvPr id="159" name="Shape 159"/>
          <p:cNvSpPr txBox="1"/>
          <p:nvPr/>
        </p:nvSpPr>
        <p:spPr>
          <a:xfrm>
            <a:off y="4361509" x="320573"/>
            <a:ext cy="732600" cx="6233099"/>
          </a:xfrm>
          <a:prstGeom prst="rect">
            <a:avLst/>
          </a:prstGeom>
        </p:spPr>
        <p:txBody>
          <a:bodyPr bIns="91425" rIns="91425" lIns="91425" tIns="91425" anchor="ctr" anchorCtr="0">
            <a:spAutoFit/>
          </a:bodyPr>
          <a:lstStyle/>
          <a:p>
            <a:pPr rtl="0" lvl="0">
              <a:buNone/>
            </a:pPr>
            <a:r>
              <a:rPr lang="en">
                <a:solidFill>
                  <a:srgbClr val="999999"/>
                </a:solidFill>
              </a:rPr>
              <a:t>http://www.graphics.cornell.edu/~westin/misc/res-chart.html</a:t>
            </a:r>
          </a:p>
        </p:txBody>
      </p:sp>
      <p:sp>
        <p:nvSpPr>
          <p:cNvPr id="160" name="Shape 160"/>
          <p:cNvSpPr/>
          <p:nvPr/>
        </p:nvSpPr>
        <p:spPr>
          <a:xfrm>
            <a:off y="2253275" x="5477030"/>
            <a:ext cy="3068566" cx="3327044"/>
          </a:xfrm>
          <a:prstGeom prst="rect">
            <a:avLst/>
          </a:prstGeom>
          <a:blipFill>
            <a:blip r:embed="rId4"/>
            <a:stretch>
              <a:fillRect/>
            </a:stretch>
          </a:blipFill>
        </p:spPr>
      </p:sp>
      <p:sp>
        <p:nvSpPr>
          <p:cNvPr id="161" name="Shape 161"/>
          <p:cNvSpPr txBox="1"/>
          <p:nvPr/>
        </p:nvSpPr>
        <p:spPr>
          <a:xfrm>
            <a:off y="5454671" x="5454669"/>
            <a:ext cy="743699" cx="3637199"/>
          </a:xfrm>
          <a:prstGeom prst="rect">
            <a:avLst/>
          </a:prstGeom>
        </p:spPr>
        <p:txBody>
          <a:bodyPr bIns="91425" rIns="91425" lIns="91425" tIns="91425" anchor="ctr" anchorCtr="0">
            <a:spAutoFit/>
          </a:bodyPr>
          <a:lstStyle/>
          <a:p>
            <a:pPr rtl="0" lvl="0">
              <a:buNone/>
            </a:pPr>
            <a:r>
              <a:rPr lang="en">
                <a:solidFill>
                  <a:srgbClr val="999999"/>
                </a:solidFill>
              </a:rPr>
              <a:t>http://www.distantfocus.com/projects/icis/images/AFref2.gif</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y="0" x="0"/>
          <a:ext cy="0" cx="0"/>
          <a:chOff y="0" x="0"/>
          <a:chExt cy="0" cx="0"/>
        </a:xfrm>
      </p:grpSpPr>
      <p:sp>
        <p:nvSpPr>
          <p:cNvPr id="166" name="Shape 166"/>
          <p:cNvSpPr txBox="1"/>
          <p:nvPr>
            <p:ph type="title"/>
          </p:nvPr>
        </p:nvSpPr>
        <p:spPr>
          <a:xfrm>
            <a:off y="274637" x="457200"/>
            <a:ext cy="1143000" cx="8229600"/>
          </a:xfrm>
          <a:prstGeom prst="rect">
            <a:avLst/>
          </a:prstGeom>
        </p:spPr>
        <p:txBody>
          <a:bodyPr bIns="91425" rIns="91425" lIns="91425" tIns="91425" anchor="b" anchorCtr="0">
            <a:spAutoFit/>
          </a:bodyPr>
          <a:lstStyle/>
          <a:p>
            <a:pPr>
              <a:buNone/>
            </a:pPr>
            <a:r>
              <a:rPr lang="en"/>
              <a:t>Another Way</a:t>
            </a:r>
          </a:p>
        </p:txBody>
      </p:sp>
      <p:sp>
        <p:nvSpPr>
          <p:cNvPr id="167" name="Shape 167"/>
          <p:cNvSpPr/>
          <p:nvPr/>
        </p:nvSpPr>
        <p:spPr>
          <a:xfrm>
            <a:off y="2241200" x="2323075"/>
            <a:ext cy="3409950" cx="4400550"/>
          </a:xfrm>
          <a:prstGeom prst="rect">
            <a:avLst/>
          </a:prstGeom>
          <a:blipFill>
            <a:blip r:embed="rId3"/>
            <a:stretch>
              <a:fillRect/>
            </a:stretch>
          </a:blipFill>
          <a:ln>
            <a:noFill/>
          </a:ln>
        </p:spPr>
      </p:sp>
      <p:sp>
        <p:nvSpPr>
          <p:cNvPr id="168" name="Shape 168"/>
          <p:cNvSpPr txBox="1"/>
          <p:nvPr/>
        </p:nvSpPr>
        <p:spPr>
          <a:xfrm>
            <a:off y="6119076" x="54750"/>
            <a:ext cy="541500" cx="9034499"/>
          </a:xfrm>
          <a:prstGeom prst="rect">
            <a:avLst/>
          </a:prstGeom>
        </p:spPr>
        <p:txBody>
          <a:bodyPr bIns="91425" rIns="91425" lIns="91425" tIns="91425" anchor="ctr" anchorCtr="0">
            <a:spAutoFit/>
          </a:bodyPr>
          <a:lstStyle/>
          <a:p>
            <a:pPr algn="ctr" rtl="0" lvl="0">
              <a:buNone/>
            </a:pPr>
            <a:r>
              <a:rPr lang="en">
                <a:solidFill>
                  <a:srgbClr val="FFFFFF"/>
                </a:solidFill>
              </a:rPr>
              <a:t>http://scien.stanford.edu/pages/labsite/2007/psych221/projects/07/camera_characterization/images/canon_res_target.jpg</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2" name="Shape 172"/>
        <p:cNvGrpSpPr/>
        <p:nvPr/>
      </p:nvGrpSpPr>
      <p:grpSpPr>
        <a:xfrm>
          <a:off y="0" x="0"/>
          <a:ext cy="0" cx="0"/>
          <a:chOff y="0" x="0"/>
          <a:chExt cy="0" cx="0"/>
        </a:xfrm>
      </p:grpSpPr>
      <p:sp>
        <p:nvSpPr>
          <p:cNvPr id="173" name="Shape 173"/>
          <p:cNvSpPr txBox="1"/>
          <p:nvPr>
            <p:ph type="title"/>
          </p:nvPr>
        </p:nvSpPr>
        <p:spPr>
          <a:xfrm>
            <a:off y="274637" x="457200"/>
            <a:ext cy="1143000" cx="8229600"/>
          </a:xfrm>
          <a:prstGeom prst="rect">
            <a:avLst/>
          </a:prstGeom>
        </p:spPr>
        <p:txBody>
          <a:bodyPr bIns="91425" rIns="91425" lIns="91425" tIns="91425" anchor="b" anchorCtr="0">
            <a:spAutoFit/>
          </a:bodyPr>
          <a:lstStyle/>
          <a:p>
            <a:pPr>
              <a:buNone/>
            </a:pPr>
            <a:r>
              <a:rPr lang="en"/>
              <a:t>TTF</a:t>
            </a:r>
          </a:p>
        </p:txBody>
      </p:sp>
      <p:sp>
        <p:nvSpPr>
          <p:cNvPr id="174" name="Shape 174"/>
          <p:cNvSpPr txBox="1"/>
          <p:nvPr>
            <p:ph idx="1" type="body"/>
          </p:nvPr>
        </p:nvSpPr>
        <p:spPr>
          <a:xfrm>
            <a:off y="1600200" x="457200"/>
            <a:ext cy="4967700" cx="8229600"/>
          </a:xfrm>
          <a:prstGeom prst="rect">
            <a:avLst/>
          </a:prstGeom>
        </p:spPr>
        <p:txBody>
          <a:bodyPr bIns="91425" rIns="91425" lIns="91425" tIns="91425" anchor="t" anchorCtr="0">
            <a:spAutoFit/>
          </a:bodyPr>
          <a:lstStyle/>
          <a:p>
            <a:pPr rtl="0" lvl="0" indent="-419100" marL="457200">
              <a:buClr>
                <a:schemeClr val="lt1"/>
              </a:buClr>
              <a:buSzPct val="166666"/>
              <a:buFont typeface="Arial"/>
              <a:buChar char="•"/>
            </a:pPr>
            <a:r>
              <a:rPr lang="en"/>
              <a:t>TTF, or Tone Transfer Function, gives the average input and output data.</a:t>
            </a:r>
          </a:p>
          <a:p>
            <a:pPr rtl="0" lvl="0" indent="-419100" marL="457200">
              <a:buClr>
                <a:schemeClr val="lt1"/>
              </a:buClr>
              <a:buSzPct val="166666"/>
              <a:buFont typeface="Arial"/>
              <a:buChar char="•"/>
            </a:pPr>
            <a:r>
              <a:rPr lang="en"/>
              <a:t>The lightness of the output is a function of the input.</a:t>
            </a:r>
          </a:p>
          <a:p>
            <a:pPr rtl="0" lvl="0" indent="-419100" marL="457200">
              <a:buClr>
                <a:schemeClr val="lt1"/>
              </a:buClr>
              <a:buSzPct val="166666"/>
              <a:buFont typeface="Arial"/>
              <a:buChar char="•"/>
            </a:pPr>
            <a:r>
              <a:rPr lang="en"/>
              <a:t>TTF used to measure sensitivity and contrast.</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8" name="Shape 178"/>
        <p:cNvGrpSpPr/>
        <p:nvPr/>
      </p:nvGrpSpPr>
      <p:grpSpPr>
        <a:xfrm>
          <a:off y="0" x="0"/>
          <a:ext cy="0" cx="0"/>
          <a:chOff y="0" x="0"/>
          <a:chExt cy="0" cx="0"/>
        </a:xfrm>
      </p:grpSpPr>
      <p:sp>
        <p:nvSpPr>
          <p:cNvPr id="179" name="Shape 179"/>
          <p:cNvSpPr txBox="1"/>
          <p:nvPr>
            <p:ph type="title"/>
          </p:nvPr>
        </p:nvSpPr>
        <p:spPr>
          <a:xfrm>
            <a:off y="287387" x="457200"/>
            <a:ext cy="1143000" cx="8229600"/>
          </a:xfrm>
          <a:prstGeom prst="rect">
            <a:avLst/>
          </a:prstGeom>
        </p:spPr>
        <p:txBody>
          <a:bodyPr bIns="91425" rIns="91425" lIns="91425" tIns="91425" anchor="b" anchorCtr="0">
            <a:spAutoFit/>
          </a:bodyPr>
          <a:lstStyle/>
          <a:p>
            <a:pPr>
              <a:buNone/>
            </a:pPr>
            <a:r>
              <a:rPr lang="en"/>
              <a:t>TTF Testing</a:t>
            </a:r>
          </a:p>
        </p:txBody>
      </p:sp>
      <p:sp>
        <p:nvSpPr>
          <p:cNvPr id="180" name="Shape 180"/>
          <p:cNvSpPr/>
          <p:nvPr/>
        </p:nvSpPr>
        <p:spPr>
          <a:xfrm>
            <a:off y="1756241" x="313829"/>
            <a:ext cy="2523067" cx="8516342"/>
          </a:xfrm>
          <a:prstGeom prst="rect">
            <a:avLst/>
          </a:prstGeom>
          <a:blipFill>
            <a:blip r:embed="rId3"/>
            <a:stretch>
              <a:fillRect/>
            </a:stretch>
          </a:blipFill>
        </p:spPr>
      </p:sp>
      <p:sp>
        <p:nvSpPr>
          <p:cNvPr id="181" name="Shape 181"/>
          <p:cNvSpPr txBox="1"/>
          <p:nvPr/>
        </p:nvSpPr>
        <p:spPr>
          <a:xfrm>
            <a:off y="4362665" x="531423"/>
            <a:ext cy="635699" cx="8208600"/>
          </a:xfrm>
          <a:prstGeom prst="rect">
            <a:avLst/>
          </a:prstGeom>
          <a:noFill/>
        </p:spPr>
        <p:txBody>
          <a:bodyPr bIns="91425" rIns="91425" lIns="91425" tIns="91425" anchor="t" anchorCtr="0">
            <a:spAutoFit/>
          </a:bodyPr>
          <a:lstStyle/>
          <a:p>
            <a:pPr>
              <a:buNone/>
            </a:pPr>
            <a:r>
              <a:rPr lang="en">
                <a:solidFill>
                  <a:srgbClr val="999999"/>
                </a:solidFill>
              </a:rPr>
              <a:t>http://tama.typepad.com/blog/2010/01/cri-leds-cmos-and-actually-getting-it-all-to-work.html</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5" name="Shape 185"/>
        <p:cNvGrpSpPr/>
        <p:nvPr/>
      </p:nvGrpSpPr>
      <p:grpSpPr>
        <a:xfrm>
          <a:off y="0" x="0"/>
          <a:ext cy="0" cx="0"/>
          <a:chOff y="0" x="0"/>
          <a:chExt cy="0" cx="0"/>
        </a:xfrm>
      </p:grpSpPr>
      <p:sp>
        <p:nvSpPr>
          <p:cNvPr id="186" name="Shape 186"/>
          <p:cNvSpPr txBox="1"/>
          <p:nvPr>
            <p:ph type="title"/>
          </p:nvPr>
        </p:nvSpPr>
        <p:spPr>
          <a:xfrm>
            <a:off y="274637" x="457200"/>
            <a:ext cy="1143000" cx="8229600"/>
          </a:xfrm>
          <a:prstGeom prst="rect">
            <a:avLst/>
          </a:prstGeom>
        </p:spPr>
        <p:txBody>
          <a:bodyPr bIns="91425" rIns="91425" lIns="91425" tIns="91425" anchor="b" anchorCtr="0">
            <a:spAutoFit/>
          </a:bodyPr>
          <a:lstStyle/>
          <a:p/>
        </p:txBody>
      </p:sp>
      <p:sp>
        <p:nvSpPr>
          <p:cNvPr id="187" name="Shape 187"/>
          <p:cNvSpPr txBox="1"/>
          <p:nvPr>
            <p:ph idx="1" type="body"/>
          </p:nvPr>
        </p:nvSpPr>
        <p:spPr>
          <a:xfrm>
            <a:off y="1600200" x="457200"/>
            <a:ext cy="4967700" cx="8229600"/>
          </a:xfrm>
          <a:prstGeom prst="rect">
            <a:avLst/>
          </a:prstGeom>
        </p:spPr>
        <p:txBody>
          <a:bodyPr bIns="91425" rIns="91425" lIns="91425" tIns="91425" anchor="t" anchorCtr="0">
            <a:spAutoFit/>
          </a:bodyPr>
          <a:lstStyle/>
          <a:p/>
        </p:txBody>
      </p:sp>
      <p:sp>
        <p:nvSpPr>
          <p:cNvPr id="188" name="Shape 188"/>
          <p:cNvSpPr/>
          <p:nvPr/>
        </p:nvSpPr>
        <p:spPr>
          <a:xfrm>
            <a:off y="746400" x="457200"/>
            <a:ext cy="2364600" cx="8238315"/>
          </a:xfrm>
          <a:prstGeom prst="rect">
            <a:avLst/>
          </a:prstGeom>
          <a:blipFill>
            <a:blip r:embed="rId3"/>
            <a:stretch>
              <a:fillRect/>
            </a:stretch>
          </a:blipFill>
        </p:spPr>
      </p:sp>
      <p:sp>
        <p:nvSpPr>
          <p:cNvPr id="189" name="Shape 189"/>
          <p:cNvSpPr/>
          <p:nvPr/>
        </p:nvSpPr>
        <p:spPr>
          <a:xfrm>
            <a:off y="3472800" x="457200"/>
            <a:ext cy="2527574" cx="8229490"/>
          </a:xfrm>
          <a:prstGeom prst="rect">
            <a:avLst/>
          </a:prstGeom>
          <a:blipFill>
            <a:blip r:embed="rId4"/>
            <a:stretch>
              <a:fillRect/>
            </a:stretch>
          </a:blipFill>
        </p:spPr>
      </p:sp>
      <p:sp>
        <p:nvSpPr>
          <p:cNvPr id="190" name="Shape 190"/>
          <p:cNvSpPr txBox="1"/>
          <p:nvPr/>
        </p:nvSpPr>
        <p:spPr>
          <a:xfrm>
            <a:off y="4826000" x="457200"/>
            <a:ext cy="3000000" cx="8723399"/>
          </a:xfrm>
          <a:prstGeom prst="rect">
            <a:avLst/>
          </a:prstGeom>
        </p:spPr>
        <p:txBody>
          <a:bodyPr bIns="91425" rIns="91425" lIns="91425" tIns="91425" anchor="ctr" anchorCtr="0">
            <a:spAutoFit/>
          </a:bodyPr>
          <a:lstStyle/>
          <a:p>
            <a:pPr rtl="0" lvl="0">
              <a:buNone/>
            </a:pPr>
            <a:r>
              <a:rPr lang="en">
                <a:solidFill>
                  <a:srgbClr val="B7B7B7"/>
                </a:solidFill>
              </a:rPr>
              <a:t>http://www.imagescienceassociates.com/mm5/pubs/Performance_Taxonomy.pdf</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4" name="Shape 194"/>
        <p:cNvGrpSpPr/>
        <p:nvPr/>
      </p:nvGrpSpPr>
      <p:grpSpPr>
        <a:xfrm>
          <a:off y="0" x="0"/>
          <a:ext cy="0" cx="0"/>
          <a:chOff y="0" x="0"/>
          <a:chExt cy="0" cx="0"/>
        </a:xfrm>
      </p:grpSpPr>
      <p:sp>
        <p:nvSpPr>
          <p:cNvPr id="195" name="Shape 195"/>
          <p:cNvSpPr txBox="1"/>
          <p:nvPr>
            <p:ph type="title"/>
          </p:nvPr>
        </p:nvSpPr>
        <p:spPr>
          <a:xfrm>
            <a:off y="274637" x="457200"/>
            <a:ext cy="1143000" cx="8229600"/>
          </a:xfrm>
          <a:prstGeom prst="rect">
            <a:avLst/>
          </a:prstGeom>
        </p:spPr>
        <p:txBody>
          <a:bodyPr bIns="91425" rIns="91425" lIns="91425" tIns="91425" anchor="b" anchorCtr="0">
            <a:spAutoFit/>
          </a:bodyPr>
          <a:lstStyle/>
          <a:p>
            <a:pPr rtl="0" lvl="0">
              <a:buNone/>
            </a:pPr>
            <a:r>
              <a:rPr lang="en"/>
              <a:t>What is Distortion?</a:t>
            </a:r>
          </a:p>
        </p:txBody>
      </p:sp>
      <p:sp>
        <p:nvSpPr>
          <p:cNvPr id="196" name="Shape 196"/>
          <p:cNvSpPr txBox="1"/>
          <p:nvPr>
            <p:ph idx="1" type="body"/>
          </p:nvPr>
        </p:nvSpPr>
        <p:spPr>
          <a:xfrm>
            <a:off y="5319712" x="963950"/>
            <a:ext cy="1336499" cx="8229600"/>
          </a:xfrm>
          <a:prstGeom prst="rect">
            <a:avLst/>
          </a:prstGeom>
        </p:spPr>
        <p:txBody>
          <a:bodyPr bIns="91425" rIns="91425" lIns="91425" tIns="91425" anchor="t" anchorCtr="0">
            <a:spAutoFit/>
          </a:bodyPr>
          <a:lstStyle/>
          <a:p>
            <a:pPr rtl="0" lvl="0">
              <a:lnSpc>
                <a:spcPct val="115000"/>
              </a:lnSpc>
              <a:buNone/>
            </a:pPr>
            <a:r>
              <a:rPr lang="en"/>
              <a:t> Warping of lines in image from camera</a:t>
            </a:r>
          </a:p>
          <a:p>
            <a:pPr rtl="0" lvl="0">
              <a:lnSpc>
                <a:spcPct val="115000"/>
              </a:lnSpc>
              <a:buNone/>
            </a:pPr>
            <a:r>
              <a:rPr lang="en"/>
              <a:t>due to spatial variation in magnification</a:t>
            </a:r>
          </a:p>
        </p:txBody>
      </p:sp>
      <p:sp>
        <p:nvSpPr>
          <p:cNvPr id="197" name="Shape 197"/>
          <p:cNvSpPr/>
          <p:nvPr/>
        </p:nvSpPr>
        <p:spPr>
          <a:xfrm>
            <a:off y="1538287" x="2052637"/>
            <a:ext cy="3781425" cx="5038725"/>
          </a:xfrm>
          <a:prstGeom prst="rect">
            <a:avLst/>
          </a:prstGeom>
          <a:blipFill>
            <a:blip r:embed="rId3"/>
            <a:stretch>
              <a:fillRect/>
            </a:stretch>
          </a:blipFill>
          <a:ln>
            <a:noFill/>
          </a:ln>
        </p:spPr>
      </p:sp>
      <p:sp>
        <p:nvSpPr>
          <p:cNvPr id="198" name="Shape 198"/>
          <p:cNvSpPr txBox="1"/>
          <p:nvPr/>
        </p:nvSpPr>
        <p:spPr>
          <a:xfrm>
            <a:off y="5236375" x="2168700"/>
            <a:ext cy="558300" cx="4712100"/>
          </a:xfrm>
          <a:prstGeom prst="rect">
            <a:avLst/>
          </a:prstGeom>
          <a:noFill/>
        </p:spPr>
        <p:txBody>
          <a:bodyPr bIns="91425" rIns="91425" lIns="91425" tIns="91425" anchor="t" anchorCtr="0">
            <a:spAutoFit/>
          </a:bodyPr>
          <a:lstStyle/>
          <a:p>
            <a:pPr>
              <a:buNone/>
            </a:pPr>
            <a:r>
              <a:rPr sz="1000" lang="en"/>
              <a:t>http://www.dpreview.com/articles/5653763779/a-distorted-view-in-camera-distortion-correction</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2" name="Shape 202"/>
        <p:cNvGrpSpPr/>
        <p:nvPr/>
      </p:nvGrpSpPr>
      <p:grpSpPr>
        <a:xfrm>
          <a:off y="0" x="0"/>
          <a:ext cy="0" cx="0"/>
          <a:chOff y="0" x="0"/>
          <a:chExt cy="0" cx="0"/>
        </a:xfrm>
      </p:grpSpPr>
      <p:sp>
        <p:nvSpPr>
          <p:cNvPr id="203" name="Shape 203"/>
          <p:cNvSpPr/>
          <p:nvPr/>
        </p:nvSpPr>
        <p:spPr>
          <a:xfrm>
            <a:off y="2446423" x="5777982"/>
            <a:ext cy="2152200" cx="2106599"/>
          </a:xfrm>
          <a:prstGeom prst="rect">
            <a:avLst/>
          </a:prstGeom>
          <a:solidFill>
            <a:srgbClr val="F3F3F3"/>
          </a:solidFill>
          <a:ln w="19050" cap="flat">
            <a:solidFill>
              <a:schemeClr val="dk2"/>
            </a:solidFill>
            <a:prstDash val="solid"/>
            <a:round/>
            <a:headEnd w="med" len="med" type="none"/>
            <a:tailEnd w="med" len="med" type="none"/>
          </a:ln>
        </p:spPr>
        <p:txBody>
          <a:bodyPr bIns="91425" rIns="91425" lIns="91425" tIns="91425" anchor="ctr" anchorCtr="0">
            <a:spAutoFit/>
          </a:bodyPr>
          <a:lstStyle/>
          <a:p/>
        </p:txBody>
      </p:sp>
      <p:sp>
        <p:nvSpPr>
          <p:cNvPr id="204" name="Shape 204"/>
          <p:cNvSpPr/>
          <p:nvPr/>
        </p:nvSpPr>
        <p:spPr>
          <a:xfrm>
            <a:off y="2378700" x="1606356"/>
            <a:ext cy="2100600" cx="2202600"/>
          </a:xfrm>
          <a:prstGeom prst="rect">
            <a:avLst/>
          </a:prstGeom>
          <a:solidFill>
            <a:srgbClr val="F3F3F3"/>
          </a:solidFill>
          <a:ln w="19050" cap="flat">
            <a:solidFill>
              <a:schemeClr val="dk2"/>
            </a:solidFill>
            <a:prstDash val="solid"/>
            <a:round/>
            <a:headEnd w="med" len="med" type="none"/>
            <a:tailEnd w="med" len="med" type="none"/>
          </a:ln>
        </p:spPr>
        <p:txBody>
          <a:bodyPr bIns="91425" rIns="91425" lIns="91425" tIns="91425" anchor="ctr" anchorCtr="0">
            <a:spAutoFit/>
          </a:bodyPr>
          <a:lstStyle/>
          <a:p/>
        </p:txBody>
      </p:sp>
      <p:sp>
        <p:nvSpPr>
          <p:cNvPr id="205" name="Shape 205"/>
          <p:cNvSpPr txBox="1"/>
          <p:nvPr>
            <p:ph type="title"/>
          </p:nvPr>
        </p:nvSpPr>
        <p:spPr>
          <a:xfrm>
            <a:off y="274637" x="457200"/>
            <a:ext cy="1143000" cx="8229600"/>
          </a:xfrm>
          <a:prstGeom prst="rect">
            <a:avLst/>
          </a:prstGeom>
        </p:spPr>
        <p:txBody>
          <a:bodyPr bIns="91425" rIns="91425" lIns="91425" tIns="91425" anchor="b" anchorCtr="0">
            <a:spAutoFit/>
          </a:bodyPr>
          <a:lstStyle/>
          <a:p>
            <a:pPr rtl="0" lvl="0">
              <a:buNone/>
            </a:pPr>
            <a:r>
              <a:rPr lang="en"/>
              <a:t>Types of Distortion</a:t>
            </a:r>
          </a:p>
        </p:txBody>
      </p:sp>
      <p:sp>
        <p:nvSpPr>
          <p:cNvPr id="206" name="Shape 206"/>
          <p:cNvSpPr txBox="1"/>
          <p:nvPr>
            <p:ph idx="1" type="body"/>
          </p:nvPr>
        </p:nvSpPr>
        <p:spPr>
          <a:xfrm>
            <a:off y="4758175" x="1987656"/>
            <a:ext cy="886500" cx="1439999"/>
          </a:xfrm>
          <a:prstGeom prst="rect">
            <a:avLst/>
          </a:prstGeom>
        </p:spPr>
        <p:txBody>
          <a:bodyPr bIns="91425" rIns="91425" lIns="91425" tIns="91425" anchor="t" anchorCtr="0">
            <a:spAutoFit/>
          </a:bodyPr>
          <a:lstStyle/>
          <a:p>
            <a:pPr rtl="0" lvl="0">
              <a:lnSpc>
                <a:spcPct val="200000"/>
              </a:lnSpc>
              <a:buNone/>
            </a:pPr>
            <a:r>
              <a:rPr lang="en"/>
              <a:t>Barrel</a:t>
            </a:r>
          </a:p>
        </p:txBody>
      </p:sp>
      <p:sp>
        <p:nvSpPr>
          <p:cNvPr id="207" name="Shape 207"/>
          <p:cNvSpPr/>
          <p:nvPr/>
        </p:nvSpPr>
        <p:spPr>
          <a:xfrm>
            <a:off y="2400375" x="1659906"/>
            <a:ext cy="2095500" cx="2095500"/>
          </a:xfrm>
          <a:prstGeom prst="rect">
            <a:avLst/>
          </a:prstGeom>
          <a:blipFill>
            <a:blip r:embed="rId3"/>
            <a:stretch>
              <a:fillRect/>
            </a:stretch>
          </a:blipFill>
          <a:ln>
            <a:noFill/>
          </a:ln>
        </p:spPr>
      </p:sp>
      <p:sp>
        <p:nvSpPr>
          <p:cNvPr id="208" name="Shape 208"/>
          <p:cNvSpPr/>
          <p:nvPr/>
        </p:nvSpPr>
        <p:spPr>
          <a:xfrm>
            <a:off y="2476075" x="5789200"/>
            <a:ext cy="2095500" cx="2095500"/>
          </a:xfrm>
          <a:prstGeom prst="rect">
            <a:avLst/>
          </a:prstGeom>
          <a:blipFill>
            <a:blip r:embed="rId4"/>
            <a:stretch>
              <a:fillRect/>
            </a:stretch>
          </a:blipFill>
          <a:ln>
            <a:noFill/>
          </a:ln>
        </p:spPr>
      </p:sp>
      <p:sp>
        <p:nvSpPr>
          <p:cNvPr id="209" name="Shape 209"/>
          <p:cNvSpPr txBox="1"/>
          <p:nvPr/>
        </p:nvSpPr>
        <p:spPr>
          <a:xfrm>
            <a:off y="4782025" x="5828200"/>
            <a:ext cy="838799" cx="2017500"/>
          </a:xfrm>
          <a:prstGeom prst="rect">
            <a:avLst/>
          </a:prstGeom>
          <a:noFill/>
        </p:spPr>
        <p:txBody>
          <a:bodyPr bIns="91425" rIns="91425" lIns="91425" tIns="91425" anchor="t" anchorCtr="0">
            <a:spAutoFit/>
          </a:bodyPr>
          <a:lstStyle/>
          <a:p>
            <a:pPr rtl="0" lvl="0">
              <a:buNone/>
            </a:pPr>
            <a:r>
              <a:rPr sz="3000" lang="en">
                <a:solidFill>
                  <a:srgbClr val="FFFFFF"/>
                </a:solidFill>
                <a:latin typeface="Trebuchet MS"/>
                <a:ea typeface="Trebuchet MS"/>
                <a:cs typeface="Trebuchet MS"/>
                <a:sym typeface="Trebuchet MS"/>
              </a:rPr>
              <a:t>Pincushion</a:t>
            </a:r>
          </a:p>
        </p:txBody>
      </p:sp>
      <p:sp>
        <p:nvSpPr>
          <p:cNvPr id="210" name="Shape 210"/>
          <p:cNvSpPr txBox="1"/>
          <p:nvPr/>
        </p:nvSpPr>
        <p:spPr>
          <a:xfrm>
            <a:off y="4495875" x="1748256"/>
            <a:ext cy="424199" cx="1918799"/>
          </a:xfrm>
          <a:prstGeom prst="rect">
            <a:avLst/>
          </a:prstGeom>
          <a:noFill/>
        </p:spPr>
        <p:txBody>
          <a:bodyPr bIns="91425" rIns="91425" lIns="91425" tIns="91425" anchor="t" anchorCtr="0">
            <a:spAutoFit/>
          </a:bodyPr>
          <a:lstStyle/>
          <a:p>
            <a:pPr>
              <a:buNone/>
            </a:pPr>
            <a:r>
              <a:rPr sz="900" lang="en"/>
              <a:t>http://www.flickr.com/photos/tylerkellen/4400803013/</a:t>
            </a:r>
          </a:p>
        </p:txBody>
      </p:sp>
      <p:sp>
        <p:nvSpPr>
          <p:cNvPr id="211" name="Shape 211"/>
          <p:cNvSpPr txBox="1"/>
          <p:nvPr/>
        </p:nvSpPr>
        <p:spPr>
          <a:xfrm>
            <a:off y="4495875" x="5939950"/>
            <a:ext cy="581100" cx="1793999"/>
          </a:xfrm>
          <a:prstGeom prst="rect">
            <a:avLst/>
          </a:prstGeom>
          <a:noFill/>
        </p:spPr>
        <p:txBody>
          <a:bodyPr bIns="91425" rIns="91425" lIns="91425" tIns="91425" anchor="t" anchorCtr="0">
            <a:spAutoFit/>
          </a:bodyPr>
          <a:lstStyle/>
          <a:p>
            <a:pPr>
              <a:buNone/>
            </a:pPr>
            <a:r>
              <a:rPr sz="900" lang="en"/>
              <a:t>http://www.alpa.ch/glossary/photographic-know-how/distortion.html</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207"/>
                                        </p:tgtEl>
                                        <p:attrNameLst>
                                          <p:attrName>style.visibility</p:attrName>
                                        </p:attrNameLst>
                                      </p:cBhvr>
                                      <p:to>
                                        <p:strVal val="visible"/>
                                      </p:to>
                                    </p:set>
                                    <p:animEffect transition="in" filter="fade">
                                      <p:cBhvr>
                                        <p:cTn dur="1000"/>
                                        <p:tgtEl>
                                          <p:spTgt spid="2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5" name="Shape 215"/>
        <p:cNvGrpSpPr/>
        <p:nvPr/>
      </p:nvGrpSpPr>
      <p:grpSpPr>
        <a:xfrm>
          <a:off y="0" x="0"/>
          <a:ext cy="0" cx="0"/>
          <a:chOff y="0" x="0"/>
          <a:chExt cy="0" cx="0"/>
        </a:xfrm>
      </p:grpSpPr>
      <p:sp>
        <p:nvSpPr>
          <p:cNvPr id="216" name="Shape 216"/>
          <p:cNvSpPr txBox="1"/>
          <p:nvPr>
            <p:ph type="title"/>
          </p:nvPr>
        </p:nvSpPr>
        <p:spPr>
          <a:xfrm>
            <a:off y="274637" x="457200"/>
            <a:ext cy="1143000" cx="8229600"/>
          </a:xfrm>
          <a:prstGeom prst="rect">
            <a:avLst/>
          </a:prstGeom>
        </p:spPr>
        <p:txBody>
          <a:bodyPr bIns="91425" rIns="91425" lIns="91425" tIns="91425" anchor="b" anchorCtr="0">
            <a:spAutoFit/>
          </a:bodyPr>
          <a:lstStyle/>
          <a:p>
            <a:pPr rtl="0" lvl="0">
              <a:buNone/>
            </a:pPr>
            <a:r>
              <a:rPr lang="en"/>
              <a:t> Distortion is Most Prominent In</a:t>
            </a:r>
          </a:p>
        </p:txBody>
      </p:sp>
      <p:sp>
        <p:nvSpPr>
          <p:cNvPr id="217" name="Shape 217"/>
          <p:cNvSpPr txBox="1"/>
          <p:nvPr>
            <p:ph idx="1" type="body"/>
          </p:nvPr>
        </p:nvSpPr>
        <p:spPr>
          <a:xfrm>
            <a:off y="1713750" x="457200"/>
            <a:ext cy="4574399" cx="3983100"/>
          </a:xfrm>
          <a:prstGeom prst="rect">
            <a:avLst/>
          </a:prstGeom>
        </p:spPr>
        <p:txBody>
          <a:bodyPr bIns="91425" rIns="91425" lIns="91425" tIns="91425" anchor="t" anchorCtr="0">
            <a:spAutoFit/>
          </a:bodyPr>
          <a:lstStyle/>
          <a:p>
            <a:pPr rtl="0" lvl="0" indent="-457200" marL="457200">
              <a:lnSpc>
                <a:spcPct val="115000"/>
              </a:lnSpc>
              <a:buClr>
                <a:schemeClr val="lt1"/>
              </a:buClr>
              <a:buSzPct val="166666"/>
              <a:buFont typeface="Arial"/>
              <a:buChar char="•"/>
            </a:pPr>
            <a:r>
              <a:rPr sz="3600" lang="en"/>
              <a:t>Wide-Angle Lenses</a:t>
            </a:r>
          </a:p>
          <a:p>
            <a:r>
              <a:t/>
            </a:r>
          </a:p>
          <a:p>
            <a:pPr rtl="0" lvl="0" indent="-457200" marL="457200">
              <a:lnSpc>
                <a:spcPct val="115000"/>
              </a:lnSpc>
              <a:buClr>
                <a:schemeClr val="lt1"/>
              </a:buClr>
              <a:buSzPct val="166666"/>
              <a:buFont typeface="Arial"/>
              <a:buChar char="•"/>
            </a:pPr>
            <a:r>
              <a:rPr sz="3600" lang="en"/>
              <a:t>Wide-Range Zoom</a:t>
            </a:r>
          </a:p>
        </p:txBody>
      </p:sp>
      <p:sp>
        <p:nvSpPr>
          <p:cNvPr id="218" name="Shape 218"/>
          <p:cNvSpPr/>
          <p:nvPr/>
        </p:nvSpPr>
        <p:spPr>
          <a:xfrm>
            <a:off y="1558422" x="4726747"/>
            <a:ext cy="5098704" cx="3960052"/>
          </a:xfrm>
          <a:prstGeom prst="rect">
            <a:avLst/>
          </a:prstGeom>
          <a:blipFill>
            <a:blip r:embed="rId3"/>
            <a:stretch>
              <a:fillRect/>
            </a:stretch>
          </a:blipFill>
          <a:ln>
            <a:noFill/>
          </a:ln>
        </p:spPr>
      </p:sp>
      <p:sp>
        <p:nvSpPr>
          <p:cNvPr id="219" name="Shape 219"/>
          <p:cNvSpPr txBox="1"/>
          <p:nvPr/>
        </p:nvSpPr>
        <p:spPr>
          <a:xfrm>
            <a:off y="6337750" x="2274247"/>
            <a:ext cy="424199" cx="2452499"/>
          </a:xfrm>
          <a:prstGeom prst="rect">
            <a:avLst/>
          </a:prstGeom>
          <a:noFill/>
        </p:spPr>
        <p:txBody>
          <a:bodyPr bIns="91425" rIns="91425" lIns="91425" tIns="91425" anchor="t" anchorCtr="0">
            <a:spAutoFit/>
          </a:bodyPr>
          <a:lstStyle/>
          <a:p>
            <a:pPr>
              <a:buNone/>
            </a:pPr>
            <a:r>
              <a:rPr sz="1000" lang="en"/>
              <a:t>http://blog.photoshopcreative.co.uk/general/fix-barrel-distortion/</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3" name="Shape 223"/>
        <p:cNvGrpSpPr/>
        <p:nvPr/>
      </p:nvGrpSpPr>
      <p:grpSpPr>
        <a:xfrm>
          <a:off y="0" x="0"/>
          <a:ext cy="0" cx="0"/>
          <a:chOff y="0" x="0"/>
          <a:chExt cy="0" cx="0"/>
        </a:xfrm>
      </p:grpSpPr>
      <p:sp>
        <p:nvSpPr>
          <p:cNvPr id="224" name="Shape 224"/>
          <p:cNvSpPr txBox="1"/>
          <p:nvPr>
            <p:ph type="title"/>
          </p:nvPr>
        </p:nvSpPr>
        <p:spPr>
          <a:xfrm>
            <a:off y="274637" x="457200"/>
            <a:ext cy="1143000" cx="8229600"/>
          </a:xfrm>
          <a:prstGeom prst="rect">
            <a:avLst/>
          </a:prstGeom>
        </p:spPr>
        <p:txBody>
          <a:bodyPr bIns="91425" rIns="91425" lIns="91425" tIns="91425" anchor="b" anchorCtr="0">
            <a:spAutoFit/>
          </a:bodyPr>
          <a:lstStyle/>
          <a:p>
            <a:pPr rtl="0" lvl="0">
              <a:buNone/>
            </a:pPr>
            <a:r>
              <a:rPr lang="en"/>
              <a:t>How to Fix Distortion</a:t>
            </a:r>
          </a:p>
        </p:txBody>
      </p:sp>
      <p:sp>
        <p:nvSpPr>
          <p:cNvPr id="225" name="Shape 225"/>
          <p:cNvSpPr txBox="1"/>
          <p:nvPr>
            <p:ph idx="1" type="body"/>
          </p:nvPr>
        </p:nvSpPr>
        <p:spPr>
          <a:xfrm>
            <a:off y="1600200" x="457200"/>
            <a:ext cy="4967700" cx="8229600"/>
          </a:xfrm>
          <a:prstGeom prst="rect">
            <a:avLst/>
          </a:prstGeom>
        </p:spPr>
        <p:txBody>
          <a:bodyPr bIns="91425" rIns="91425" lIns="91425" tIns="91425" anchor="t" anchorCtr="0">
            <a:spAutoFit/>
          </a:bodyPr>
          <a:lstStyle/>
          <a:p>
            <a:pPr rtl="0" lvl="0" indent="-419100" marL="457200">
              <a:lnSpc>
                <a:spcPct val="200000"/>
              </a:lnSpc>
              <a:buClr>
                <a:schemeClr val="lt1"/>
              </a:buClr>
              <a:buSzPct val="166666"/>
              <a:buFont typeface="Arial"/>
              <a:buChar char="•"/>
            </a:pPr>
            <a:r>
              <a:rPr lang="en"/>
              <a:t>"Tilt and Shift" Lens</a:t>
            </a:r>
          </a:p>
          <a:p>
            <a:pPr rtl="0" lvl="0" indent="-419100" marL="457200">
              <a:lnSpc>
                <a:spcPct val="200000"/>
              </a:lnSpc>
              <a:buClr>
                <a:schemeClr val="lt1"/>
              </a:buClr>
              <a:buSzPct val="166666"/>
              <a:buFont typeface="Arial"/>
              <a:buChar char="•"/>
            </a:pPr>
            <a:r>
              <a:rPr lang="en"/>
              <a:t>Software</a:t>
            </a:r>
          </a:p>
          <a:p>
            <a:pPr rtl="0" lvl="1" indent="-381000" marL="914400">
              <a:lnSpc>
                <a:spcPct val="200000"/>
              </a:lnSpc>
              <a:buClr>
                <a:schemeClr val="lt1"/>
              </a:buClr>
              <a:buSzPct val="80000"/>
              <a:buFont typeface="Courier New"/>
              <a:buChar char="o"/>
            </a:pPr>
            <a:r>
              <a:rPr lang="en"/>
              <a:t>Calibrate lens to determine distortion map</a:t>
            </a:r>
          </a:p>
          <a:p>
            <a:pPr rtl="0" lvl="1" indent="-381000" marL="914400">
              <a:lnSpc>
                <a:spcPct val="200000"/>
              </a:lnSpc>
              <a:buClr>
                <a:schemeClr val="lt1"/>
              </a:buClr>
              <a:buSzPct val="80000"/>
              <a:buFont typeface="Courier New"/>
              <a:buChar char="o"/>
            </a:pPr>
            <a:r>
              <a:rPr lang="en"/>
              <a:t>Calculate geometric correction</a:t>
            </a:r>
          </a:p>
          <a:p>
            <a:pPr rtl="0" lvl="1" indent="-381000" marL="914400">
              <a:lnSpc>
                <a:spcPct val="200000"/>
              </a:lnSpc>
              <a:buClr>
                <a:schemeClr val="lt1"/>
              </a:buClr>
              <a:buSzPct val="80000"/>
              <a:buFont typeface="Courier New"/>
              <a:buChar char="o"/>
            </a:pPr>
            <a:r>
              <a:rPr lang="en"/>
              <a:t>Implement correction in software</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9" name="Shape 229"/>
        <p:cNvGrpSpPr/>
        <p:nvPr/>
      </p:nvGrpSpPr>
      <p:grpSpPr>
        <a:xfrm>
          <a:off y="0" x="0"/>
          <a:ext cy="0" cx="0"/>
          <a:chOff y="0" x="0"/>
          <a:chExt cy="0" cx="0"/>
        </a:xfrm>
      </p:grpSpPr>
      <p:sp>
        <p:nvSpPr>
          <p:cNvPr id="230" name="Shape 230"/>
          <p:cNvSpPr txBox="1"/>
          <p:nvPr>
            <p:ph type="title"/>
          </p:nvPr>
        </p:nvSpPr>
        <p:spPr>
          <a:xfrm>
            <a:off y="274637" x="457200"/>
            <a:ext cy="1143000" cx="8229600"/>
          </a:xfrm>
          <a:prstGeom prst="rect">
            <a:avLst/>
          </a:prstGeom>
        </p:spPr>
        <p:txBody>
          <a:bodyPr bIns="91425" rIns="91425" lIns="91425" tIns="91425" anchor="b" anchorCtr="0">
            <a:spAutoFit/>
          </a:bodyPr>
          <a:lstStyle/>
          <a:p>
            <a:pPr>
              <a:buNone/>
            </a:pPr>
            <a:r>
              <a:rPr lang="en"/>
              <a:t>How to Fix Distortion Example</a:t>
            </a:r>
          </a:p>
        </p:txBody>
      </p:sp>
      <p:sp>
        <p:nvSpPr>
          <p:cNvPr id="231" name="Shape 231"/>
          <p:cNvSpPr/>
          <p:nvPr/>
        </p:nvSpPr>
        <p:spPr>
          <a:xfrm>
            <a:off y="1538287" x="2756608"/>
            <a:ext cy="3781425" cx="3698918"/>
          </a:xfrm>
          <a:prstGeom prst="rect">
            <a:avLst/>
          </a:prstGeom>
          <a:blipFill>
            <a:blip r:embed="rId3"/>
            <a:stretch>
              <a:fillRect/>
            </a:stretch>
          </a:blipFill>
          <a:ln>
            <a:noFill/>
          </a:ln>
        </p:spPr>
      </p:sp>
      <p:sp>
        <p:nvSpPr>
          <p:cNvPr id="232" name="Shape 232"/>
          <p:cNvSpPr/>
          <p:nvPr/>
        </p:nvSpPr>
        <p:spPr>
          <a:xfrm>
            <a:off y="1654780" x="2848668"/>
            <a:ext cy="3518514" cx="3480721"/>
          </a:xfrm>
          <a:prstGeom prst="rect">
            <a:avLst/>
          </a:prstGeom>
          <a:blipFill>
            <a:blip r:embed="rId4"/>
            <a:stretch>
              <a:fillRect/>
            </a:stretch>
          </a:blipFill>
          <a:ln>
            <a:noFill/>
          </a:ln>
        </p:spPr>
      </p:sp>
      <p:sp>
        <p:nvSpPr>
          <p:cNvPr id="233" name="Shape 233"/>
          <p:cNvSpPr txBox="1"/>
          <p:nvPr/>
        </p:nvSpPr>
        <p:spPr>
          <a:xfrm>
            <a:off y="5372675" x="3112879"/>
            <a:ext cy="308699" cx="2952299"/>
          </a:xfrm>
          <a:prstGeom prst="rect">
            <a:avLst/>
          </a:prstGeom>
          <a:noFill/>
        </p:spPr>
        <p:txBody>
          <a:bodyPr bIns="91425" rIns="91425" lIns="91425" tIns="91425" anchor="t" anchorCtr="0">
            <a:spAutoFit/>
          </a:bodyPr>
          <a:lstStyle/>
          <a:p>
            <a:pPr>
              <a:buNone/>
            </a:pPr>
            <a:r>
              <a:rPr sz="900" lang="en"/>
              <a:t>http://www.flickr.com/photos/tylerkellen/4400803013/</a:t>
            </a:r>
          </a:p>
        </p:txBody>
      </p:sp>
      <p:sp>
        <p:nvSpPr>
          <p:cNvPr id="234" name="Shape 234"/>
          <p:cNvSpPr txBox="1"/>
          <p:nvPr/>
        </p:nvSpPr>
        <p:spPr>
          <a:xfrm>
            <a:off y="5681375" x="2868900"/>
            <a:ext cy="442799" cx="3406200"/>
          </a:xfrm>
          <a:prstGeom prst="rect">
            <a:avLst/>
          </a:prstGeom>
          <a:noFill/>
        </p:spPr>
        <p:txBody>
          <a:bodyPr bIns="91425" rIns="91425" lIns="91425" tIns="91425" anchor="t" anchorCtr="0">
            <a:spAutoFit/>
          </a:bodyPr>
          <a:lstStyle/>
          <a:p>
            <a:pPr>
              <a:buNone/>
            </a:pPr>
            <a:r>
              <a:rPr sz="1000" lang="en"/>
              <a:t>http://www.dpreview.com/articles/5653763779/a-distorted-view-in-camera-distortion-correction</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y="0" x="0"/>
          <a:ext cy="0" cx="0"/>
          <a:chOff y="0" x="0"/>
          <a:chExt cy="0" cx="0"/>
        </a:xfrm>
      </p:grpSpPr>
      <p:sp>
        <p:nvSpPr>
          <p:cNvPr id="76" name="Shape 76"/>
          <p:cNvSpPr txBox="1"/>
          <p:nvPr>
            <p:ph type="title"/>
          </p:nvPr>
        </p:nvSpPr>
        <p:spPr>
          <a:xfrm>
            <a:off y="274637" x="457200"/>
            <a:ext cy="1143000" cx="8229600"/>
          </a:xfrm>
          <a:prstGeom prst="rect">
            <a:avLst/>
          </a:prstGeom>
        </p:spPr>
        <p:txBody>
          <a:bodyPr bIns="91425" rIns="91425" lIns="91425" tIns="91425" anchor="b" anchorCtr="0">
            <a:spAutoFit/>
          </a:bodyPr>
          <a:lstStyle/>
          <a:p>
            <a:pPr>
              <a:buNone/>
            </a:pPr>
            <a:r>
              <a:rPr lang="en"/>
              <a:t>Outline</a:t>
            </a:r>
          </a:p>
        </p:txBody>
      </p:sp>
      <p:sp>
        <p:nvSpPr>
          <p:cNvPr id="77" name="Shape 77"/>
          <p:cNvSpPr txBox="1"/>
          <p:nvPr>
            <p:ph idx="1" type="body"/>
          </p:nvPr>
        </p:nvSpPr>
        <p:spPr>
          <a:xfrm>
            <a:off y="1600200" x="457200"/>
            <a:ext cy="4967700" cx="8229600"/>
          </a:xfrm>
          <a:prstGeom prst="rect">
            <a:avLst/>
          </a:prstGeom>
        </p:spPr>
        <p:txBody>
          <a:bodyPr bIns="91425" rIns="91425" lIns="91425" tIns="91425" anchor="t" anchorCtr="0">
            <a:spAutoFit/>
          </a:bodyPr>
          <a:lstStyle/>
          <a:p>
            <a:pPr rtl="0" lvl="0">
              <a:buNone/>
            </a:pPr>
            <a:r>
              <a:rPr lang="en"/>
              <a:t>I. Camera Characterization-what is it?</a:t>
            </a:r>
          </a:p>
          <a:p>
            <a:pPr rtl="0" lvl="0">
              <a:buNone/>
            </a:pPr>
            <a:r>
              <a:rPr lang="en"/>
              <a:t>II. Resolution</a:t>
            </a:r>
          </a:p>
          <a:p>
            <a:pPr rtl="0" lvl="0">
              <a:buNone/>
            </a:pPr>
            <a:r>
              <a:rPr lang="en"/>
              <a:t>III. Modulation Transfer Function (MTF)</a:t>
            </a:r>
          </a:p>
          <a:p>
            <a:pPr rtl="0" lvl="0">
              <a:buNone/>
            </a:pPr>
            <a:r>
              <a:rPr lang="en"/>
              <a:t>IV. Tone Transfer Function (TTF)</a:t>
            </a:r>
          </a:p>
          <a:p>
            <a:pPr rtl="0" lvl="0">
              <a:buNone/>
            </a:pPr>
            <a:r>
              <a:rPr lang="en"/>
              <a:t>V. Distortion</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8" name="Shape 238"/>
        <p:cNvGrpSpPr/>
        <p:nvPr/>
      </p:nvGrpSpPr>
      <p:grpSpPr>
        <a:xfrm>
          <a:off y="0" x="0"/>
          <a:ext cy="0" cx="0"/>
          <a:chOff y="0" x="0"/>
          <a:chExt cy="0" cx="0"/>
        </a:xfrm>
      </p:grpSpPr>
      <p:sp>
        <p:nvSpPr>
          <p:cNvPr id="239" name="Shape 239"/>
          <p:cNvSpPr/>
          <p:nvPr/>
        </p:nvSpPr>
        <p:spPr>
          <a:xfrm>
            <a:off y="2341050" x="556350"/>
            <a:ext cy="2066399" cx="3519900"/>
          </a:xfrm>
          <a:prstGeom prst="rect">
            <a:avLst/>
          </a:prstGeom>
          <a:solidFill>
            <a:srgbClr val="FFFFFF"/>
          </a:solidFill>
          <a:ln w="19050" cap="flat">
            <a:solidFill>
              <a:schemeClr val="dk2"/>
            </a:solidFill>
            <a:prstDash val="solid"/>
            <a:round/>
            <a:headEnd w="med" len="med" type="none"/>
            <a:tailEnd w="med" len="med" type="none"/>
          </a:ln>
        </p:spPr>
        <p:txBody>
          <a:bodyPr bIns="91425" rIns="91425" lIns="91425" tIns="91425" anchor="ctr" anchorCtr="0">
            <a:spAutoFit/>
          </a:bodyPr>
          <a:lstStyle/>
          <a:p/>
        </p:txBody>
      </p:sp>
      <p:sp>
        <p:nvSpPr>
          <p:cNvPr id="240" name="Shape 240"/>
          <p:cNvSpPr txBox="1"/>
          <p:nvPr>
            <p:ph type="title"/>
          </p:nvPr>
        </p:nvSpPr>
        <p:spPr>
          <a:xfrm>
            <a:off y="274637" x="457200"/>
            <a:ext cy="1143000" cx="8229600"/>
          </a:xfrm>
          <a:prstGeom prst="rect">
            <a:avLst/>
          </a:prstGeom>
        </p:spPr>
        <p:txBody>
          <a:bodyPr bIns="91425" rIns="91425" lIns="91425" tIns="91425" anchor="b" anchorCtr="0">
            <a:spAutoFit/>
          </a:bodyPr>
          <a:lstStyle/>
          <a:p>
            <a:pPr>
              <a:buNone/>
            </a:pPr>
            <a:r>
              <a:rPr lang="en"/>
              <a:t>How it Relates</a:t>
            </a:r>
          </a:p>
        </p:txBody>
      </p:sp>
      <p:sp>
        <p:nvSpPr>
          <p:cNvPr id="241" name="Shape 241"/>
          <p:cNvSpPr/>
          <p:nvPr/>
        </p:nvSpPr>
        <p:spPr>
          <a:xfrm>
            <a:off y="2324475" x="572125"/>
            <a:ext cy="2095500" cx="2095500"/>
          </a:xfrm>
          <a:prstGeom prst="rect">
            <a:avLst/>
          </a:prstGeom>
          <a:blipFill>
            <a:blip r:embed="rId3"/>
            <a:stretch>
              <a:fillRect/>
            </a:stretch>
          </a:blipFill>
          <a:ln>
            <a:noFill/>
          </a:ln>
        </p:spPr>
      </p:sp>
      <p:sp>
        <p:nvSpPr>
          <p:cNvPr id="242" name="Shape 242"/>
          <p:cNvSpPr/>
          <p:nvPr/>
        </p:nvSpPr>
        <p:spPr>
          <a:xfrm>
            <a:off y="2324475" x="1957375"/>
            <a:ext cy="2095500" cx="2095500"/>
          </a:xfrm>
          <a:prstGeom prst="rect">
            <a:avLst/>
          </a:prstGeom>
          <a:blipFill>
            <a:blip r:embed="rId4"/>
            <a:stretch>
              <a:fillRect/>
            </a:stretch>
          </a:blipFill>
          <a:ln>
            <a:noFill/>
          </a:ln>
        </p:spPr>
      </p:sp>
      <p:cxnSp>
        <p:nvCxnSpPr>
          <p:cNvPr id="243" name="Shape 243"/>
          <p:cNvCxnSpPr/>
          <p:nvPr/>
        </p:nvCxnSpPr>
        <p:spPr>
          <a:xfrm>
            <a:off y="2488650" x="6040500"/>
            <a:ext cy="2032500" cx="11400"/>
          </a:xfrm>
          <a:prstGeom prst="straightConnector1">
            <a:avLst/>
          </a:prstGeom>
          <a:noFill/>
          <a:ln w="19050" cap="flat">
            <a:solidFill>
              <a:srgbClr val="FFFFFF"/>
            </a:solidFill>
            <a:prstDash val="solid"/>
            <a:round/>
            <a:headEnd w="lg" len="lg" type="none"/>
            <a:tailEnd w="lg" len="lg" type="none"/>
          </a:ln>
        </p:spPr>
      </p:cxnSp>
      <p:cxnSp>
        <p:nvCxnSpPr>
          <p:cNvPr id="244" name="Shape 244"/>
          <p:cNvCxnSpPr/>
          <p:nvPr/>
        </p:nvCxnSpPr>
        <p:spPr>
          <a:xfrm>
            <a:off y="2488650" x="6192900"/>
            <a:ext cy="2032500" cx="11400"/>
          </a:xfrm>
          <a:prstGeom prst="straightConnector1">
            <a:avLst/>
          </a:prstGeom>
          <a:noFill/>
          <a:ln w="19050" cap="flat">
            <a:solidFill>
              <a:srgbClr val="FFFFFF"/>
            </a:solidFill>
            <a:prstDash val="solid"/>
            <a:round/>
            <a:headEnd w="lg" len="lg" type="none"/>
            <a:tailEnd w="lg" len="lg" type="none"/>
          </a:ln>
        </p:spPr>
      </p:cxnSp>
      <p:cxnSp>
        <p:nvCxnSpPr>
          <p:cNvPr id="245" name="Shape 245"/>
          <p:cNvCxnSpPr/>
          <p:nvPr/>
        </p:nvCxnSpPr>
        <p:spPr>
          <a:xfrm>
            <a:off y="2488650" x="6333950"/>
            <a:ext cy="2032500" cx="11400"/>
          </a:xfrm>
          <a:prstGeom prst="straightConnector1">
            <a:avLst/>
          </a:prstGeom>
          <a:noFill/>
          <a:ln w="19050" cap="flat">
            <a:solidFill>
              <a:srgbClr val="FFFFFF"/>
            </a:solidFill>
            <a:prstDash val="solid"/>
            <a:round/>
            <a:headEnd w="lg" len="lg" type="none"/>
            <a:tailEnd w="lg" len="lg" type="none"/>
          </a:ln>
        </p:spPr>
      </p:cxnSp>
      <p:cxnSp>
        <p:nvCxnSpPr>
          <p:cNvPr id="246" name="Shape 246"/>
          <p:cNvCxnSpPr/>
          <p:nvPr/>
        </p:nvCxnSpPr>
        <p:spPr>
          <a:xfrm>
            <a:off y="2488650" x="6486350"/>
            <a:ext cy="2032500" cx="11400"/>
          </a:xfrm>
          <a:prstGeom prst="straightConnector1">
            <a:avLst/>
          </a:prstGeom>
          <a:noFill/>
          <a:ln w="19050" cap="flat">
            <a:solidFill>
              <a:srgbClr val="FFFFFF"/>
            </a:solidFill>
            <a:prstDash val="solid"/>
            <a:round/>
            <a:headEnd w="lg" len="lg" type="none"/>
            <a:tailEnd w="lg" len="lg" type="none"/>
          </a:ln>
        </p:spPr>
      </p:cxnSp>
      <p:cxnSp>
        <p:nvCxnSpPr>
          <p:cNvPr id="247" name="Shape 247"/>
          <p:cNvCxnSpPr/>
          <p:nvPr/>
        </p:nvCxnSpPr>
        <p:spPr>
          <a:xfrm>
            <a:off y="2488650" x="6650100"/>
            <a:ext cy="2032500" cx="11400"/>
          </a:xfrm>
          <a:prstGeom prst="straightConnector1">
            <a:avLst/>
          </a:prstGeom>
          <a:noFill/>
          <a:ln w="19050" cap="flat">
            <a:solidFill>
              <a:srgbClr val="FFFFFF"/>
            </a:solidFill>
            <a:prstDash val="solid"/>
            <a:round/>
            <a:headEnd w="lg" len="lg" type="none"/>
            <a:tailEnd w="lg" len="lg" type="none"/>
          </a:ln>
        </p:spPr>
      </p:cxnSp>
      <p:cxnSp>
        <p:nvCxnSpPr>
          <p:cNvPr id="248" name="Shape 248"/>
          <p:cNvCxnSpPr/>
          <p:nvPr/>
        </p:nvCxnSpPr>
        <p:spPr>
          <a:xfrm>
            <a:off y="2488650" x="6802500"/>
            <a:ext cy="2032500" cx="11400"/>
          </a:xfrm>
          <a:prstGeom prst="straightConnector1">
            <a:avLst/>
          </a:prstGeom>
          <a:noFill/>
          <a:ln w="19050" cap="flat">
            <a:solidFill>
              <a:srgbClr val="FFFFFF"/>
            </a:solidFill>
            <a:prstDash val="solid"/>
            <a:round/>
            <a:headEnd w="lg" len="lg" type="none"/>
            <a:tailEnd w="lg" len="lg" type="none"/>
          </a:ln>
        </p:spPr>
      </p:cxnSp>
      <p:cxnSp>
        <p:nvCxnSpPr>
          <p:cNvPr id="249" name="Shape 249"/>
          <p:cNvCxnSpPr/>
          <p:nvPr/>
        </p:nvCxnSpPr>
        <p:spPr>
          <a:xfrm>
            <a:off y="2488650" x="6932200"/>
            <a:ext cy="2032500" cx="11400"/>
          </a:xfrm>
          <a:prstGeom prst="straightConnector1">
            <a:avLst/>
          </a:prstGeom>
          <a:noFill/>
          <a:ln w="19050" cap="flat">
            <a:solidFill>
              <a:srgbClr val="FFFFFF"/>
            </a:solidFill>
            <a:prstDash val="solid"/>
            <a:round/>
            <a:headEnd w="lg" len="lg" type="none"/>
            <a:tailEnd w="lg" len="lg" type="none"/>
          </a:ln>
        </p:spPr>
      </p:cxnSp>
      <p:cxnSp>
        <p:nvCxnSpPr>
          <p:cNvPr id="250" name="Shape 250"/>
          <p:cNvCxnSpPr/>
          <p:nvPr/>
        </p:nvCxnSpPr>
        <p:spPr>
          <a:xfrm>
            <a:off y="2488650" x="7095950"/>
            <a:ext cy="2032500" cx="11400"/>
          </a:xfrm>
          <a:prstGeom prst="straightConnector1">
            <a:avLst/>
          </a:prstGeom>
          <a:noFill/>
          <a:ln w="19050" cap="flat">
            <a:solidFill>
              <a:srgbClr val="FFFFFF"/>
            </a:solidFill>
            <a:prstDash val="solid"/>
            <a:round/>
            <a:headEnd w="lg" len="lg" type="none"/>
            <a:tailEnd w="lg" len="lg" type="none"/>
          </a:ln>
        </p:spPr>
      </p:cxnSp>
      <p:cxnSp>
        <p:nvCxnSpPr>
          <p:cNvPr id="251" name="Shape 251"/>
          <p:cNvCxnSpPr/>
          <p:nvPr/>
        </p:nvCxnSpPr>
        <p:spPr>
          <a:xfrm>
            <a:off y="2488650" x="7259700"/>
            <a:ext cy="2032500" cx="11400"/>
          </a:xfrm>
          <a:prstGeom prst="straightConnector1">
            <a:avLst/>
          </a:prstGeom>
          <a:noFill/>
          <a:ln w="19050" cap="flat">
            <a:solidFill>
              <a:srgbClr val="FFFFFF"/>
            </a:solidFill>
            <a:prstDash val="solid"/>
            <a:round/>
            <a:headEnd w="lg" len="lg" type="none"/>
            <a:tailEnd w="lg" len="lg" type="none"/>
          </a:ln>
        </p:spPr>
      </p:cxnSp>
      <p:cxnSp>
        <p:nvCxnSpPr>
          <p:cNvPr id="252" name="Shape 252"/>
          <p:cNvCxnSpPr/>
          <p:nvPr/>
        </p:nvCxnSpPr>
        <p:spPr>
          <a:xfrm>
            <a:off y="2488650" x="7389400"/>
            <a:ext cy="2032500" cx="11400"/>
          </a:xfrm>
          <a:prstGeom prst="straightConnector1">
            <a:avLst/>
          </a:prstGeom>
          <a:noFill/>
          <a:ln w="19050" cap="flat">
            <a:solidFill>
              <a:srgbClr val="FFFFFF"/>
            </a:solidFill>
            <a:prstDash val="solid"/>
            <a:round/>
            <a:headEnd w="lg" len="lg" type="none"/>
            <a:tailEnd w="lg" len="lg" type="none"/>
          </a:ln>
        </p:spPr>
      </p:cxnSp>
      <p:cxnSp>
        <p:nvCxnSpPr>
          <p:cNvPr id="253" name="Shape 253"/>
          <p:cNvCxnSpPr/>
          <p:nvPr/>
        </p:nvCxnSpPr>
        <p:spPr>
          <a:xfrm>
            <a:off y="2772525" x="5665800"/>
            <a:ext cy="22800" cx="2089199"/>
          </a:xfrm>
          <a:prstGeom prst="straightConnector1">
            <a:avLst/>
          </a:prstGeom>
          <a:noFill/>
          <a:ln w="19050" cap="flat">
            <a:solidFill>
              <a:srgbClr val="FFFFFF"/>
            </a:solidFill>
            <a:prstDash val="solid"/>
            <a:round/>
            <a:headEnd w="lg" len="lg" type="none"/>
            <a:tailEnd w="lg" len="lg" type="none"/>
          </a:ln>
        </p:spPr>
      </p:cxnSp>
      <p:cxnSp>
        <p:nvCxnSpPr>
          <p:cNvPr id="254" name="Shape 254"/>
          <p:cNvCxnSpPr/>
          <p:nvPr/>
        </p:nvCxnSpPr>
        <p:spPr>
          <a:xfrm>
            <a:off y="3095250" x="5716025"/>
            <a:ext cy="22800" cx="2089199"/>
          </a:xfrm>
          <a:prstGeom prst="straightConnector1">
            <a:avLst/>
          </a:prstGeom>
          <a:noFill/>
          <a:ln w="19050" cap="flat">
            <a:solidFill>
              <a:srgbClr val="FFFFFF"/>
            </a:solidFill>
            <a:prstDash val="solid"/>
            <a:round/>
            <a:headEnd w="lg" len="lg" type="none"/>
            <a:tailEnd w="lg" len="lg" type="none"/>
          </a:ln>
        </p:spPr>
      </p:cxnSp>
      <p:cxnSp>
        <p:nvCxnSpPr>
          <p:cNvPr id="255" name="Shape 255"/>
          <p:cNvCxnSpPr/>
          <p:nvPr/>
        </p:nvCxnSpPr>
        <p:spPr>
          <a:xfrm>
            <a:off y="3493500" x="5665800"/>
            <a:ext cy="22800" cx="2089199"/>
          </a:xfrm>
          <a:prstGeom prst="straightConnector1">
            <a:avLst/>
          </a:prstGeom>
          <a:noFill/>
          <a:ln w="19050" cap="flat">
            <a:solidFill>
              <a:srgbClr val="FFFFFF"/>
            </a:solidFill>
            <a:prstDash val="solid"/>
            <a:round/>
            <a:headEnd w="lg" len="lg" type="none"/>
            <a:tailEnd w="lg" len="lg" type="none"/>
          </a:ln>
        </p:spPr>
      </p:cxnSp>
      <p:cxnSp>
        <p:nvCxnSpPr>
          <p:cNvPr id="256" name="Shape 256"/>
          <p:cNvCxnSpPr/>
          <p:nvPr/>
        </p:nvCxnSpPr>
        <p:spPr>
          <a:xfrm>
            <a:off y="3854200" x="5665800"/>
            <a:ext cy="22800" cx="2089199"/>
          </a:xfrm>
          <a:prstGeom prst="straightConnector1">
            <a:avLst/>
          </a:prstGeom>
          <a:noFill/>
          <a:ln w="19050" cap="flat">
            <a:solidFill>
              <a:srgbClr val="FFFFFF"/>
            </a:solidFill>
            <a:prstDash val="solid"/>
            <a:round/>
            <a:headEnd w="lg" len="lg" type="none"/>
            <a:tailEnd w="lg" len="lg" type="none"/>
          </a:ln>
        </p:spPr>
      </p:cxnSp>
      <p:cxnSp>
        <p:nvCxnSpPr>
          <p:cNvPr id="257" name="Shape 257"/>
          <p:cNvCxnSpPr/>
          <p:nvPr/>
        </p:nvCxnSpPr>
        <p:spPr>
          <a:xfrm>
            <a:off y="4176925" x="5665800"/>
            <a:ext cy="22800" cx="2089199"/>
          </a:xfrm>
          <a:prstGeom prst="straightConnector1">
            <a:avLst/>
          </a:prstGeom>
          <a:noFill/>
          <a:ln w="19050" cap="flat">
            <a:solidFill>
              <a:srgbClr val="FFFFFF"/>
            </a:solidFill>
            <a:prstDash val="solid"/>
            <a:round/>
            <a:headEnd w="lg" len="lg" type="none"/>
            <a:tailEnd w="lg" len="lg" type="none"/>
          </a:ln>
        </p:spPr>
      </p:cxnSp>
      <p:cxnSp>
        <p:nvCxnSpPr>
          <p:cNvPr id="258" name="Shape 258"/>
          <p:cNvCxnSpPr/>
          <p:nvPr/>
        </p:nvCxnSpPr>
        <p:spPr>
          <a:xfrm>
            <a:off y="3419700" x="4382750"/>
            <a:ext cy="0" cx="1033199"/>
          </a:xfrm>
          <a:prstGeom prst="straightConnector1">
            <a:avLst/>
          </a:prstGeom>
          <a:noFill/>
          <a:ln w="19050" cap="flat">
            <a:solidFill>
              <a:srgbClr val="FFFFFF"/>
            </a:solidFill>
            <a:prstDash val="solid"/>
            <a:round/>
            <a:headEnd w="lg" len="lg" type="none"/>
            <a:tailEnd w="lg" len="lg" type="triangle"/>
          </a:ln>
        </p:spPr>
      </p:cxnSp>
      <p:sp>
        <p:nvSpPr>
          <p:cNvPr id="259" name="Shape 259"/>
          <p:cNvSpPr txBox="1"/>
          <p:nvPr/>
        </p:nvSpPr>
        <p:spPr>
          <a:xfrm>
            <a:off y="4521150" x="681450"/>
            <a:ext cy="320100" cx="2952000"/>
          </a:xfrm>
          <a:prstGeom prst="rect">
            <a:avLst/>
          </a:prstGeom>
          <a:noFill/>
        </p:spPr>
        <p:txBody>
          <a:bodyPr bIns="91425" rIns="91425" lIns="91425" tIns="91425" anchor="t" anchorCtr="0">
            <a:spAutoFit/>
          </a:bodyPr>
          <a:lstStyle/>
          <a:p>
            <a:pPr>
              <a:buNone/>
            </a:pPr>
            <a:r>
              <a:rPr sz="900" lang="en">
                <a:solidFill>
                  <a:srgbClr val="B7B7B7"/>
                </a:solidFill>
              </a:rPr>
              <a:t>http://www.flickr.com/photos/tylerkellen/4400803013/</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263" name="Shape 263"/>
        <p:cNvGrpSpPr/>
        <p:nvPr/>
      </p:nvGrpSpPr>
      <p:grpSpPr>
        <a:xfrm>
          <a:off y="0" x="0"/>
          <a:ext cy="0" cx="0"/>
          <a:chOff y="0" x="0"/>
          <a:chExt cy="0" cx="0"/>
        </a:xfrm>
      </p:grpSpPr>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 name="Shape 81"/>
        <p:cNvGrpSpPr/>
        <p:nvPr/>
      </p:nvGrpSpPr>
      <p:grpSpPr>
        <a:xfrm>
          <a:off y="0" x="0"/>
          <a:ext cy="0" cx="0"/>
          <a:chOff y="0" x="0"/>
          <a:chExt cy="0" cx="0"/>
        </a:xfrm>
      </p:grpSpPr>
      <p:sp>
        <p:nvSpPr>
          <p:cNvPr id="82" name="Shape 82"/>
          <p:cNvSpPr txBox="1"/>
          <p:nvPr>
            <p:ph type="title"/>
          </p:nvPr>
        </p:nvSpPr>
        <p:spPr>
          <a:xfrm>
            <a:off y="274637" x="457200"/>
            <a:ext cy="1143000" cx="8229600"/>
          </a:xfrm>
          <a:prstGeom prst="rect">
            <a:avLst/>
          </a:prstGeom>
        </p:spPr>
        <p:txBody>
          <a:bodyPr bIns="91425" rIns="91425" lIns="91425" tIns="91425" anchor="b" anchorCtr="0">
            <a:spAutoFit/>
          </a:bodyPr>
          <a:lstStyle/>
          <a:p>
            <a:pPr>
              <a:buNone/>
            </a:pPr>
            <a:r>
              <a:rPr lang="en"/>
              <a:t>Camera Characterization</a:t>
            </a:r>
          </a:p>
        </p:txBody>
      </p:sp>
      <p:sp>
        <p:nvSpPr>
          <p:cNvPr id="83" name="Shape 83"/>
          <p:cNvSpPr txBox="1"/>
          <p:nvPr>
            <p:ph idx="1" type="body"/>
          </p:nvPr>
        </p:nvSpPr>
        <p:spPr>
          <a:xfrm>
            <a:off y="4274613" x="359525"/>
            <a:ext cy="2486400" cx="4305599"/>
          </a:xfrm>
          <a:prstGeom prst="rect">
            <a:avLst/>
          </a:prstGeom>
        </p:spPr>
        <p:txBody>
          <a:bodyPr bIns="91425" rIns="91425" lIns="91425" tIns="91425" anchor="t" anchorCtr="0">
            <a:spAutoFit/>
          </a:bodyPr>
          <a:lstStyle/>
          <a:p>
            <a:pPr rtl="0" lvl="0">
              <a:buNone/>
            </a:pPr>
            <a:r>
              <a:rPr sz="1400" lang="en"/>
              <a:t>Some important camera characteristics include:</a:t>
            </a:r>
          </a:p>
          <a:p>
            <a:pPr rtl="0" lvl="0" indent="-419100" marL="457200">
              <a:buClr>
                <a:schemeClr val="lt1"/>
              </a:buClr>
              <a:buSzPct val="357142"/>
              <a:buFont typeface="Arial"/>
              <a:buChar char="•"/>
            </a:pPr>
            <a:r>
              <a:rPr sz="1400" lang="en"/>
              <a:t>Spatial Frequency Response (SFR) data</a:t>
            </a:r>
          </a:p>
          <a:p>
            <a:pPr rtl="0" lvl="0" indent="-419100" marL="457200">
              <a:buClr>
                <a:schemeClr val="lt1"/>
              </a:buClr>
              <a:buSzPct val="357142"/>
              <a:buFont typeface="Arial"/>
              <a:buChar char="•"/>
            </a:pPr>
            <a:r>
              <a:rPr sz="1400" lang="en"/>
              <a:t>limiting resolution</a:t>
            </a:r>
          </a:p>
          <a:p>
            <a:pPr rtl="0" lvl="0" indent="-419100" marL="457200">
              <a:buClr>
                <a:schemeClr val="lt1"/>
              </a:buClr>
              <a:buSzPct val="357142"/>
              <a:buFont typeface="Arial"/>
              <a:buChar char="•"/>
            </a:pPr>
            <a:r>
              <a:rPr sz="1400" lang="en"/>
              <a:t>Fixed pattern noise in bright and dark images</a:t>
            </a:r>
          </a:p>
          <a:p>
            <a:r>
              <a:t/>
            </a:r>
          </a:p>
        </p:txBody>
      </p:sp>
      <p:sp>
        <p:nvSpPr>
          <p:cNvPr id="84" name="Shape 84"/>
          <p:cNvSpPr/>
          <p:nvPr/>
        </p:nvSpPr>
        <p:spPr>
          <a:xfrm>
            <a:off y="1361400" x="1834775"/>
            <a:ext cy="2414448" cx="5279100"/>
          </a:xfrm>
          <a:prstGeom prst="rect">
            <a:avLst/>
          </a:prstGeom>
          <a:blipFill>
            <a:blip r:embed="rId3"/>
            <a:stretch>
              <a:fillRect/>
            </a:stretch>
          </a:blipFill>
        </p:spPr>
      </p:sp>
      <p:sp>
        <p:nvSpPr>
          <p:cNvPr id="85" name="Shape 85"/>
          <p:cNvSpPr txBox="1"/>
          <p:nvPr>
            <p:ph idx="2" type="body"/>
          </p:nvPr>
        </p:nvSpPr>
        <p:spPr>
          <a:xfrm>
            <a:off y="4637613" x="4665125"/>
            <a:ext cy="2486400" cx="4305599"/>
          </a:xfrm>
          <a:prstGeom prst="rect">
            <a:avLst/>
          </a:prstGeom>
        </p:spPr>
        <p:txBody>
          <a:bodyPr bIns="91425" rIns="91425" lIns="91425" tIns="91425" anchor="t" anchorCtr="0">
            <a:spAutoFit/>
          </a:bodyPr>
          <a:lstStyle/>
          <a:p>
            <a:pPr rtl="0" lvl="0" indent="-419100" marL="457200">
              <a:buClr>
                <a:schemeClr val="lt1"/>
              </a:buClr>
              <a:buSzPct val="357142"/>
              <a:buFont typeface="Arial"/>
              <a:buChar char="•"/>
            </a:pPr>
            <a:r>
              <a:rPr sz="1400" lang="en"/>
              <a:t>focal length</a:t>
            </a:r>
          </a:p>
          <a:p>
            <a:pPr rtl="0" lvl="0" indent="-419100" marL="457200">
              <a:buClr>
                <a:schemeClr val="lt1"/>
              </a:buClr>
              <a:buSzPct val="357142"/>
              <a:buFont typeface="Arial"/>
              <a:buChar char="•"/>
            </a:pPr>
            <a:r>
              <a:rPr sz="1400" lang="en"/>
              <a:t>zoom range</a:t>
            </a:r>
          </a:p>
          <a:p>
            <a:pPr rtl="0" lvl="0" indent="-419100" marL="457200">
              <a:buClr>
                <a:schemeClr val="lt1"/>
              </a:buClr>
              <a:buSzPct val="357142"/>
              <a:buFont typeface="Arial"/>
              <a:buChar char="•"/>
            </a:pPr>
            <a:r>
              <a:rPr sz="1400" lang="en"/>
              <a:t>shutter lag</a:t>
            </a:r>
          </a:p>
          <a:p>
            <a:r>
              <a:t/>
            </a:r>
          </a:p>
        </p:txBody>
      </p:sp>
      <p:sp>
        <p:nvSpPr>
          <p:cNvPr id="86" name="Shape 86"/>
          <p:cNvSpPr txBox="1"/>
          <p:nvPr/>
        </p:nvSpPr>
        <p:spPr>
          <a:xfrm>
            <a:off y="3635613" x="1809125"/>
            <a:ext cy="773400" cx="5330400"/>
          </a:xfrm>
          <a:prstGeom prst="rect">
            <a:avLst/>
          </a:prstGeom>
        </p:spPr>
        <p:txBody>
          <a:bodyPr bIns="91425" rIns="91425" lIns="91425" tIns="91425" anchor="ctr" anchorCtr="0">
            <a:spAutoFit/>
          </a:bodyPr>
          <a:lstStyle/>
          <a:p>
            <a:pPr rtl="0" lvl="0">
              <a:buNone/>
            </a:pPr>
            <a:r>
              <a:rPr sz="1100" lang="en">
                <a:solidFill>
                  <a:srgbClr val="CCCCCC"/>
                </a:solidFill>
              </a:rPr>
              <a:t>https://docs.google.com/a/g.rit.edu/viewer?url=http://dl.owneriq.net/3/36d147bd-0751-4dd6-8da5-55c0b455b74f.pdf&amp;a=bi&amp;pagenumber=1&amp;w=504&amp;h=693</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y="0" x="0"/>
          <a:ext cy="0" cx="0"/>
          <a:chOff y="0" x="0"/>
          <a:chExt cy="0" cx="0"/>
        </a:xfrm>
      </p:grpSpPr>
      <p:sp>
        <p:nvSpPr>
          <p:cNvPr id="91" name="Shape 91"/>
          <p:cNvSpPr txBox="1"/>
          <p:nvPr>
            <p:ph type="title"/>
          </p:nvPr>
        </p:nvSpPr>
        <p:spPr>
          <a:xfrm>
            <a:off y="274637" x="457200"/>
            <a:ext cy="1143000" cx="8229600"/>
          </a:xfrm>
          <a:prstGeom prst="rect">
            <a:avLst/>
          </a:prstGeom>
        </p:spPr>
        <p:txBody>
          <a:bodyPr bIns="91425" rIns="91425" lIns="91425" tIns="91425" anchor="b" anchorCtr="0">
            <a:spAutoFit/>
          </a:bodyPr>
          <a:lstStyle/>
          <a:p>
            <a:pPr rtl="0" lvl="0">
              <a:buNone/>
            </a:pPr>
            <a:r>
              <a:rPr lang="en"/>
              <a:t>
</a:t>
            </a:r>
            <a:r>
              <a:rPr lang="en"/>
              <a:t>Resolution: What is it?</a:t>
            </a:r>
          </a:p>
        </p:txBody>
      </p:sp>
      <p:sp>
        <p:nvSpPr>
          <p:cNvPr id="92" name="Shape 92"/>
          <p:cNvSpPr txBox="1"/>
          <p:nvPr>
            <p:ph idx="1" type="body"/>
          </p:nvPr>
        </p:nvSpPr>
        <p:spPr>
          <a:xfrm>
            <a:off y="2831702" x="5455804"/>
            <a:ext cy="3446400" cx="3231000"/>
          </a:xfrm>
          <a:prstGeom prst="rect">
            <a:avLst/>
          </a:prstGeom>
        </p:spPr>
        <p:txBody>
          <a:bodyPr bIns="91425" rIns="91425" lIns="91425" tIns="91425" anchor="t" anchorCtr="0">
            <a:spAutoFit/>
          </a:bodyPr>
          <a:lstStyle/>
          <a:p>
            <a:pPr rtl="0" lvl="0" indent="-419100" marL="457200">
              <a:buClr>
                <a:schemeClr val="lt1"/>
              </a:buClr>
              <a:buSzPct val="166666"/>
              <a:buFont typeface="Arial"/>
              <a:buChar char="•"/>
            </a:pPr>
            <a:r>
              <a:rPr lang="en"/>
              <a:t>image detail</a:t>
            </a:r>
          </a:p>
          <a:p>
            <a:pPr rtl="0" lvl="0" indent="-419100" marL="457200">
              <a:buClr>
                <a:schemeClr val="lt1"/>
              </a:buClr>
              <a:buSzPct val="166666"/>
              <a:buFont typeface="Arial"/>
              <a:buChar char="•"/>
            </a:pPr>
            <a:r>
              <a:rPr lang="en"/>
              <a:t># of pixels:</a:t>
            </a:r>
          </a:p>
          <a:p>
            <a:pPr rtl="0" lvl="1" indent="-381000" marL="914400">
              <a:buClr>
                <a:schemeClr val="lt1"/>
              </a:buClr>
              <a:buSzPct val="80000"/>
              <a:buFont typeface="Courier New"/>
              <a:buChar char="o"/>
            </a:pPr>
            <a:r>
              <a:rPr lang="en"/>
              <a:t>1600x1200p</a:t>
            </a:r>
          </a:p>
          <a:p>
            <a:pPr rtl="0" lvl="1" indent="-381000" marL="914400">
              <a:buClr>
                <a:schemeClr val="lt1"/>
              </a:buClr>
              <a:buSzPct val="80000"/>
              <a:buFont typeface="Courier New"/>
              <a:buChar char="o"/>
            </a:pPr>
            <a:r>
              <a:rPr lang="en"/>
              <a:t>1,920,000p</a:t>
            </a:r>
          </a:p>
        </p:txBody>
      </p:sp>
      <p:sp>
        <p:nvSpPr>
          <p:cNvPr id="93" name="Shape 93"/>
          <p:cNvSpPr/>
          <p:nvPr/>
        </p:nvSpPr>
        <p:spPr>
          <a:xfrm>
            <a:off y="2003512" x="457200"/>
            <a:ext cy="3250903" cx="4846493"/>
          </a:xfrm>
          <a:prstGeom prst="rect">
            <a:avLst/>
          </a:prstGeom>
          <a:blipFill>
            <a:blip r:embed="rId3"/>
            <a:stretch>
              <a:fillRect/>
            </a:stretch>
          </a:blipFill>
        </p:spPr>
      </p:sp>
      <p:sp>
        <p:nvSpPr>
          <p:cNvPr id="94" name="Shape 94"/>
          <p:cNvSpPr txBox="1"/>
          <p:nvPr/>
        </p:nvSpPr>
        <p:spPr>
          <a:xfrm>
            <a:off y="5254416" x="383993"/>
            <a:ext cy="693899" cx="4919699"/>
          </a:xfrm>
          <a:prstGeom prst="rect">
            <a:avLst/>
          </a:prstGeom>
        </p:spPr>
        <p:txBody>
          <a:bodyPr bIns="91425" rIns="91425" lIns="91425" tIns="91425" anchor="ctr" anchorCtr="0">
            <a:spAutoFit/>
          </a:bodyPr>
          <a:lstStyle/>
          <a:p>
            <a:pPr rtl="0" lvl="0">
              <a:buNone/>
            </a:pPr>
            <a:r>
              <a:rPr sz="1000" lang="en">
                <a:solidFill>
                  <a:srgbClr val="999999"/>
                </a:solidFill>
              </a:rPr>
              <a:t>http://electronics.howstuffworks.com/cameras-photography/digital/digital-camera3.htm</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y="0" x="0"/>
          <a:ext cy="0" cx="0"/>
          <a:chOff y="0" x="0"/>
          <a:chExt cy="0" cx="0"/>
        </a:xfrm>
      </p:grpSpPr>
      <p:sp>
        <p:nvSpPr>
          <p:cNvPr id="99" name="Shape 99"/>
          <p:cNvSpPr txBox="1"/>
          <p:nvPr>
            <p:ph type="title"/>
          </p:nvPr>
        </p:nvSpPr>
        <p:spPr>
          <a:xfrm>
            <a:off y="202199" x="457200"/>
            <a:ext cy="1215299" cx="8229600"/>
          </a:xfrm>
          <a:prstGeom prst="rect">
            <a:avLst/>
          </a:prstGeom>
        </p:spPr>
        <p:txBody>
          <a:bodyPr bIns="91425" rIns="91425" lIns="91425" tIns="91425" anchor="b" anchorCtr="0">
            <a:spAutoFit/>
          </a:bodyPr>
          <a:lstStyle/>
          <a:p>
            <a:pPr rtl="0" lvl="0">
              <a:buNone/>
            </a:pPr>
            <a:r>
              <a:rPr lang="en"/>
              <a:t>
</a:t>
            </a:r>
          </a:p>
          <a:p>
            <a:r>
              <a:t/>
            </a:r>
          </a:p>
          <a:p>
            <a:pPr rtl="0" lvl="0">
              <a:buNone/>
            </a:pPr>
            <a:br>
              <a:rPr lang="en"/>
            </a:br>
            <a:r>
              <a:rPr lang="en"/>
              <a:t>Why is it important?</a:t>
            </a:r>
          </a:p>
        </p:txBody>
      </p:sp>
      <p:sp>
        <p:nvSpPr>
          <p:cNvPr id="100" name="Shape 100"/>
          <p:cNvSpPr txBox="1"/>
          <p:nvPr/>
        </p:nvSpPr>
        <p:spPr>
          <a:xfrm>
            <a:off y="6079500" x="2301708"/>
            <a:ext cy="778499" cx="4183500"/>
          </a:xfrm>
          <a:prstGeom prst="rect">
            <a:avLst/>
          </a:prstGeom>
        </p:spPr>
        <p:txBody>
          <a:bodyPr bIns="91425" rIns="91425" lIns="91425" tIns="91425" anchor="ctr" anchorCtr="0">
            <a:spAutoFit/>
          </a:bodyPr>
          <a:lstStyle/>
          <a:p>
            <a:pPr rtl="0" lvl="0">
              <a:buNone/>
            </a:pPr>
            <a:r>
              <a:rPr lang="en">
                <a:solidFill>
                  <a:srgbClr val="999999"/>
                </a:solidFill>
              </a:rPr>
              <a:t>http://artisticcommunication.com/?m=200909</a:t>
            </a:r>
          </a:p>
        </p:txBody>
      </p:sp>
      <p:sp>
        <p:nvSpPr>
          <p:cNvPr id="101" name="Shape 101"/>
          <p:cNvSpPr txBox="1"/>
          <p:nvPr/>
        </p:nvSpPr>
        <p:spPr>
          <a:xfrm>
            <a:off y="1800789" x="1716825"/>
            <a:ext cy="881700" cx="1861500"/>
          </a:xfrm>
          <a:prstGeom prst="rect">
            <a:avLst/>
          </a:prstGeom>
          <a:noFill/>
        </p:spPr>
        <p:txBody>
          <a:bodyPr bIns="91425" rIns="91425" lIns="91425" tIns="91425" anchor="t" anchorCtr="0">
            <a:spAutoFit/>
          </a:bodyPr>
          <a:lstStyle/>
          <a:p>
            <a:pPr rtl="0" lvl="0">
              <a:buNone/>
            </a:pPr>
            <a:r>
              <a:rPr sz="3000" lang="en">
                <a:solidFill>
                  <a:srgbClr val="CCCCCC"/>
                </a:solidFill>
              </a:rPr>
              <a:t>11.1 MP</a:t>
            </a:r>
          </a:p>
        </p:txBody>
      </p:sp>
      <p:sp>
        <p:nvSpPr>
          <p:cNvPr id="102" name="Shape 102"/>
          <p:cNvSpPr txBox="1"/>
          <p:nvPr/>
        </p:nvSpPr>
        <p:spPr>
          <a:xfrm>
            <a:off y="5654350" x="5457149"/>
            <a:ext cy="643799" cx="1371599"/>
          </a:xfrm>
          <a:prstGeom prst="rect">
            <a:avLst/>
          </a:prstGeom>
          <a:noFill/>
        </p:spPr>
        <p:txBody>
          <a:bodyPr bIns="91425" rIns="91425" lIns="91425" tIns="91425" anchor="t" anchorCtr="0">
            <a:spAutoFit/>
          </a:bodyPr>
          <a:lstStyle/>
          <a:p/>
        </p:txBody>
      </p:sp>
      <p:sp>
        <p:nvSpPr>
          <p:cNvPr id="103" name="Shape 103"/>
          <p:cNvSpPr/>
          <p:nvPr/>
        </p:nvSpPr>
        <p:spPr>
          <a:xfrm>
            <a:off y="2935089" x="1807617"/>
            <a:ext cy="3363060" cx="5171682"/>
          </a:xfrm>
          <a:prstGeom prst="rect">
            <a:avLst/>
          </a:prstGeom>
          <a:blipFill>
            <a:blip r:embed="rId3"/>
            <a:stretch>
              <a:fillRect/>
            </a:stretch>
          </a:blipFill>
        </p:spPr>
      </p:sp>
      <p:sp>
        <p:nvSpPr>
          <p:cNvPr id="104" name="Shape 104"/>
          <p:cNvSpPr/>
          <p:nvPr/>
        </p:nvSpPr>
        <p:spPr>
          <a:xfrm>
            <a:off y="1721475" x="457200"/>
            <a:ext cy="1040328" cx="1120445"/>
          </a:xfrm>
          <a:prstGeom prst="rect">
            <a:avLst/>
          </a:prstGeom>
          <a:blipFill>
            <a:blip r:embed="rId4"/>
            <a:stretch>
              <a:fillRect/>
            </a:stretch>
          </a:blipFill>
        </p:spPr>
      </p:sp>
      <p:sp>
        <p:nvSpPr>
          <p:cNvPr id="105" name="Shape 105"/>
          <p:cNvSpPr/>
          <p:nvPr/>
        </p:nvSpPr>
        <p:spPr>
          <a:xfrm>
            <a:off y="1722474" x="7119275"/>
            <a:ext cy="1038329" cx="1165361"/>
          </a:xfrm>
          <a:prstGeom prst="rect">
            <a:avLst/>
          </a:prstGeom>
          <a:blipFill>
            <a:blip r:embed="rId5"/>
            <a:stretch>
              <a:fillRect/>
            </a:stretch>
          </a:blipFill>
        </p:spPr>
      </p:sp>
      <p:sp>
        <p:nvSpPr>
          <p:cNvPr id="106" name="Shape 106"/>
          <p:cNvSpPr txBox="1"/>
          <p:nvPr/>
        </p:nvSpPr>
        <p:spPr>
          <a:xfrm>
            <a:off y="1828839" x="5509600"/>
            <a:ext cy="825600" cx="1469699"/>
          </a:xfrm>
          <a:prstGeom prst="rect">
            <a:avLst/>
          </a:prstGeom>
          <a:noFill/>
        </p:spPr>
        <p:txBody>
          <a:bodyPr bIns="91425" rIns="91425" lIns="91425" tIns="91425" anchor="t" anchorCtr="0">
            <a:spAutoFit/>
          </a:bodyPr>
          <a:lstStyle/>
          <a:p>
            <a:pPr>
              <a:buNone/>
            </a:pPr>
            <a:r>
              <a:rPr sz="3000" lang="en">
                <a:solidFill>
                  <a:srgbClr val="CCCCCC"/>
                </a:solidFill>
              </a:rPr>
              <a:t>&gt;1 MP</a:t>
            </a:r>
          </a:p>
        </p:txBody>
      </p:sp>
      <p:sp>
        <p:nvSpPr>
          <p:cNvPr id="107" name="Shape 107"/>
          <p:cNvSpPr/>
          <p:nvPr/>
        </p:nvSpPr>
        <p:spPr>
          <a:xfrm>
            <a:off y="1917450" x="3434808"/>
            <a:ext cy="447899" cx="1917300"/>
          </a:xfrm>
          <a:prstGeom prst="leftRightArrow">
            <a:avLst>
              <a:gd fmla="val 50000" name="adj1"/>
              <a:gd fmla="val 50000" name="adj2"/>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spAutoFit/>
          </a:bodyPr>
          <a:lstStyle/>
          <a:p/>
        </p:txBody>
      </p:sp>
      <p:sp>
        <p:nvSpPr>
          <p:cNvPr id="108" name="Shape 108"/>
          <p:cNvSpPr txBox="1"/>
          <p:nvPr/>
        </p:nvSpPr>
        <p:spPr>
          <a:xfrm>
            <a:off y="2761803" x="7119275"/>
            <a:ext cy="900599" cx="1684500"/>
          </a:xfrm>
          <a:prstGeom prst="rect">
            <a:avLst/>
          </a:prstGeom>
        </p:spPr>
        <p:txBody>
          <a:bodyPr bIns="91425" rIns="91425" lIns="91425" tIns="91425" anchor="ctr" anchorCtr="0">
            <a:spAutoFit/>
          </a:bodyPr>
          <a:lstStyle/>
          <a:p>
            <a:pPr rtl="0" lvl="0">
              <a:buNone/>
            </a:pPr>
            <a:r>
              <a:rPr sz="1200" lang="en">
                <a:solidFill>
                  <a:srgbClr val="999999"/>
                </a:solidFill>
              </a:rPr>
              <a:t>http://thinkbda.com/wp-content/uploads/2010/10/Thumbs-up.jpg</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 name="Shape 112"/>
        <p:cNvGrpSpPr/>
        <p:nvPr/>
      </p:nvGrpSpPr>
      <p:grpSpPr>
        <a:xfrm>
          <a:off y="0" x="0"/>
          <a:ext cy="0" cx="0"/>
          <a:chOff y="0" x="0"/>
          <a:chExt cy="0" cx="0"/>
        </a:xfrm>
      </p:grpSpPr>
      <p:sp>
        <p:nvSpPr>
          <p:cNvPr id="113" name="Shape 113"/>
          <p:cNvSpPr txBox="1"/>
          <p:nvPr>
            <p:ph type="title"/>
          </p:nvPr>
        </p:nvSpPr>
        <p:spPr>
          <a:xfrm>
            <a:off y="274637" x="457200"/>
            <a:ext cy="1143000" cx="8229600"/>
          </a:xfrm>
          <a:prstGeom prst="rect">
            <a:avLst/>
          </a:prstGeom>
        </p:spPr>
        <p:txBody>
          <a:bodyPr bIns="91425" rIns="91425" lIns="91425" tIns="91425" anchor="b" anchorCtr="0">
            <a:spAutoFit/>
          </a:bodyPr>
          <a:lstStyle/>
          <a:p>
            <a:pPr>
              <a:buNone/>
            </a:pPr>
            <a:r>
              <a:rPr lang="en"/>
              <a:t>MTF (Modulation Transfer Function)</a:t>
            </a:r>
          </a:p>
        </p:txBody>
      </p:sp>
      <p:sp>
        <p:nvSpPr>
          <p:cNvPr id="114" name="Shape 114"/>
          <p:cNvSpPr txBox="1"/>
          <p:nvPr>
            <p:ph idx="1" type="body"/>
          </p:nvPr>
        </p:nvSpPr>
        <p:spPr>
          <a:xfrm>
            <a:off y="1600200" x="457200"/>
            <a:ext cy="4967700" cx="8229600"/>
          </a:xfrm>
          <a:prstGeom prst="rect">
            <a:avLst/>
          </a:prstGeom>
        </p:spPr>
        <p:txBody>
          <a:bodyPr bIns="91425" rIns="91425" lIns="91425" tIns="91425" anchor="t" anchorCtr="0">
            <a:spAutoFit/>
          </a:bodyPr>
          <a:lstStyle/>
          <a:p>
            <a:pPr algn="ctr" rtl="0" lvl="0">
              <a:buNone/>
            </a:pPr>
            <a:r>
              <a:rPr lang="en"/>
              <a:t>Overview</a:t>
            </a:r>
          </a:p>
          <a:p>
            <a:r>
              <a:t/>
            </a:r>
          </a:p>
          <a:p>
            <a:pPr rtl="0" lvl="0" indent="-419100" marL="457200">
              <a:buClr>
                <a:schemeClr val="lt1"/>
              </a:buClr>
              <a:buSzPct val="166666"/>
              <a:buFont typeface="Arial"/>
              <a:buChar char="•"/>
            </a:pPr>
            <a:r>
              <a:rPr lang="en"/>
              <a:t>Describes blurring action of lens on image</a:t>
            </a:r>
          </a:p>
          <a:p>
            <a:r>
              <a:t/>
            </a:r>
          </a:p>
          <a:p>
            <a:pPr rtl="0" lvl="0" indent="-419100" marL="457200">
              <a:buClr>
                <a:schemeClr val="lt1"/>
              </a:buClr>
              <a:buSzPct val="166666"/>
              <a:buFont typeface="Arial"/>
              <a:buChar char="•"/>
            </a:pPr>
            <a:r>
              <a:rPr lang="en"/>
              <a:t>Measured by imaging calibrated targets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y="0" x="0"/>
          <a:ext cy="0" cx="0"/>
          <a:chOff y="0" x="0"/>
          <a:chExt cy="0" cx="0"/>
        </a:xfrm>
      </p:grpSpPr>
      <p:sp>
        <p:nvSpPr>
          <p:cNvPr id="119" name="Shape 119"/>
          <p:cNvSpPr txBox="1"/>
          <p:nvPr>
            <p:ph type="title"/>
          </p:nvPr>
        </p:nvSpPr>
        <p:spPr>
          <a:xfrm>
            <a:off y="274637" x="457200"/>
            <a:ext cy="1143000" cx="8229600"/>
          </a:xfrm>
          <a:prstGeom prst="rect">
            <a:avLst/>
          </a:prstGeom>
        </p:spPr>
        <p:txBody>
          <a:bodyPr bIns="91425" rIns="91425" lIns="91425" tIns="91425" anchor="b" anchorCtr="0">
            <a:spAutoFit/>
          </a:bodyPr>
          <a:lstStyle/>
          <a:p>
            <a:pPr>
              <a:buNone/>
            </a:pPr>
            <a:r>
              <a:rPr lang="en"/>
              <a:t>Equation</a:t>
            </a:r>
          </a:p>
        </p:txBody>
      </p:sp>
      <p:sp>
        <p:nvSpPr>
          <p:cNvPr id="120" name="Shape 120"/>
          <p:cNvSpPr/>
          <p:nvPr/>
        </p:nvSpPr>
        <p:spPr>
          <a:xfrm>
            <a:off y="3894092" x="2098612"/>
            <a:ext cy="2476500" cx="5267325"/>
          </a:xfrm>
          <a:prstGeom prst="rect">
            <a:avLst/>
          </a:prstGeom>
          <a:blipFill>
            <a:blip r:embed="rId3"/>
            <a:stretch>
              <a:fillRect/>
            </a:stretch>
          </a:blipFill>
          <a:ln>
            <a:noFill/>
          </a:ln>
        </p:spPr>
      </p:sp>
      <p:sp>
        <p:nvSpPr>
          <p:cNvPr id="121" name="Shape 121"/>
          <p:cNvSpPr/>
          <p:nvPr/>
        </p:nvSpPr>
        <p:spPr>
          <a:xfrm>
            <a:off y="1855362" x="203637"/>
            <a:ext cy="1836599" cx="2894722"/>
          </a:xfrm>
          <a:prstGeom prst="rect">
            <a:avLst/>
          </a:prstGeom>
          <a:blipFill>
            <a:blip r:embed="rId4"/>
            <a:stretch>
              <a:fillRect/>
            </a:stretch>
          </a:blipFill>
          <a:ln>
            <a:noFill/>
          </a:ln>
        </p:spPr>
      </p:sp>
      <p:sp>
        <p:nvSpPr>
          <p:cNvPr id="122" name="Shape 122"/>
          <p:cNvSpPr/>
          <p:nvPr/>
        </p:nvSpPr>
        <p:spPr>
          <a:xfrm>
            <a:off y="1833955" x="3193643"/>
            <a:ext cy="1796224" cx="2756713"/>
          </a:xfrm>
          <a:prstGeom prst="rect">
            <a:avLst/>
          </a:prstGeom>
          <a:blipFill>
            <a:blip r:embed="rId5"/>
            <a:stretch>
              <a:fillRect/>
            </a:stretch>
          </a:blipFill>
          <a:ln>
            <a:noFill/>
          </a:ln>
        </p:spPr>
      </p:sp>
      <p:sp>
        <p:nvSpPr>
          <p:cNvPr id="123" name="Shape 123"/>
          <p:cNvSpPr/>
          <p:nvPr/>
        </p:nvSpPr>
        <p:spPr>
          <a:xfrm>
            <a:off y="1855362" x="6130221"/>
            <a:ext cy="1753410" cx="2785178"/>
          </a:xfrm>
          <a:prstGeom prst="rect">
            <a:avLst/>
          </a:prstGeom>
          <a:blipFill>
            <a:blip r:embed="rId6"/>
            <a:stretch>
              <a:fillRect/>
            </a:stretch>
          </a:blipFill>
          <a:ln>
            <a:noFill/>
          </a:ln>
        </p:spPr>
      </p:sp>
      <p:sp>
        <p:nvSpPr>
          <p:cNvPr id="124" name="Shape 124"/>
          <p:cNvSpPr txBox="1"/>
          <p:nvPr/>
        </p:nvSpPr>
        <p:spPr>
          <a:xfrm>
            <a:off y="1855362" x="2630615"/>
            <a:ext cy="1089000" cx="943799"/>
          </a:xfrm>
          <a:prstGeom prst="rect">
            <a:avLst/>
          </a:prstGeom>
          <a:noFill/>
        </p:spPr>
        <p:txBody>
          <a:bodyPr bIns="91425" rIns="91425" lIns="91425" tIns="91425" anchor="t" anchorCtr="0">
            <a:spAutoFit/>
          </a:bodyPr>
          <a:lstStyle/>
          <a:p>
            <a:pPr rtl="0" lvl="0">
              <a:buNone/>
            </a:pPr>
            <a:r>
              <a:rPr sz="1800" lang="en"/>
              <a:t>f</a:t>
            </a:r>
            <a:r>
              <a:rPr baseline="-25000" sz="1800" lang="en"/>
              <a:t>max</a:t>
            </a:r>
          </a:p>
          <a:p>
            <a:pPr>
              <a:buNone/>
            </a:pPr>
            <a:r>
              <a:rPr sz="1800" lang="en"/>
              <a:t>f</a:t>
            </a:r>
            <a:r>
              <a:rPr baseline="-25000" sz="1800" lang="en"/>
              <a:t>min</a:t>
            </a:r>
          </a:p>
        </p:txBody>
      </p:sp>
      <p:sp>
        <p:nvSpPr>
          <p:cNvPr id="125" name="Shape 125"/>
          <p:cNvSpPr txBox="1"/>
          <p:nvPr/>
        </p:nvSpPr>
        <p:spPr>
          <a:xfrm>
            <a:off y="2598972" x="2621015"/>
            <a:ext cy="973499" cx="810600"/>
          </a:xfrm>
          <a:prstGeom prst="rect">
            <a:avLst/>
          </a:prstGeom>
          <a:noFill/>
        </p:spPr>
        <p:txBody>
          <a:bodyPr bIns="91425" rIns="91425" lIns="91425" tIns="91425" anchor="t" anchorCtr="0">
            <a:spAutoFit/>
          </a:bodyPr>
          <a:lstStyle/>
          <a:p>
            <a:pPr rtl="0" lvl="0">
              <a:buNone/>
            </a:pPr>
            <a:r>
              <a:rPr sz="1800" lang="en"/>
              <a:t>g</a:t>
            </a:r>
            <a:r>
              <a:rPr baseline="-25000" sz="1800" lang="en"/>
              <a:t>max</a:t>
            </a:r>
          </a:p>
          <a:p>
            <a:r>
              <a:t/>
            </a:r>
          </a:p>
          <a:p>
            <a:pPr rtl="0" lvl="0">
              <a:buNone/>
            </a:pPr>
            <a:r>
              <a:rPr sz="1800" lang="en"/>
              <a:t>g</a:t>
            </a:r>
            <a:r>
              <a:rPr baseline="-25000" sz="1800" lang="en"/>
              <a:t>min</a:t>
            </a:r>
          </a:p>
        </p:txBody>
      </p:sp>
      <p:sp>
        <p:nvSpPr>
          <p:cNvPr id="126" name="Shape 126"/>
          <p:cNvSpPr txBox="1"/>
          <p:nvPr/>
        </p:nvSpPr>
        <p:spPr>
          <a:xfrm>
            <a:off y="2704855" x="5447764"/>
            <a:ext cy="973499" cx="810600"/>
          </a:xfrm>
          <a:prstGeom prst="rect">
            <a:avLst/>
          </a:prstGeom>
          <a:noFill/>
        </p:spPr>
        <p:txBody>
          <a:bodyPr bIns="91425" rIns="91425" lIns="91425" tIns="91425" anchor="t" anchorCtr="0">
            <a:spAutoFit/>
          </a:bodyPr>
          <a:lstStyle/>
          <a:p>
            <a:pPr rtl="0" lvl="0">
              <a:buNone/>
            </a:pPr>
            <a:r>
              <a:rPr sz="1800" lang="en"/>
              <a:t>g</a:t>
            </a:r>
            <a:r>
              <a:rPr baseline="-25000" sz="1800" lang="en"/>
              <a:t>max</a:t>
            </a:r>
          </a:p>
          <a:p>
            <a:pPr rtl="0" lvl="0">
              <a:buNone/>
            </a:pPr>
            <a:r>
              <a:rPr sz="1800" lang="en"/>
              <a:t>g</a:t>
            </a:r>
            <a:r>
              <a:rPr baseline="-25000" sz="1800" lang="en"/>
              <a:t>min</a:t>
            </a:r>
          </a:p>
        </p:txBody>
      </p:sp>
      <p:sp>
        <p:nvSpPr>
          <p:cNvPr id="127" name="Shape 127"/>
          <p:cNvSpPr txBox="1"/>
          <p:nvPr/>
        </p:nvSpPr>
        <p:spPr>
          <a:xfrm>
            <a:off y="1779162" x="8458200"/>
            <a:ext cy="887400" cx="593099"/>
          </a:xfrm>
          <a:prstGeom prst="rect">
            <a:avLst/>
          </a:prstGeom>
          <a:noFill/>
        </p:spPr>
        <p:txBody>
          <a:bodyPr bIns="91425" rIns="91425" lIns="91425" tIns="91425" anchor="t" anchorCtr="0">
            <a:spAutoFit/>
          </a:bodyPr>
          <a:lstStyle/>
          <a:p>
            <a:pPr rtl="0" lvl="0">
              <a:buNone/>
            </a:pPr>
            <a:r>
              <a:rPr sz="1800" lang="en"/>
              <a:t>f</a:t>
            </a:r>
            <a:r>
              <a:rPr baseline="-25000" sz="1800" lang="en"/>
              <a:t>max</a:t>
            </a:r>
          </a:p>
          <a:p>
            <a:r>
              <a:t/>
            </a:r>
          </a:p>
          <a:p>
            <a:r>
              <a:t/>
            </a:r>
          </a:p>
          <a:p>
            <a:pPr rtl="0" lvl="0">
              <a:buNone/>
            </a:pPr>
            <a:r>
              <a:rPr sz="1800" lang="en"/>
              <a:t>f</a:t>
            </a:r>
            <a:r>
              <a:rPr baseline="-25000" sz="1800" lang="en"/>
              <a:t>min</a:t>
            </a:r>
          </a:p>
        </p:txBody>
      </p:sp>
      <p:sp>
        <p:nvSpPr>
          <p:cNvPr id="128" name="Shape 128"/>
          <p:cNvSpPr txBox="1"/>
          <p:nvPr/>
        </p:nvSpPr>
        <p:spPr>
          <a:xfrm>
            <a:off y="1882131" x="5466964"/>
            <a:ext cy="1089000" cx="943799"/>
          </a:xfrm>
          <a:prstGeom prst="rect">
            <a:avLst/>
          </a:prstGeom>
          <a:noFill/>
        </p:spPr>
        <p:txBody>
          <a:bodyPr bIns="91425" rIns="91425" lIns="91425" tIns="91425" anchor="t" anchorCtr="0">
            <a:spAutoFit/>
          </a:bodyPr>
          <a:lstStyle/>
          <a:p>
            <a:pPr rtl="0" lvl="0">
              <a:buNone/>
            </a:pPr>
            <a:r>
              <a:rPr sz="1800" lang="en"/>
              <a:t>f</a:t>
            </a:r>
            <a:r>
              <a:rPr baseline="-25000" sz="1800" lang="en"/>
              <a:t>max</a:t>
            </a:r>
          </a:p>
          <a:p>
            <a:r>
              <a:t/>
            </a:r>
          </a:p>
          <a:p>
            <a:pPr rtl="0" lvl="0">
              <a:buNone/>
            </a:pPr>
            <a:r>
              <a:rPr sz="1800" lang="en"/>
              <a:t>f</a:t>
            </a:r>
            <a:r>
              <a:rPr baseline="-25000" sz="1800" lang="en"/>
              <a:t>min</a:t>
            </a:r>
          </a:p>
        </p:txBody>
      </p:sp>
      <p:cxnSp>
        <p:nvCxnSpPr>
          <p:cNvPr id="129" name="Shape 129"/>
          <p:cNvCxnSpPr/>
          <p:nvPr/>
        </p:nvCxnSpPr>
        <p:spPr>
          <a:xfrm flipH="1">
            <a:off y="2222862" x="6899399"/>
            <a:ext cy="900" cx="1863600"/>
          </a:xfrm>
          <a:prstGeom prst="straightConnector1">
            <a:avLst/>
          </a:prstGeom>
          <a:noFill/>
          <a:ln w="19050" cap="flat">
            <a:solidFill>
              <a:schemeClr val="dk2"/>
            </a:solidFill>
            <a:prstDash val="solid"/>
            <a:round/>
            <a:headEnd w="lg" len="lg" type="none"/>
            <a:tailEnd w="lg" len="lg" type="none"/>
          </a:ln>
        </p:spPr>
      </p:cxnSp>
      <p:cxnSp>
        <p:nvCxnSpPr>
          <p:cNvPr id="130" name="Shape 130"/>
          <p:cNvCxnSpPr/>
          <p:nvPr/>
        </p:nvCxnSpPr>
        <p:spPr>
          <a:xfrm flipH="1">
            <a:off y="2146662" x="3637499"/>
            <a:ext cy="900" cx="1863600"/>
          </a:xfrm>
          <a:prstGeom prst="straightConnector1">
            <a:avLst/>
          </a:prstGeom>
          <a:noFill/>
          <a:ln w="19050" cap="flat">
            <a:solidFill>
              <a:schemeClr val="dk2"/>
            </a:solidFill>
            <a:prstDash val="solid"/>
            <a:round/>
            <a:headEnd w="lg" len="lg" type="none"/>
            <a:tailEnd w="lg" len="lg" type="none"/>
          </a:ln>
        </p:spPr>
      </p:cxnSp>
      <p:cxnSp>
        <p:nvCxnSpPr>
          <p:cNvPr id="131" name="Shape 131"/>
          <p:cNvCxnSpPr/>
          <p:nvPr/>
        </p:nvCxnSpPr>
        <p:spPr>
          <a:xfrm flipH="1">
            <a:off y="2146662" x="854825"/>
            <a:ext cy="900" cx="1863600"/>
          </a:xfrm>
          <a:prstGeom prst="straightConnector1">
            <a:avLst/>
          </a:prstGeom>
          <a:noFill/>
          <a:ln w="19050" cap="flat">
            <a:solidFill>
              <a:schemeClr val="dk2"/>
            </a:solidFill>
            <a:prstDash val="solid"/>
            <a:round/>
            <a:headEnd w="lg" len="lg" type="none"/>
            <a:tailEnd w="lg" len="lg" type="none"/>
          </a:ln>
        </p:spPr>
      </p:cxnSp>
      <p:cxnSp>
        <p:nvCxnSpPr>
          <p:cNvPr id="132" name="Shape 132"/>
          <p:cNvCxnSpPr/>
          <p:nvPr/>
        </p:nvCxnSpPr>
        <p:spPr>
          <a:xfrm flipH="1">
            <a:off y="2895162" x="854825"/>
            <a:ext cy="900" cx="1863600"/>
          </a:xfrm>
          <a:prstGeom prst="straightConnector1">
            <a:avLst/>
          </a:prstGeom>
          <a:noFill/>
          <a:ln w="19050" cap="flat">
            <a:solidFill>
              <a:schemeClr val="dk2"/>
            </a:solidFill>
            <a:prstDash val="solid"/>
            <a:round/>
            <a:headEnd w="lg" len="lg" type="none"/>
            <a:tailEnd w="lg" len="lg" type="none"/>
          </a:ln>
        </p:spPr>
      </p:cxnSp>
      <p:cxnSp>
        <p:nvCxnSpPr>
          <p:cNvPr id="133" name="Shape 133"/>
          <p:cNvCxnSpPr/>
          <p:nvPr/>
        </p:nvCxnSpPr>
        <p:spPr>
          <a:xfrm flipH="1">
            <a:off y="3085272" x="3724274"/>
            <a:ext cy="900" cx="1863600"/>
          </a:xfrm>
          <a:prstGeom prst="straightConnector1">
            <a:avLst/>
          </a:prstGeom>
          <a:noFill/>
          <a:ln w="19050" cap="flat">
            <a:solidFill>
              <a:schemeClr val="dk2"/>
            </a:solidFill>
            <a:prstDash val="solid"/>
            <a:round/>
            <a:headEnd w="lg" len="lg" type="none"/>
            <a:tailEnd w="lg" len="lg" type="none"/>
          </a:ln>
        </p:spPr>
      </p:cxnSp>
      <p:cxnSp>
        <p:nvCxnSpPr>
          <p:cNvPr id="134" name="Shape 134"/>
          <p:cNvCxnSpPr/>
          <p:nvPr/>
        </p:nvCxnSpPr>
        <p:spPr>
          <a:xfrm flipH="1">
            <a:off y="3161472" x="3724274"/>
            <a:ext cy="900" cx="1863600"/>
          </a:xfrm>
          <a:prstGeom prst="straightConnector1">
            <a:avLst/>
          </a:prstGeom>
          <a:noFill/>
          <a:ln w="19050" cap="flat">
            <a:solidFill>
              <a:schemeClr val="dk2"/>
            </a:solidFill>
            <a:prstDash val="solid"/>
            <a:round/>
            <a:headEnd w="lg" len="lg" type="none"/>
            <a:tailEnd w="lg" len="lg" type="none"/>
          </a:ln>
        </p:spPr>
      </p:cxnSp>
      <p:sp>
        <p:nvSpPr>
          <p:cNvPr id="135" name="Shape 135"/>
          <p:cNvSpPr txBox="1"/>
          <p:nvPr/>
        </p:nvSpPr>
        <p:spPr>
          <a:xfrm>
            <a:off y="6522992" x="107400"/>
            <a:ext cy="315900" cx="8923800"/>
          </a:xfrm>
          <a:prstGeom prst="rect">
            <a:avLst/>
          </a:prstGeom>
        </p:spPr>
        <p:txBody>
          <a:bodyPr bIns="91425" rIns="91425" lIns="91425" tIns="91425" anchor="ctr" anchorCtr="0">
            <a:spAutoFit/>
          </a:bodyPr>
          <a:lstStyle/>
          <a:p>
            <a:pPr algn="ctr" rtl="0" lvl="0">
              <a:buNone/>
            </a:pPr>
            <a:r>
              <a:rPr lang="en">
                <a:solidFill>
                  <a:srgbClr val="FFFFFF"/>
                </a:solidFill>
              </a:rPr>
              <a:t>http://lowfrequency.org/interactivity/wiki/index.php?title=Sonic_Processing_-_Sound_and_Music_in_Visuals</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y="0" x="0"/>
          <a:ext cy="0" cx="0"/>
          <a:chOff y="0" x="0"/>
          <a:chExt cy="0" cx="0"/>
        </a:xfrm>
      </p:grpSpPr>
      <p:sp>
        <p:nvSpPr>
          <p:cNvPr id="140" name="Shape 140"/>
          <p:cNvSpPr txBox="1"/>
          <p:nvPr>
            <p:ph type="title"/>
          </p:nvPr>
        </p:nvSpPr>
        <p:spPr>
          <a:xfrm>
            <a:off y="274637" x="457200"/>
            <a:ext cy="1143000" cx="8229600"/>
          </a:xfrm>
          <a:prstGeom prst="rect">
            <a:avLst/>
          </a:prstGeom>
        </p:spPr>
        <p:txBody>
          <a:bodyPr bIns="91425" rIns="91425" lIns="91425" tIns="91425" anchor="b" anchorCtr="0">
            <a:spAutoFit/>
          </a:bodyPr>
          <a:lstStyle/>
          <a:p>
            <a:pPr>
              <a:buNone/>
            </a:pPr>
            <a:r>
              <a:rPr lang="en"/>
              <a:t>Measurement of MTF</a:t>
            </a:r>
          </a:p>
        </p:txBody>
      </p:sp>
      <p:sp>
        <p:nvSpPr>
          <p:cNvPr id="141" name="Shape 141"/>
          <p:cNvSpPr/>
          <p:nvPr/>
        </p:nvSpPr>
        <p:spPr>
          <a:xfrm>
            <a:off y="2266343" x="912211"/>
            <a:ext cy="2551904" cx="7170773"/>
          </a:xfrm>
          <a:prstGeom prst="rect">
            <a:avLst/>
          </a:prstGeom>
          <a:blipFill>
            <a:blip r:embed="rId3"/>
            <a:stretch>
              <a:fillRect/>
            </a:stretch>
          </a:blipFill>
          <a:ln>
            <a:noFill/>
          </a:ln>
        </p:spPr>
      </p:sp>
      <p:sp>
        <p:nvSpPr>
          <p:cNvPr id="142" name="Shape 142"/>
          <p:cNvSpPr/>
          <p:nvPr/>
        </p:nvSpPr>
        <p:spPr>
          <a:xfrm>
            <a:off y="5404712" x="3606749"/>
            <a:ext cy="627235" cx="1781698"/>
          </a:xfrm>
          <a:prstGeom prst="rect">
            <a:avLst/>
          </a:prstGeom>
          <a:blipFill>
            <a:blip r:embed="rId3"/>
            <a:stretch>
              <a:fillRect/>
            </a:stretch>
          </a:blipFill>
          <a:ln>
            <a:noFill/>
          </a:ln>
        </p:spPr>
      </p:sp>
      <p:sp>
        <p:nvSpPr>
          <p:cNvPr id="143" name="Shape 143"/>
          <p:cNvSpPr txBox="1"/>
          <p:nvPr/>
        </p:nvSpPr>
        <p:spPr>
          <a:xfrm>
            <a:off y="6326531" x="193648"/>
            <a:ext cy="414900" cx="8607899"/>
          </a:xfrm>
          <a:prstGeom prst="rect">
            <a:avLst/>
          </a:prstGeom>
        </p:spPr>
        <p:txBody>
          <a:bodyPr bIns="91425" rIns="91425" lIns="91425" tIns="91425" anchor="ctr" anchorCtr="0">
            <a:spAutoFit/>
          </a:bodyPr>
          <a:lstStyle/>
          <a:p>
            <a:pPr algn="ctr" rtl="0" lvl="0">
              <a:buNone/>
            </a:pPr>
            <a:r>
              <a:rPr lang="en">
                <a:solidFill>
                  <a:srgbClr val="FFFFFF"/>
                </a:solidFill>
              </a:rPr>
              <a:t>http://www.psych.ucalgary.ca/pace/va-lab/Marcela/Assets/webreadypics/highlow.gif</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y="0" x="0"/>
          <a:ext cy="0" cx="0"/>
          <a:chOff y="0" x="0"/>
          <a:chExt cy="0" cx="0"/>
        </a:xfrm>
      </p:grpSpPr>
      <p:sp>
        <p:nvSpPr>
          <p:cNvPr id="148" name="Shape 148"/>
          <p:cNvSpPr txBox="1"/>
          <p:nvPr>
            <p:ph type="title"/>
          </p:nvPr>
        </p:nvSpPr>
        <p:spPr>
          <a:xfrm>
            <a:off y="274637" x="457200"/>
            <a:ext cy="1143000" cx="8229600"/>
          </a:xfrm>
          <a:prstGeom prst="rect">
            <a:avLst/>
          </a:prstGeom>
        </p:spPr>
        <p:txBody>
          <a:bodyPr bIns="91425" rIns="91425" lIns="91425" tIns="91425" anchor="b" anchorCtr="0">
            <a:spAutoFit/>
          </a:bodyPr>
          <a:lstStyle/>
          <a:p>
            <a:pPr>
              <a:buNone/>
            </a:pPr>
            <a:r>
              <a:rPr lang="en"/>
              <a:t>Graph of MTF</a:t>
            </a:r>
          </a:p>
        </p:txBody>
      </p:sp>
      <p:sp>
        <p:nvSpPr>
          <p:cNvPr id="149" name="Shape 149"/>
          <p:cNvSpPr txBox="1"/>
          <p:nvPr/>
        </p:nvSpPr>
        <p:spPr>
          <a:xfrm rot="-5399413">
            <a:off y="3326369" x="1116049"/>
            <a:ext cy="507300" cx="1759199"/>
          </a:xfrm>
          <a:prstGeom prst="rect">
            <a:avLst/>
          </a:prstGeom>
          <a:solidFill>
            <a:srgbClr val="FFFFFF"/>
          </a:solidFill>
        </p:spPr>
        <p:txBody>
          <a:bodyPr bIns="91425" rIns="91425" lIns="91425" tIns="91425" anchor="t" anchorCtr="0">
            <a:spAutoFit/>
          </a:bodyPr>
          <a:lstStyle/>
          <a:p>
            <a:pPr rtl="0" lvl="0">
              <a:buNone/>
            </a:pPr>
            <a:r>
              <a:rPr sz="2400" lang="en"/>
              <a:t>Modulation</a:t>
            </a:r>
          </a:p>
        </p:txBody>
      </p:sp>
      <p:sp>
        <p:nvSpPr>
          <p:cNvPr id="150" name="Shape 150"/>
          <p:cNvSpPr txBox="1"/>
          <p:nvPr/>
        </p:nvSpPr>
        <p:spPr>
          <a:xfrm rot="25352">
            <a:off y="5845452" x="1761927"/>
            <a:ext cy="507312" cx="5410347"/>
          </a:xfrm>
          <a:prstGeom prst="rect">
            <a:avLst/>
          </a:prstGeom>
          <a:solidFill>
            <a:srgbClr val="FFFFFF"/>
          </a:solidFill>
        </p:spPr>
        <p:txBody>
          <a:bodyPr bIns="91425" rIns="91425" lIns="91425" tIns="91425" anchor="t" anchorCtr="0">
            <a:spAutoFit/>
          </a:bodyPr>
          <a:lstStyle/>
          <a:p>
            <a:pPr rtl="0" lvl="0">
              <a:buNone/>
            </a:pPr>
            <a:r>
              <a:rPr sz="2400" lang="en"/>
              <a:t>Oscillation Frequency (cycles/mm)</a:t>
            </a:r>
          </a:p>
        </p:txBody>
      </p:sp>
      <p:sp>
        <p:nvSpPr>
          <p:cNvPr id="151" name="Shape 151"/>
          <p:cNvSpPr/>
          <p:nvPr/>
        </p:nvSpPr>
        <p:spPr>
          <a:xfrm>
            <a:off y="2118911" x="2674600"/>
            <a:ext cy="3423537" cx="3728785"/>
          </a:xfrm>
          <a:prstGeom prst="rect">
            <a:avLst/>
          </a:prstGeom>
          <a:blipFill>
            <a:blip r:embed="rId3"/>
            <a:stretch>
              <a:fillRect/>
            </a:stretch>
          </a:blipFill>
          <a:ln>
            <a:noFill/>
          </a:ln>
        </p:spPr>
      </p:sp>
      <p:sp>
        <p:nvSpPr>
          <p:cNvPr id="152" name="Shape 152"/>
          <p:cNvSpPr txBox="1"/>
          <p:nvPr/>
        </p:nvSpPr>
        <p:spPr>
          <a:xfrm>
            <a:off y="6364102" x="187642"/>
            <a:ext cy="493799" cx="8702699"/>
          </a:xfrm>
          <a:prstGeom prst="rect">
            <a:avLst/>
          </a:prstGeom>
        </p:spPr>
        <p:txBody>
          <a:bodyPr bIns="91425" rIns="91425" lIns="91425" tIns="91425" anchor="ctr" anchorCtr="0">
            <a:spAutoFit/>
          </a:bodyPr>
          <a:lstStyle/>
          <a:p>
            <a:pPr algn="ctr" rtl="0" lvl="0">
              <a:buNone/>
            </a:pPr>
            <a:r>
              <a:rPr lang="en">
                <a:solidFill>
                  <a:srgbClr val="FFFFFF"/>
                </a:solidFill>
              </a:rPr>
              <a:t>http://encyclopedia2.thefreedictionary.com/Resolving+Power+of+a+Photographic+System</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a:themeElements>
    <a:clrScheme name="Custom 439">
      <a:dk1>
        <a:srgbClr val="000000"/>
      </a:dk1>
      <a:lt1>
        <a:srgbClr val="FFFFFF"/>
      </a:lt1>
      <a:dk2>
        <a:srgbClr val="5C6E95"/>
      </a:dk2>
      <a:lt2>
        <a:srgbClr val="ACB4C2"/>
      </a:lt2>
      <a:accent1>
        <a:srgbClr val="667E50"/>
      </a:accent1>
      <a:accent2>
        <a:srgbClr val="CFBF73"/>
      </a:accent2>
      <a:accent3>
        <a:srgbClr val="8C7C82"/>
      </a:accent3>
      <a:accent4>
        <a:srgbClr val="9ABF87"/>
      </a:accent4>
      <a:accent5>
        <a:srgbClr val="CF9462"/>
      </a:accent5>
      <a:accent6>
        <a:srgbClr val="A25642"/>
      </a:accent6>
      <a:hlink>
        <a:srgbClr val="5173A5"/>
      </a:hlink>
      <a:folHlink>
        <a:srgbClr val="687282"/>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