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19"/>
  </p:notesMasterIdLst>
  <p:sldIdLst>
    <p:sldId id="257" r:id="rId2"/>
    <p:sldId id="258" r:id="rId3"/>
    <p:sldId id="272" r:id="rId4"/>
    <p:sldId id="268" r:id="rId5"/>
    <p:sldId id="269" r:id="rId6"/>
    <p:sldId id="270" r:id="rId7"/>
    <p:sldId id="271" r:id="rId8"/>
    <p:sldId id="259" r:id="rId9"/>
    <p:sldId id="262" r:id="rId10"/>
    <p:sldId id="266" r:id="rId11"/>
    <p:sldId id="263" r:id="rId12"/>
    <p:sldId id="273" r:id="rId13"/>
    <p:sldId id="275" r:id="rId14"/>
    <p:sldId id="265" r:id="rId15"/>
    <p:sldId id="274" r:id="rId16"/>
    <p:sldId id="276" r:id="rId17"/>
    <p:sldId id="26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25" d="100"/>
          <a:sy n="125" d="100"/>
        </p:scale>
        <p:origin x="-80" y="2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272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9614A5-70B6-1A4E-9A70-C30FF9834AD9}" type="doc">
      <dgm:prSet loTypeId="urn:microsoft.com/office/officeart/2005/8/layout/list1" loCatId="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E842EFF5-8271-AA40-8D40-536704BFF38E}">
      <dgm:prSet/>
      <dgm:spPr/>
      <dgm:t>
        <a:bodyPr/>
        <a:lstStyle/>
        <a:p>
          <a:pPr rtl="0"/>
          <a:r>
            <a:rPr lang="en-US" dirty="0" smtClean="0"/>
            <a:t>May need to use Grasshoppers</a:t>
          </a:r>
          <a:endParaRPr lang="en-US" dirty="0"/>
        </a:p>
      </dgm:t>
    </dgm:pt>
    <dgm:pt modelId="{ED95A013-7DC2-9245-AA6A-BEF02CEA1237}" type="parTrans" cxnId="{3387AF6D-19D8-D34A-A13B-2A0BCC54F3EC}">
      <dgm:prSet/>
      <dgm:spPr/>
      <dgm:t>
        <a:bodyPr/>
        <a:lstStyle/>
        <a:p>
          <a:endParaRPr lang="en-US"/>
        </a:p>
      </dgm:t>
    </dgm:pt>
    <dgm:pt modelId="{368289E9-D8DD-E74D-80FF-F0AC717A02B6}" type="sibTrans" cxnId="{3387AF6D-19D8-D34A-A13B-2A0BCC54F3EC}">
      <dgm:prSet/>
      <dgm:spPr/>
      <dgm:t>
        <a:bodyPr/>
        <a:lstStyle/>
        <a:p>
          <a:endParaRPr lang="en-US"/>
        </a:p>
      </dgm:t>
    </dgm:pt>
    <dgm:pt modelId="{746B2CFE-84A6-B646-B3B3-C1D1598741BC}">
      <dgm:prSet/>
      <dgm:spPr/>
      <dgm:t>
        <a:bodyPr/>
        <a:lstStyle/>
        <a:p>
          <a:pPr rtl="0"/>
          <a:r>
            <a:rPr lang="en-US" dirty="0" smtClean="0"/>
            <a:t>Software comes with it (</a:t>
          </a:r>
          <a:r>
            <a:rPr lang="en-US" dirty="0" err="1" smtClean="0"/>
            <a:t>Multisync</a:t>
          </a:r>
          <a:r>
            <a:rPr lang="en-US" dirty="0" smtClean="0"/>
            <a:t>-we already have </a:t>
          </a:r>
          <a:r>
            <a:rPr lang="en-US" dirty="0" err="1" smtClean="0"/>
            <a:t>FlyCapture</a:t>
          </a:r>
          <a:r>
            <a:rPr lang="en-US" dirty="0" smtClean="0"/>
            <a:t>)</a:t>
          </a:r>
          <a:endParaRPr lang="en-US" dirty="0"/>
        </a:p>
      </dgm:t>
    </dgm:pt>
    <dgm:pt modelId="{CF3FA720-33F6-C849-8505-41F063CFC414}" type="parTrans" cxnId="{4E9F9270-0C3A-4B4C-AAA4-EB18A32FAE39}">
      <dgm:prSet/>
      <dgm:spPr/>
      <dgm:t>
        <a:bodyPr/>
        <a:lstStyle/>
        <a:p>
          <a:endParaRPr lang="en-US"/>
        </a:p>
      </dgm:t>
    </dgm:pt>
    <dgm:pt modelId="{1FFD6A0A-6570-9449-8568-0DB886095C45}" type="sibTrans" cxnId="{4E9F9270-0C3A-4B4C-AAA4-EB18A32FAE39}">
      <dgm:prSet/>
      <dgm:spPr/>
      <dgm:t>
        <a:bodyPr/>
        <a:lstStyle/>
        <a:p>
          <a:endParaRPr lang="en-US"/>
        </a:p>
      </dgm:t>
    </dgm:pt>
    <dgm:pt modelId="{0B6EF1D3-7DBC-324E-A0B7-FA7407502E12}">
      <dgm:prSet/>
      <dgm:spPr/>
      <dgm:t>
        <a:bodyPr/>
        <a:lstStyle/>
        <a:p>
          <a:pPr rtl="0"/>
          <a:r>
            <a:rPr lang="en-US" dirty="0" smtClean="0"/>
            <a:t>Power: host adapter, </a:t>
          </a:r>
          <a:r>
            <a:rPr lang="en-US" dirty="0" err="1" smtClean="0"/>
            <a:t>Firewire</a:t>
          </a:r>
          <a:r>
            <a:rPr lang="en-US" dirty="0" smtClean="0"/>
            <a:t>, or GPIO port</a:t>
          </a:r>
          <a:endParaRPr lang="en-US" dirty="0"/>
        </a:p>
      </dgm:t>
    </dgm:pt>
    <dgm:pt modelId="{91F09959-0A57-4143-9619-F541D6C882F1}" type="parTrans" cxnId="{7AE479F3-47C0-9047-9A46-50C017C983B1}">
      <dgm:prSet/>
      <dgm:spPr/>
      <dgm:t>
        <a:bodyPr/>
        <a:lstStyle/>
        <a:p>
          <a:endParaRPr lang="en-US"/>
        </a:p>
      </dgm:t>
    </dgm:pt>
    <dgm:pt modelId="{F7E6BE9B-271D-A648-B5A0-7B0ED41B6254}" type="sibTrans" cxnId="{7AE479F3-47C0-9047-9A46-50C017C983B1}">
      <dgm:prSet/>
      <dgm:spPr/>
      <dgm:t>
        <a:bodyPr/>
        <a:lstStyle/>
        <a:p>
          <a:endParaRPr lang="en-US"/>
        </a:p>
      </dgm:t>
    </dgm:pt>
    <dgm:pt modelId="{8DF591ED-F493-3343-9D9F-FD5B1C095DF3}">
      <dgm:prSet/>
      <dgm:spPr/>
      <dgm:t>
        <a:bodyPr/>
        <a:lstStyle/>
        <a:p>
          <a:pPr rtl="0"/>
          <a:r>
            <a:rPr lang="en-US" dirty="0" smtClean="0"/>
            <a:t>Use daisy chaining to connect the cameras</a:t>
          </a:r>
          <a:endParaRPr lang="en-US" dirty="0"/>
        </a:p>
      </dgm:t>
    </dgm:pt>
    <dgm:pt modelId="{00227BA3-54C3-BA46-9003-BA5DB835F8B9}" type="parTrans" cxnId="{D48C0772-EB21-9441-A67F-DA732BC040B1}">
      <dgm:prSet/>
      <dgm:spPr/>
      <dgm:t>
        <a:bodyPr/>
        <a:lstStyle/>
        <a:p>
          <a:endParaRPr lang="en-US"/>
        </a:p>
      </dgm:t>
    </dgm:pt>
    <dgm:pt modelId="{20BB0F49-20F2-2F48-B308-09D13C5BC1C0}" type="sibTrans" cxnId="{D48C0772-EB21-9441-A67F-DA732BC040B1}">
      <dgm:prSet/>
      <dgm:spPr/>
      <dgm:t>
        <a:bodyPr/>
        <a:lstStyle/>
        <a:p>
          <a:endParaRPr lang="en-US"/>
        </a:p>
      </dgm:t>
    </dgm:pt>
    <dgm:pt modelId="{AC250A4A-1DDB-F14A-8A63-5A9EEC47145D}">
      <dgm:prSet/>
      <dgm:spPr/>
      <dgm:t>
        <a:bodyPr/>
        <a:lstStyle/>
        <a:p>
          <a:pPr rtl="0"/>
          <a:r>
            <a:rPr lang="en-US" dirty="0" smtClean="0"/>
            <a:t>16 can be connected to a laptop</a:t>
          </a:r>
          <a:endParaRPr lang="en-US" dirty="0"/>
        </a:p>
      </dgm:t>
    </dgm:pt>
    <dgm:pt modelId="{3D9F2233-F7A4-784A-9420-051CE1941D6A}" type="sibTrans" cxnId="{3C99D4B2-D985-7C4C-BFE7-0B58686B7C1D}">
      <dgm:prSet/>
      <dgm:spPr/>
      <dgm:t>
        <a:bodyPr/>
        <a:lstStyle/>
        <a:p>
          <a:endParaRPr lang="en-US"/>
        </a:p>
      </dgm:t>
    </dgm:pt>
    <dgm:pt modelId="{D3F85174-8BB4-F34A-A36F-A1C230902ECD}" type="parTrans" cxnId="{3C99D4B2-D985-7C4C-BFE7-0B58686B7C1D}">
      <dgm:prSet/>
      <dgm:spPr/>
      <dgm:t>
        <a:bodyPr/>
        <a:lstStyle/>
        <a:p>
          <a:endParaRPr lang="en-US"/>
        </a:p>
      </dgm:t>
    </dgm:pt>
    <dgm:pt modelId="{1E49C029-2E9C-D549-86E2-97BE2C15628B}">
      <dgm:prSet/>
      <dgm:spPr/>
      <dgm:t>
        <a:bodyPr/>
        <a:lstStyle/>
        <a:p>
          <a:pPr rtl="0"/>
          <a:r>
            <a:rPr lang="en-US" dirty="0" smtClean="0"/>
            <a:t>32 can be connected to one PC</a:t>
          </a:r>
          <a:endParaRPr lang="en-US" dirty="0"/>
        </a:p>
      </dgm:t>
    </dgm:pt>
    <dgm:pt modelId="{BE7400DA-3EAE-724A-825B-C7E8304C2788}" type="sibTrans" cxnId="{7A695899-CE0D-384F-AE94-B8F1DCEEDD05}">
      <dgm:prSet/>
      <dgm:spPr/>
      <dgm:t>
        <a:bodyPr/>
        <a:lstStyle/>
        <a:p>
          <a:endParaRPr lang="en-US"/>
        </a:p>
      </dgm:t>
    </dgm:pt>
    <dgm:pt modelId="{4D2AE361-8219-F34B-B13C-65BD26FAAF7D}" type="parTrans" cxnId="{7A695899-CE0D-384F-AE94-B8F1DCEEDD05}">
      <dgm:prSet/>
      <dgm:spPr/>
      <dgm:t>
        <a:bodyPr/>
        <a:lstStyle/>
        <a:p>
          <a:endParaRPr lang="en-US"/>
        </a:p>
      </dgm:t>
    </dgm:pt>
    <dgm:pt modelId="{14C96D79-7CFB-4740-B140-5E2B0873EA24}" type="pres">
      <dgm:prSet presAssocID="{9C9614A5-70B6-1A4E-9A70-C30FF9834AD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5D52B65-9843-F34F-93E5-D3F7C1952D4A}" type="pres">
      <dgm:prSet presAssocID="{E842EFF5-8271-AA40-8D40-536704BFF38E}" presName="parentLin" presStyleCnt="0"/>
      <dgm:spPr/>
    </dgm:pt>
    <dgm:pt modelId="{56E81565-CD3E-AA47-8377-2B3377F9A31D}" type="pres">
      <dgm:prSet presAssocID="{E842EFF5-8271-AA40-8D40-536704BFF38E}" presName="parentLeftMargin" presStyleLbl="node1" presStyleIdx="0" presStyleCnt="6"/>
      <dgm:spPr/>
      <dgm:t>
        <a:bodyPr/>
        <a:lstStyle/>
        <a:p>
          <a:endParaRPr lang="en-US"/>
        </a:p>
      </dgm:t>
    </dgm:pt>
    <dgm:pt modelId="{F606062E-CAB4-4A4F-B7B0-9E0B3F3981A1}" type="pres">
      <dgm:prSet presAssocID="{E842EFF5-8271-AA40-8D40-536704BFF38E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5A4DBB-67F2-5C4F-9AA9-539B058A666C}" type="pres">
      <dgm:prSet presAssocID="{E842EFF5-8271-AA40-8D40-536704BFF38E}" presName="negativeSpace" presStyleCnt="0"/>
      <dgm:spPr/>
    </dgm:pt>
    <dgm:pt modelId="{834546F7-FB75-3A40-9066-91722066F9C7}" type="pres">
      <dgm:prSet presAssocID="{E842EFF5-8271-AA40-8D40-536704BFF38E}" presName="childText" presStyleLbl="conFgAcc1" presStyleIdx="0" presStyleCnt="6">
        <dgm:presLayoutVars>
          <dgm:bulletEnabled val="1"/>
        </dgm:presLayoutVars>
      </dgm:prSet>
      <dgm:spPr/>
    </dgm:pt>
    <dgm:pt modelId="{3A6D04CD-3713-7B41-ABE8-02AB2FF2317D}" type="pres">
      <dgm:prSet presAssocID="{368289E9-D8DD-E74D-80FF-F0AC717A02B6}" presName="spaceBetweenRectangles" presStyleCnt="0"/>
      <dgm:spPr/>
    </dgm:pt>
    <dgm:pt modelId="{FC4B240D-9118-9247-8F6B-80C352151AFB}" type="pres">
      <dgm:prSet presAssocID="{1E49C029-2E9C-D549-86E2-97BE2C15628B}" presName="parentLin" presStyleCnt="0"/>
      <dgm:spPr/>
    </dgm:pt>
    <dgm:pt modelId="{8BA5E41C-1760-0A4B-8441-36106E11F825}" type="pres">
      <dgm:prSet presAssocID="{1E49C029-2E9C-D549-86E2-97BE2C15628B}" presName="parentLeftMargin" presStyleLbl="node1" presStyleIdx="0" presStyleCnt="6"/>
      <dgm:spPr/>
      <dgm:t>
        <a:bodyPr/>
        <a:lstStyle/>
        <a:p>
          <a:endParaRPr lang="en-US"/>
        </a:p>
      </dgm:t>
    </dgm:pt>
    <dgm:pt modelId="{6F98C2B1-1A64-5241-92FD-5E178C172655}" type="pres">
      <dgm:prSet presAssocID="{1E49C029-2E9C-D549-86E2-97BE2C15628B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4B03D7-03AD-A043-A081-993AC95EB369}" type="pres">
      <dgm:prSet presAssocID="{1E49C029-2E9C-D549-86E2-97BE2C15628B}" presName="negativeSpace" presStyleCnt="0"/>
      <dgm:spPr/>
    </dgm:pt>
    <dgm:pt modelId="{2E33081C-8C0F-A34C-81D0-C110F280B6DC}" type="pres">
      <dgm:prSet presAssocID="{1E49C029-2E9C-D549-86E2-97BE2C15628B}" presName="childText" presStyleLbl="conFgAcc1" presStyleIdx="1" presStyleCnt="6">
        <dgm:presLayoutVars>
          <dgm:bulletEnabled val="1"/>
        </dgm:presLayoutVars>
      </dgm:prSet>
      <dgm:spPr/>
    </dgm:pt>
    <dgm:pt modelId="{FD21B82B-C4D5-B94D-8E32-301412E25775}" type="pres">
      <dgm:prSet presAssocID="{BE7400DA-3EAE-724A-825B-C7E8304C2788}" presName="spaceBetweenRectangles" presStyleCnt="0"/>
      <dgm:spPr/>
    </dgm:pt>
    <dgm:pt modelId="{2968F2F3-A823-9041-A4AD-78A46DE10356}" type="pres">
      <dgm:prSet presAssocID="{AC250A4A-1DDB-F14A-8A63-5A9EEC47145D}" presName="parentLin" presStyleCnt="0"/>
      <dgm:spPr/>
    </dgm:pt>
    <dgm:pt modelId="{A85740D9-A77B-F242-A089-B59846EB4289}" type="pres">
      <dgm:prSet presAssocID="{AC250A4A-1DDB-F14A-8A63-5A9EEC47145D}" presName="parentLeftMargin" presStyleLbl="node1" presStyleIdx="1" presStyleCnt="6"/>
      <dgm:spPr/>
      <dgm:t>
        <a:bodyPr/>
        <a:lstStyle/>
        <a:p>
          <a:endParaRPr lang="en-US"/>
        </a:p>
      </dgm:t>
    </dgm:pt>
    <dgm:pt modelId="{02140746-F155-6448-875E-E1E4D52B1240}" type="pres">
      <dgm:prSet presAssocID="{AC250A4A-1DDB-F14A-8A63-5A9EEC47145D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20DE3D-FD24-EC44-AD79-EB0A2B477701}" type="pres">
      <dgm:prSet presAssocID="{AC250A4A-1DDB-F14A-8A63-5A9EEC47145D}" presName="negativeSpace" presStyleCnt="0"/>
      <dgm:spPr/>
    </dgm:pt>
    <dgm:pt modelId="{3130C23E-D9F3-3C4E-BF03-596CE2F024B4}" type="pres">
      <dgm:prSet presAssocID="{AC250A4A-1DDB-F14A-8A63-5A9EEC47145D}" presName="childText" presStyleLbl="conFgAcc1" presStyleIdx="2" presStyleCnt="6">
        <dgm:presLayoutVars>
          <dgm:bulletEnabled val="1"/>
        </dgm:presLayoutVars>
      </dgm:prSet>
      <dgm:spPr/>
    </dgm:pt>
    <dgm:pt modelId="{5E549A55-AE31-F94F-9449-C1F650C89BB9}" type="pres">
      <dgm:prSet presAssocID="{3D9F2233-F7A4-784A-9420-051CE1941D6A}" presName="spaceBetweenRectangles" presStyleCnt="0"/>
      <dgm:spPr/>
    </dgm:pt>
    <dgm:pt modelId="{B96AD9A3-DB68-684C-BD08-9490A317A00E}" type="pres">
      <dgm:prSet presAssocID="{746B2CFE-84A6-B646-B3B3-C1D1598741BC}" presName="parentLin" presStyleCnt="0"/>
      <dgm:spPr/>
    </dgm:pt>
    <dgm:pt modelId="{E888A3D9-6E1F-BD45-A01D-716DFC89884A}" type="pres">
      <dgm:prSet presAssocID="{746B2CFE-84A6-B646-B3B3-C1D1598741BC}" presName="parentLeftMargin" presStyleLbl="node1" presStyleIdx="2" presStyleCnt="6"/>
      <dgm:spPr/>
      <dgm:t>
        <a:bodyPr/>
        <a:lstStyle/>
        <a:p>
          <a:endParaRPr lang="en-US"/>
        </a:p>
      </dgm:t>
    </dgm:pt>
    <dgm:pt modelId="{E1F8FF0F-AB43-5E4C-990B-52FE31B9D10F}" type="pres">
      <dgm:prSet presAssocID="{746B2CFE-84A6-B646-B3B3-C1D1598741BC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B55F68-C8F5-2D49-BCFB-EDF9ADC1E301}" type="pres">
      <dgm:prSet presAssocID="{746B2CFE-84A6-B646-B3B3-C1D1598741BC}" presName="negativeSpace" presStyleCnt="0"/>
      <dgm:spPr/>
    </dgm:pt>
    <dgm:pt modelId="{6AE4C633-5353-1941-9020-33259BE3B6CB}" type="pres">
      <dgm:prSet presAssocID="{746B2CFE-84A6-B646-B3B3-C1D1598741BC}" presName="childText" presStyleLbl="conFgAcc1" presStyleIdx="3" presStyleCnt="6">
        <dgm:presLayoutVars>
          <dgm:bulletEnabled val="1"/>
        </dgm:presLayoutVars>
      </dgm:prSet>
      <dgm:spPr/>
    </dgm:pt>
    <dgm:pt modelId="{7525B0B3-E416-AC4C-B1C6-1DD7F9E66AF0}" type="pres">
      <dgm:prSet presAssocID="{1FFD6A0A-6570-9449-8568-0DB886095C45}" presName="spaceBetweenRectangles" presStyleCnt="0"/>
      <dgm:spPr/>
    </dgm:pt>
    <dgm:pt modelId="{7FF362EA-976F-D14F-B669-FB25F78FEDF2}" type="pres">
      <dgm:prSet presAssocID="{0B6EF1D3-7DBC-324E-A0B7-FA7407502E12}" presName="parentLin" presStyleCnt="0"/>
      <dgm:spPr/>
    </dgm:pt>
    <dgm:pt modelId="{06923100-AD88-6349-ADC1-CB868930EBEF}" type="pres">
      <dgm:prSet presAssocID="{0B6EF1D3-7DBC-324E-A0B7-FA7407502E12}" presName="parentLeftMargin" presStyleLbl="node1" presStyleIdx="3" presStyleCnt="6"/>
      <dgm:spPr/>
      <dgm:t>
        <a:bodyPr/>
        <a:lstStyle/>
        <a:p>
          <a:endParaRPr lang="en-US"/>
        </a:p>
      </dgm:t>
    </dgm:pt>
    <dgm:pt modelId="{DB28D8C4-F769-3E4E-8701-C687913307EC}" type="pres">
      <dgm:prSet presAssocID="{0B6EF1D3-7DBC-324E-A0B7-FA7407502E12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DC7780-3CB6-9E46-B7D8-AB572DD7AFF7}" type="pres">
      <dgm:prSet presAssocID="{0B6EF1D3-7DBC-324E-A0B7-FA7407502E12}" presName="negativeSpace" presStyleCnt="0"/>
      <dgm:spPr/>
    </dgm:pt>
    <dgm:pt modelId="{535DD218-0D5D-F747-9961-C6283D39F620}" type="pres">
      <dgm:prSet presAssocID="{0B6EF1D3-7DBC-324E-A0B7-FA7407502E12}" presName="childText" presStyleLbl="conFgAcc1" presStyleIdx="4" presStyleCnt="6">
        <dgm:presLayoutVars>
          <dgm:bulletEnabled val="1"/>
        </dgm:presLayoutVars>
      </dgm:prSet>
      <dgm:spPr/>
    </dgm:pt>
    <dgm:pt modelId="{24A91612-72AD-8B49-8D8A-6AE93DA8BB4F}" type="pres">
      <dgm:prSet presAssocID="{F7E6BE9B-271D-A648-B5A0-7B0ED41B6254}" presName="spaceBetweenRectangles" presStyleCnt="0"/>
      <dgm:spPr/>
    </dgm:pt>
    <dgm:pt modelId="{75C37D1C-244D-D740-A34F-124547EB46EF}" type="pres">
      <dgm:prSet presAssocID="{8DF591ED-F493-3343-9D9F-FD5B1C095DF3}" presName="parentLin" presStyleCnt="0"/>
      <dgm:spPr/>
    </dgm:pt>
    <dgm:pt modelId="{59BB6CD6-9600-554A-A0EC-27EBFB105F38}" type="pres">
      <dgm:prSet presAssocID="{8DF591ED-F493-3343-9D9F-FD5B1C095DF3}" presName="parentLeftMargin" presStyleLbl="node1" presStyleIdx="4" presStyleCnt="6"/>
      <dgm:spPr/>
      <dgm:t>
        <a:bodyPr/>
        <a:lstStyle/>
        <a:p>
          <a:endParaRPr lang="en-US"/>
        </a:p>
      </dgm:t>
    </dgm:pt>
    <dgm:pt modelId="{CED3F617-C231-9449-A281-24791DC2D260}" type="pres">
      <dgm:prSet presAssocID="{8DF591ED-F493-3343-9D9F-FD5B1C095DF3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D65D99-7DFC-6A46-9CCE-8F9FEB015945}" type="pres">
      <dgm:prSet presAssocID="{8DF591ED-F493-3343-9D9F-FD5B1C095DF3}" presName="negativeSpace" presStyleCnt="0"/>
      <dgm:spPr/>
    </dgm:pt>
    <dgm:pt modelId="{9288ADE8-E5E2-DC4B-928E-DFA8A4A8EC69}" type="pres">
      <dgm:prSet presAssocID="{8DF591ED-F493-3343-9D9F-FD5B1C095DF3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FD5FAC1E-AF44-F047-87EA-D2E838C28226}" type="presOf" srcId="{0B6EF1D3-7DBC-324E-A0B7-FA7407502E12}" destId="{DB28D8C4-F769-3E4E-8701-C687913307EC}" srcOrd="1" destOrd="0" presId="urn:microsoft.com/office/officeart/2005/8/layout/list1"/>
    <dgm:cxn modelId="{C06DE7C4-34D6-8142-93BC-CE21B8A8BDAE}" type="presOf" srcId="{746B2CFE-84A6-B646-B3B3-C1D1598741BC}" destId="{E1F8FF0F-AB43-5E4C-990B-52FE31B9D10F}" srcOrd="1" destOrd="0" presId="urn:microsoft.com/office/officeart/2005/8/layout/list1"/>
    <dgm:cxn modelId="{0F835D47-90A7-BB42-8D2E-54ED9A101DC4}" type="presOf" srcId="{E842EFF5-8271-AA40-8D40-536704BFF38E}" destId="{56E81565-CD3E-AA47-8377-2B3377F9A31D}" srcOrd="0" destOrd="0" presId="urn:microsoft.com/office/officeart/2005/8/layout/list1"/>
    <dgm:cxn modelId="{DAF1CB3D-1EE2-DC43-A0EC-767C4C985933}" type="presOf" srcId="{8DF591ED-F493-3343-9D9F-FD5B1C095DF3}" destId="{59BB6CD6-9600-554A-A0EC-27EBFB105F38}" srcOrd="0" destOrd="0" presId="urn:microsoft.com/office/officeart/2005/8/layout/list1"/>
    <dgm:cxn modelId="{4E9F9270-0C3A-4B4C-AAA4-EB18A32FAE39}" srcId="{9C9614A5-70B6-1A4E-9A70-C30FF9834AD9}" destId="{746B2CFE-84A6-B646-B3B3-C1D1598741BC}" srcOrd="3" destOrd="0" parTransId="{CF3FA720-33F6-C849-8505-41F063CFC414}" sibTransId="{1FFD6A0A-6570-9449-8568-0DB886095C45}"/>
    <dgm:cxn modelId="{7A695899-CE0D-384F-AE94-B8F1DCEEDD05}" srcId="{9C9614A5-70B6-1A4E-9A70-C30FF9834AD9}" destId="{1E49C029-2E9C-D549-86E2-97BE2C15628B}" srcOrd="1" destOrd="0" parTransId="{4D2AE361-8219-F34B-B13C-65BD26FAAF7D}" sibTransId="{BE7400DA-3EAE-724A-825B-C7E8304C2788}"/>
    <dgm:cxn modelId="{D48C0772-EB21-9441-A67F-DA732BC040B1}" srcId="{9C9614A5-70B6-1A4E-9A70-C30FF9834AD9}" destId="{8DF591ED-F493-3343-9D9F-FD5B1C095DF3}" srcOrd="5" destOrd="0" parTransId="{00227BA3-54C3-BA46-9003-BA5DB835F8B9}" sibTransId="{20BB0F49-20F2-2F48-B308-09D13C5BC1C0}"/>
    <dgm:cxn modelId="{3387AF6D-19D8-D34A-A13B-2A0BCC54F3EC}" srcId="{9C9614A5-70B6-1A4E-9A70-C30FF9834AD9}" destId="{E842EFF5-8271-AA40-8D40-536704BFF38E}" srcOrd="0" destOrd="0" parTransId="{ED95A013-7DC2-9245-AA6A-BEF02CEA1237}" sibTransId="{368289E9-D8DD-E74D-80FF-F0AC717A02B6}"/>
    <dgm:cxn modelId="{50A81DE3-3451-1A43-9494-1F5736D38614}" type="presOf" srcId="{AC250A4A-1DDB-F14A-8A63-5A9EEC47145D}" destId="{02140746-F155-6448-875E-E1E4D52B1240}" srcOrd="1" destOrd="0" presId="urn:microsoft.com/office/officeart/2005/8/layout/list1"/>
    <dgm:cxn modelId="{401BBC5C-88C8-744A-91F7-2B4B71C14913}" type="presOf" srcId="{746B2CFE-84A6-B646-B3B3-C1D1598741BC}" destId="{E888A3D9-6E1F-BD45-A01D-716DFC89884A}" srcOrd="0" destOrd="0" presId="urn:microsoft.com/office/officeart/2005/8/layout/list1"/>
    <dgm:cxn modelId="{7AE479F3-47C0-9047-9A46-50C017C983B1}" srcId="{9C9614A5-70B6-1A4E-9A70-C30FF9834AD9}" destId="{0B6EF1D3-7DBC-324E-A0B7-FA7407502E12}" srcOrd="4" destOrd="0" parTransId="{91F09959-0A57-4143-9619-F541D6C882F1}" sibTransId="{F7E6BE9B-271D-A648-B5A0-7B0ED41B6254}"/>
    <dgm:cxn modelId="{D7FAF4C5-2348-164F-B3F9-26BE8496AD6E}" type="presOf" srcId="{0B6EF1D3-7DBC-324E-A0B7-FA7407502E12}" destId="{06923100-AD88-6349-ADC1-CB868930EBEF}" srcOrd="0" destOrd="0" presId="urn:microsoft.com/office/officeart/2005/8/layout/list1"/>
    <dgm:cxn modelId="{05416DAD-FC19-EF4D-9464-7B06C8B351A4}" type="presOf" srcId="{9C9614A5-70B6-1A4E-9A70-C30FF9834AD9}" destId="{14C96D79-7CFB-4740-B140-5E2B0873EA24}" srcOrd="0" destOrd="0" presId="urn:microsoft.com/office/officeart/2005/8/layout/list1"/>
    <dgm:cxn modelId="{1131ED41-7EBC-5C4E-B5EB-03C8EC98B0B7}" type="presOf" srcId="{1E49C029-2E9C-D549-86E2-97BE2C15628B}" destId="{8BA5E41C-1760-0A4B-8441-36106E11F825}" srcOrd="0" destOrd="0" presId="urn:microsoft.com/office/officeart/2005/8/layout/list1"/>
    <dgm:cxn modelId="{3C99D4B2-D985-7C4C-BFE7-0B58686B7C1D}" srcId="{9C9614A5-70B6-1A4E-9A70-C30FF9834AD9}" destId="{AC250A4A-1DDB-F14A-8A63-5A9EEC47145D}" srcOrd="2" destOrd="0" parTransId="{D3F85174-8BB4-F34A-A36F-A1C230902ECD}" sibTransId="{3D9F2233-F7A4-784A-9420-051CE1941D6A}"/>
    <dgm:cxn modelId="{DD347297-6D6D-FB48-AA5D-E5CD6113D63D}" type="presOf" srcId="{E842EFF5-8271-AA40-8D40-536704BFF38E}" destId="{F606062E-CAB4-4A4F-B7B0-9E0B3F3981A1}" srcOrd="1" destOrd="0" presId="urn:microsoft.com/office/officeart/2005/8/layout/list1"/>
    <dgm:cxn modelId="{94717F11-5810-574B-9B94-270E2670488A}" type="presOf" srcId="{AC250A4A-1DDB-F14A-8A63-5A9EEC47145D}" destId="{A85740D9-A77B-F242-A089-B59846EB4289}" srcOrd="0" destOrd="0" presId="urn:microsoft.com/office/officeart/2005/8/layout/list1"/>
    <dgm:cxn modelId="{887DBA0A-0DA6-1B42-BB3F-D86FB5FA4D25}" type="presOf" srcId="{1E49C029-2E9C-D549-86E2-97BE2C15628B}" destId="{6F98C2B1-1A64-5241-92FD-5E178C172655}" srcOrd="1" destOrd="0" presId="urn:microsoft.com/office/officeart/2005/8/layout/list1"/>
    <dgm:cxn modelId="{5D927EEB-4462-7D48-81CD-91F42A4C90AE}" type="presOf" srcId="{8DF591ED-F493-3343-9D9F-FD5B1C095DF3}" destId="{CED3F617-C231-9449-A281-24791DC2D260}" srcOrd="1" destOrd="0" presId="urn:microsoft.com/office/officeart/2005/8/layout/list1"/>
    <dgm:cxn modelId="{415AAE66-F3AC-D446-8429-D3863A3E967F}" type="presParOf" srcId="{14C96D79-7CFB-4740-B140-5E2B0873EA24}" destId="{55D52B65-9843-F34F-93E5-D3F7C1952D4A}" srcOrd="0" destOrd="0" presId="urn:microsoft.com/office/officeart/2005/8/layout/list1"/>
    <dgm:cxn modelId="{A4547E0C-4CD7-524B-9AB2-3F41D7F48717}" type="presParOf" srcId="{55D52B65-9843-F34F-93E5-D3F7C1952D4A}" destId="{56E81565-CD3E-AA47-8377-2B3377F9A31D}" srcOrd="0" destOrd="0" presId="urn:microsoft.com/office/officeart/2005/8/layout/list1"/>
    <dgm:cxn modelId="{45D2A5A5-8C50-9C44-81D1-FB551A77AACF}" type="presParOf" srcId="{55D52B65-9843-F34F-93E5-D3F7C1952D4A}" destId="{F606062E-CAB4-4A4F-B7B0-9E0B3F3981A1}" srcOrd="1" destOrd="0" presId="urn:microsoft.com/office/officeart/2005/8/layout/list1"/>
    <dgm:cxn modelId="{950FE1AB-BF69-D34C-8FA9-F90D5A7D9BC7}" type="presParOf" srcId="{14C96D79-7CFB-4740-B140-5E2B0873EA24}" destId="{AF5A4DBB-67F2-5C4F-9AA9-539B058A666C}" srcOrd="1" destOrd="0" presId="urn:microsoft.com/office/officeart/2005/8/layout/list1"/>
    <dgm:cxn modelId="{82DDEE78-A7E9-4C42-945C-E70C8B624E8B}" type="presParOf" srcId="{14C96D79-7CFB-4740-B140-5E2B0873EA24}" destId="{834546F7-FB75-3A40-9066-91722066F9C7}" srcOrd="2" destOrd="0" presId="urn:microsoft.com/office/officeart/2005/8/layout/list1"/>
    <dgm:cxn modelId="{14D9638B-3CBE-1F42-B772-5DE112924C43}" type="presParOf" srcId="{14C96D79-7CFB-4740-B140-5E2B0873EA24}" destId="{3A6D04CD-3713-7B41-ABE8-02AB2FF2317D}" srcOrd="3" destOrd="0" presId="urn:microsoft.com/office/officeart/2005/8/layout/list1"/>
    <dgm:cxn modelId="{4C098697-5279-AD46-8C46-A0E885EAD89E}" type="presParOf" srcId="{14C96D79-7CFB-4740-B140-5E2B0873EA24}" destId="{FC4B240D-9118-9247-8F6B-80C352151AFB}" srcOrd="4" destOrd="0" presId="urn:microsoft.com/office/officeart/2005/8/layout/list1"/>
    <dgm:cxn modelId="{F8B18E41-90BD-1145-9DBE-0D57D44A1898}" type="presParOf" srcId="{FC4B240D-9118-9247-8F6B-80C352151AFB}" destId="{8BA5E41C-1760-0A4B-8441-36106E11F825}" srcOrd="0" destOrd="0" presId="urn:microsoft.com/office/officeart/2005/8/layout/list1"/>
    <dgm:cxn modelId="{29B00FDA-797B-7E4C-8861-1935042FC251}" type="presParOf" srcId="{FC4B240D-9118-9247-8F6B-80C352151AFB}" destId="{6F98C2B1-1A64-5241-92FD-5E178C172655}" srcOrd="1" destOrd="0" presId="urn:microsoft.com/office/officeart/2005/8/layout/list1"/>
    <dgm:cxn modelId="{7D6DA03F-126C-1849-8F26-54944860E7F8}" type="presParOf" srcId="{14C96D79-7CFB-4740-B140-5E2B0873EA24}" destId="{CE4B03D7-03AD-A043-A081-993AC95EB369}" srcOrd="5" destOrd="0" presId="urn:microsoft.com/office/officeart/2005/8/layout/list1"/>
    <dgm:cxn modelId="{E9DC6893-C8BD-F644-A849-44E35977FC5C}" type="presParOf" srcId="{14C96D79-7CFB-4740-B140-5E2B0873EA24}" destId="{2E33081C-8C0F-A34C-81D0-C110F280B6DC}" srcOrd="6" destOrd="0" presId="urn:microsoft.com/office/officeart/2005/8/layout/list1"/>
    <dgm:cxn modelId="{131D2005-3F4F-5E42-B823-6BDA08AD7D2F}" type="presParOf" srcId="{14C96D79-7CFB-4740-B140-5E2B0873EA24}" destId="{FD21B82B-C4D5-B94D-8E32-301412E25775}" srcOrd="7" destOrd="0" presId="urn:microsoft.com/office/officeart/2005/8/layout/list1"/>
    <dgm:cxn modelId="{4D461DA0-A9D4-8348-B88C-6345E9EE0299}" type="presParOf" srcId="{14C96D79-7CFB-4740-B140-5E2B0873EA24}" destId="{2968F2F3-A823-9041-A4AD-78A46DE10356}" srcOrd="8" destOrd="0" presId="urn:microsoft.com/office/officeart/2005/8/layout/list1"/>
    <dgm:cxn modelId="{02163150-7CB0-054A-A84B-7A07C32F667A}" type="presParOf" srcId="{2968F2F3-A823-9041-A4AD-78A46DE10356}" destId="{A85740D9-A77B-F242-A089-B59846EB4289}" srcOrd="0" destOrd="0" presId="urn:microsoft.com/office/officeart/2005/8/layout/list1"/>
    <dgm:cxn modelId="{38C9CDCE-A5D5-0D48-A570-41A7B9B93786}" type="presParOf" srcId="{2968F2F3-A823-9041-A4AD-78A46DE10356}" destId="{02140746-F155-6448-875E-E1E4D52B1240}" srcOrd="1" destOrd="0" presId="urn:microsoft.com/office/officeart/2005/8/layout/list1"/>
    <dgm:cxn modelId="{BBAA7D55-BFD4-D04E-92F4-BCC7A13FA6C0}" type="presParOf" srcId="{14C96D79-7CFB-4740-B140-5E2B0873EA24}" destId="{BF20DE3D-FD24-EC44-AD79-EB0A2B477701}" srcOrd="9" destOrd="0" presId="urn:microsoft.com/office/officeart/2005/8/layout/list1"/>
    <dgm:cxn modelId="{36261B44-CFCD-5E4C-A781-1935B25AB3A1}" type="presParOf" srcId="{14C96D79-7CFB-4740-B140-5E2B0873EA24}" destId="{3130C23E-D9F3-3C4E-BF03-596CE2F024B4}" srcOrd="10" destOrd="0" presId="urn:microsoft.com/office/officeart/2005/8/layout/list1"/>
    <dgm:cxn modelId="{09222366-2024-0D45-B9CF-3F1A65AEA30F}" type="presParOf" srcId="{14C96D79-7CFB-4740-B140-5E2B0873EA24}" destId="{5E549A55-AE31-F94F-9449-C1F650C89BB9}" srcOrd="11" destOrd="0" presId="urn:microsoft.com/office/officeart/2005/8/layout/list1"/>
    <dgm:cxn modelId="{97A13E11-4D1F-AC40-BAFB-D515397A1B1D}" type="presParOf" srcId="{14C96D79-7CFB-4740-B140-5E2B0873EA24}" destId="{B96AD9A3-DB68-684C-BD08-9490A317A00E}" srcOrd="12" destOrd="0" presId="urn:microsoft.com/office/officeart/2005/8/layout/list1"/>
    <dgm:cxn modelId="{9ADCE87C-23ED-7040-9766-6B369BEEFAF6}" type="presParOf" srcId="{B96AD9A3-DB68-684C-BD08-9490A317A00E}" destId="{E888A3D9-6E1F-BD45-A01D-716DFC89884A}" srcOrd="0" destOrd="0" presId="urn:microsoft.com/office/officeart/2005/8/layout/list1"/>
    <dgm:cxn modelId="{66218B93-063F-BA40-8035-D9B06521120A}" type="presParOf" srcId="{B96AD9A3-DB68-684C-BD08-9490A317A00E}" destId="{E1F8FF0F-AB43-5E4C-990B-52FE31B9D10F}" srcOrd="1" destOrd="0" presId="urn:microsoft.com/office/officeart/2005/8/layout/list1"/>
    <dgm:cxn modelId="{DDCFE9B5-E929-8049-BD37-2F1AB7B1F381}" type="presParOf" srcId="{14C96D79-7CFB-4740-B140-5E2B0873EA24}" destId="{F5B55F68-C8F5-2D49-BCFB-EDF9ADC1E301}" srcOrd="13" destOrd="0" presId="urn:microsoft.com/office/officeart/2005/8/layout/list1"/>
    <dgm:cxn modelId="{E2AE2DCE-7D9F-F24C-BEFA-DDD353C7574B}" type="presParOf" srcId="{14C96D79-7CFB-4740-B140-5E2B0873EA24}" destId="{6AE4C633-5353-1941-9020-33259BE3B6CB}" srcOrd="14" destOrd="0" presId="urn:microsoft.com/office/officeart/2005/8/layout/list1"/>
    <dgm:cxn modelId="{E34F187C-C145-4A4F-BC7A-4BD67C075E45}" type="presParOf" srcId="{14C96D79-7CFB-4740-B140-5E2B0873EA24}" destId="{7525B0B3-E416-AC4C-B1C6-1DD7F9E66AF0}" srcOrd="15" destOrd="0" presId="urn:microsoft.com/office/officeart/2005/8/layout/list1"/>
    <dgm:cxn modelId="{1D2D6D0F-E230-FF4C-9094-FFD7D6EAEA9B}" type="presParOf" srcId="{14C96D79-7CFB-4740-B140-5E2B0873EA24}" destId="{7FF362EA-976F-D14F-B669-FB25F78FEDF2}" srcOrd="16" destOrd="0" presId="urn:microsoft.com/office/officeart/2005/8/layout/list1"/>
    <dgm:cxn modelId="{C73DE27C-047F-4F40-934C-B422F01DAE1A}" type="presParOf" srcId="{7FF362EA-976F-D14F-B669-FB25F78FEDF2}" destId="{06923100-AD88-6349-ADC1-CB868930EBEF}" srcOrd="0" destOrd="0" presId="urn:microsoft.com/office/officeart/2005/8/layout/list1"/>
    <dgm:cxn modelId="{84A9A771-F8D2-4A44-A401-85B8F8EDBD18}" type="presParOf" srcId="{7FF362EA-976F-D14F-B669-FB25F78FEDF2}" destId="{DB28D8C4-F769-3E4E-8701-C687913307EC}" srcOrd="1" destOrd="0" presId="urn:microsoft.com/office/officeart/2005/8/layout/list1"/>
    <dgm:cxn modelId="{A22E3BEE-CD1F-4F49-A9D3-91A84AF2D106}" type="presParOf" srcId="{14C96D79-7CFB-4740-B140-5E2B0873EA24}" destId="{D9DC7780-3CB6-9E46-B7D8-AB572DD7AFF7}" srcOrd="17" destOrd="0" presId="urn:microsoft.com/office/officeart/2005/8/layout/list1"/>
    <dgm:cxn modelId="{B647B43E-7666-0F4C-811B-4B2A2D703FB5}" type="presParOf" srcId="{14C96D79-7CFB-4740-B140-5E2B0873EA24}" destId="{535DD218-0D5D-F747-9961-C6283D39F620}" srcOrd="18" destOrd="0" presId="urn:microsoft.com/office/officeart/2005/8/layout/list1"/>
    <dgm:cxn modelId="{4F4ACBF6-232F-874B-94FA-4E0B3C1E7020}" type="presParOf" srcId="{14C96D79-7CFB-4740-B140-5E2B0873EA24}" destId="{24A91612-72AD-8B49-8D8A-6AE93DA8BB4F}" srcOrd="19" destOrd="0" presId="urn:microsoft.com/office/officeart/2005/8/layout/list1"/>
    <dgm:cxn modelId="{1053E2D9-1189-E343-A528-D1744D4CAE5F}" type="presParOf" srcId="{14C96D79-7CFB-4740-B140-5E2B0873EA24}" destId="{75C37D1C-244D-D740-A34F-124547EB46EF}" srcOrd="20" destOrd="0" presId="urn:microsoft.com/office/officeart/2005/8/layout/list1"/>
    <dgm:cxn modelId="{90B59DD4-AB14-FB43-95B5-3C76F26FDEB1}" type="presParOf" srcId="{75C37D1C-244D-D740-A34F-124547EB46EF}" destId="{59BB6CD6-9600-554A-A0EC-27EBFB105F38}" srcOrd="0" destOrd="0" presId="urn:microsoft.com/office/officeart/2005/8/layout/list1"/>
    <dgm:cxn modelId="{DA2E4940-FD46-DD46-87F1-920AEAE6665F}" type="presParOf" srcId="{75C37D1C-244D-D740-A34F-124547EB46EF}" destId="{CED3F617-C231-9449-A281-24791DC2D260}" srcOrd="1" destOrd="0" presId="urn:microsoft.com/office/officeart/2005/8/layout/list1"/>
    <dgm:cxn modelId="{541BDEA4-0B2D-F145-9930-D7B49242AFAF}" type="presParOf" srcId="{14C96D79-7CFB-4740-B140-5E2B0873EA24}" destId="{02D65D99-7DFC-6A46-9CCE-8F9FEB015945}" srcOrd="21" destOrd="0" presId="urn:microsoft.com/office/officeart/2005/8/layout/list1"/>
    <dgm:cxn modelId="{A29A8F8F-C110-F24E-8BB2-F1BC0A4EC1EF}" type="presParOf" srcId="{14C96D79-7CFB-4740-B140-5E2B0873EA24}" destId="{9288ADE8-E5E2-DC4B-928E-DFA8A4A8EC69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2E44FE5-726A-9A4D-BD46-5273C88DC721}" type="doc">
      <dgm:prSet loTypeId="urn:microsoft.com/office/officeart/2005/8/layout/matrix3" loCatId="" qsTypeId="urn:microsoft.com/office/officeart/2005/8/quickstyle/simple4" qsCatId="simple" csTypeId="urn:microsoft.com/office/officeart/2005/8/colors/colorful1#1" csCatId="colorful"/>
      <dgm:spPr/>
      <dgm:t>
        <a:bodyPr/>
        <a:lstStyle/>
        <a:p>
          <a:endParaRPr lang="en-US"/>
        </a:p>
      </dgm:t>
    </dgm:pt>
    <dgm:pt modelId="{1994A462-6096-1E48-8B34-955FE24A901E}">
      <dgm:prSet/>
      <dgm:spPr/>
      <dgm:t>
        <a:bodyPr/>
        <a:lstStyle/>
        <a:p>
          <a:pPr rtl="0"/>
          <a:r>
            <a:rPr lang="en-US" smtClean="0"/>
            <a:t>Reduces clutter </a:t>
          </a:r>
          <a:endParaRPr lang="en-US"/>
        </a:p>
      </dgm:t>
    </dgm:pt>
    <dgm:pt modelId="{1B0CDCC2-0286-E648-9BA3-AAF7D3DF283B}" type="parTrans" cxnId="{DD6DAB0E-DB7C-DA45-8130-07F9B30FB1B2}">
      <dgm:prSet/>
      <dgm:spPr/>
      <dgm:t>
        <a:bodyPr/>
        <a:lstStyle/>
        <a:p>
          <a:endParaRPr lang="en-US"/>
        </a:p>
      </dgm:t>
    </dgm:pt>
    <dgm:pt modelId="{B2F07D3A-A472-C544-9460-20DD166DBBEA}" type="sibTrans" cxnId="{DD6DAB0E-DB7C-DA45-8130-07F9B30FB1B2}">
      <dgm:prSet/>
      <dgm:spPr/>
      <dgm:t>
        <a:bodyPr/>
        <a:lstStyle/>
        <a:p>
          <a:endParaRPr lang="en-US"/>
        </a:p>
      </dgm:t>
    </dgm:pt>
    <dgm:pt modelId="{8E1EF5FC-027D-4E4C-B463-5AC0ED09FB79}">
      <dgm:prSet/>
      <dgm:spPr/>
      <dgm:t>
        <a:bodyPr/>
        <a:lstStyle/>
        <a:p>
          <a:pPr rtl="0"/>
          <a:r>
            <a:rPr lang="en-US" smtClean="0"/>
            <a:t>Can connect cameras together</a:t>
          </a:r>
          <a:endParaRPr lang="en-US"/>
        </a:p>
      </dgm:t>
    </dgm:pt>
    <dgm:pt modelId="{FA3A6FD0-CA1B-BC42-8A11-AF6437BAC365}" type="parTrans" cxnId="{7519F26C-FE95-684A-9679-703BF47AAE1B}">
      <dgm:prSet/>
      <dgm:spPr/>
      <dgm:t>
        <a:bodyPr/>
        <a:lstStyle/>
        <a:p>
          <a:endParaRPr lang="en-US"/>
        </a:p>
      </dgm:t>
    </dgm:pt>
    <dgm:pt modelId="{8C3E70C4-B4D4-9049-A44A-0076041AEB44}" type="sibTrans" cxnId="{7519F26C-FE95-684A-9679-703BF47AAE1B}">
      <dgm:prSet/>
      <dgm:spPr/>
      <dgm:t>
        <a:bodyPr/>
        <a:lstStyle/>
        <a:p>
          <a:endParaRPr lang="en-US"/>
        </a:p>
      </dgm:t>
    </dgm:pt>
    <dgm:pt modelId="{6C44340D-6513-3447-8B43-C3330CD4207D}">
      <dgm:prSet/>
      <dgm:spPr/>
      <dgm:t>
        <a:bodyPr/>
        <a:lstStyle/>
        <a:p>
          <a:pPr rtl="0"/>
          <a:r>
            <a:rPr lang="en-US" smtClean="0"/>
            <a:t>23 cameras can be daisy chained</a:t>
          </a:r>
          <a:endParaRPr lang="en-US"/>
        </a:p>
      </dgm:t>
    </dgm:pt>
    <dgm:pt modelId="{B8D2824D-C564-DC4B-8C9A-9FF02656F107}" type="parTrans" cxnId="{17DA7214-97D1-2745-B433-F72C35F25D1C}">
      <dgm:prSet/>
      <dgm:spPr/>
      <dgm:t>
        <a:bodyPr/>
        <a:lstStyle/>
        <a:p>
          <a:endParaRPr lang="en-US"/>
        </a:p>
      </dgm:t>
    </dgm:pt>
    <dgm:pt modelId="{CC475256-2957-BA48-BE66-348EBED1329A}" type="sibTrans" cxnId="{17DA7214-97D1-2745-B433-F72C35F25D1C}">
      <dgm:prSet/>
      <dgm:spPr/>
      <dgm:t>
        <a:bodyPr/>
        <a:lstStyle/>
        <a:p>
          <a:endParaRPr lang="en-US"/>
        </a:p>
      </dgm:t>
    </dgm:pt>
    <dgm:pt modelId="{36499F8C-AD2A-9A46-8683-CEF0170F43AA}">
      <dgm:prSet/>
      <dgm:spPr/>
      <dgm:t>
        <a:bodyPr/>
        <a:lstStyle/>
        <a:p>
          <a:pPr rtl="0"/>
          <a:r>
            <a:rPr lang="en-US" smtClean="0"/>
            <a:t>If the first camera fails, they all fail</a:t>
          </a:r>
          <a:endParaRPr lang="en-US"/>
        </a:p>
      </dgm:t>
    </dgm:pt>
    <dgm:pt modelId="{B1AAF638-8B17-D845-8D3E-6E2FFC051DF4}" type="parTrans" cxnId="{F4F609CA-08CF-244F-BA42-499C66A0AB22}">
      <dgm:prSet/>
      <dgm:spPr/>
      <dgm:t>
        <a:bodyPr/>
        <a:lstStyle/>
        <a:p>
          <a:endParaRPr lang="en-US"/>
        </a:p>
      </dgm:t>
    </dgm:pt>
    <dgm:pt modelId="{83A79A01-E7A3-A648-88FD-DF674BAD3805}" type="sibTrans" cxnId="{F4F609CA-08CF-244F-BA42-499C66A0AB22}">
      <dgm:prSet/>
      <dgm:spPr/>
      <dgm:t>
        <a:bodyPr/>
        <a:lstStyle/>
        <a:p>
          <a:endParaRPr lang="en-US"/>
        </a:p>
      </dgm:t>
    </dgm:pt>
    <dgm:pt modelId="{6DFBF62C-55FD-F74E-B22F-071E7AE1DB10}" type="pres">
      <dgm:prSet presAssocID="{12E44FE5-726A-9A4D-BD46-5273C88DC721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D0A72A8-C69A-8E42-AA0A-7F913D72AE57}" type="pres">
      <dgm:prSet presAssocID="{12E44FE5-726A-9A4D-BD46-5273C88DC721}" presName="diamond" presStyleLbl="bgShp" presStyleIdx="0" presStyleCnt="1"/>
      <dgm:spPr/>
    </dgm:pt>
    <dgm:pt modelId="{01DCD157-5694-1D49-AE70-EA5A124E3480}" type="pres">
      <dgm:prSet presAssocID="{12E44FE5-726A-9A4D-BD46-5273C88DC721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2E77EA-351E-3848-A0CC-766ED0786B48}" type="pres">
      <dgm:prSet presAssocID="{12E44FE5-726A-9A4D-BD46-5273C88DC721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D251FC-406F-4341-96E3-D09DBE6E5C9D}" type="pres">
      <dgm:prSet presAssocID="{12E44FE5-726A-9A4D-BD46-5273C88DC721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2FB65E-B770-4E4C-810A-84E2AAAD6FE0}" type="pres">
      <dgm:prSet presAssocID="{12E44FE5-726A-9A4D-BD46-5273C88DC721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519F26C-FE95-684A-9679-703BF47AAE1B}" srcId="{12E44FE5-726A-9A4D-BD46-5273C88DC721}" destId="{8E1EF5FC-027D-4E4C-B463-5AC0ED09FB79}" srcOrd="1" destOrd="0" parTransId="{FA3A6FD0-CA1B-BC42-8A11-AF6437BAC365}" sibTransId="{8C3E70C4-B4D4-9049-A44A-0076041AEB44}"/>
    <dgm:cxn modelId="{DD6DAB0E-DB7C-DA45-8130-07F9B30FB1B2}" srcId="{12E44FE5-726A-9A4D-BD46-5273C88DC721}" destId="{1994A462-6096-1E48-8B34-955FE24A901E}" srcOrd="0" destOrd="0" parTransId="{1B0CDCC2-0286-E648-9BA3-AAF7D3DF283B}" sibTransId="{B2F07D3A-A472-C544-9460-20DD166DBBEA}"/>
    <dgm:cxn modelId="{31589AD7-94CE-9042-88E7-F05757BD33EF}" type="presOf" srcId="{36499F8C-AD2A-9A46-8683-CEF0170F43AA}" destId="{B02FB65E-B770-4E4C-810A-84E2AAAD6FE0}" srcOrd="0" destOrd="0" presId="urn:microsoft.com/office/officeart/2005/8/layout/matrix3"/>
    <dgm:cxn modelId="{15239FF2-65CE-174F-A407-46FEDCBF4AEA}" type="presOf" srcId="{6C44340D-6513-3447-8B43-C3330CD4207D}" destId="{7FD251FC-406F-4341-96E3-D09DBE6E5C9D}" srcOrd="0" destOrd="0" presId="urn:microsoft.com/office/officeart/2005/8/layout/matrix3"/>
    <dgm:cxn modelId="{6C77F965-1169-D346-870F-1D4B1A492E3A}" type="presOf" srcId="{12E44FE5-726A-9A4D-BD46-5273C88DC721}" destId="{6DFBF62C-55FD-F74E-B22F-071E7AE1DB10}" srcOrd="0" destOrd="0" presId="urn:microsoft.com/office/officeart/2005/8/layout/matrix3"/>
    <dgm:cxn modelId="{F4F609CA-08CF-244F-BA42-499C66A0AB22}" srcId="{12E44FE5-726A-9A4D-BD46-5273C88DC721}" destId="{36499F8C-AD2A-9A46-8683-CEF0170F43AA}" srcOrd="3" destOrd="0" parTransId="{B1AAF638-8B17-D845-8D3E-6E2FFC051DF4}" sibTransId="{83A79A01-E7A3-A648-88FD-DF674BAD3805}"/>
    <dgm:cxn modelId="{9BC78D30-3681-644A-8B24-64ACA0BAB066}" type="presOf" srcId="{1994A462-6096-1E48-8B34-955FE24A901E}" destId="{01DCD157-5694-1D49-AE70-EA5A124E3480}" srcOrd="0" destOrd="0" presId="urn:microsoft.com/office/officeart/2005/8/layout/matrix3"/>
    <dgm:cxn modelId="{16FF6ACE-1D25-9E49-941E-D1935918D6CA}" type="presOf" srcId="{8E1EF5FC-027D-4E4C-B463-5AC0ED09FB79}" destId="{DD2E77EA-351E-3848-A0CC-766ED0786B48}" srcOrd="0" destOrd="0" presId="urn:microsoft.com/office/officeart/2005/8/layout/matrix3"/>
    <dgm:cxn modelId="{17DA7214-97D1-2745-B433-F72C35F25D1C}" srcId="{12E44FE5-726A-9A4D-BD46-5273C88DC721}" destId="{6C44340D-6513-3447-8B43-C3330CD4207D}" srcOrd="2" destOrd="0" parTransId="{B8D2824D-C564-DC4B-8C9A-9FF02656F107}" sibTransId="{CC475256-2957-BA48-BE66-348EBED1329A}"/>
    <dgm:cxn modelId="{9BA57DAD-490A-CE42-B6AF-31975D741EC3}" type="presParOf" srcId="{6DFBF62C-55FD-F74E-B22F-071E7AE1DB10}" destId="{3D0A72A8-C69A-8E42-AA0A-7F913D72AE57}" srcOrd="0" destOrd="0" presId="urn:microsoft.com/office/officeart/2005/8/layout/matrix3"/>
    <dgm:cxn modelId="{B5CE71CE-9A26-B641-901C-707F877AF3FF}" type="presParOf" srcId="{6DFBF62C-55FD-F74E-B22F-071E7AE1DB10}" destId="{01DCD157-5694-1D49-AE70-EA5A124E3480}" srcOrd="1" destOrd="0" presId="urn:microsoft.com/office/officeart/2005/8/layout/matrix3"/>
    <dgm:cxn modelId="{8B5EAC8F-A237-5A4E-B41F-252BA57E9264}" type="presParOf" srcId="{6DFBF62C-55FD-F74E-B22F-071E7AE1DB10}" destId="{DD2E77EA-351E-3848-A0CC-766ED0786B48}" srcOrd="2" destOrd="0" presId="urn:microsoft.com/office/officeart/2005/8/layout/matrix3"/>
    <dgm:cxn modelId="{2CF5CC82-CFD6-2042-A8E4-61C547D9AB62}" type="presParOf" srcId="{6DFBF62C-55FD-F74E-B22F-071E7AE1DB10}" destId="{7FD251FC-406F-4341-96E3-D09DBE6E5C9D}" srcOrd="3" destOrd="0" presId="urn:microsoft.com/office/officeart/2005/8/layout/matrix3"/>
    <dgm:cxn modelId="{2D6CF39D-D546-7F40-8398-C85C154F6121}" type="presParOf" srcId="{6DFBF62C-55FD-F74E-B22F-071E7AE1DB10}" destId="{B02FB65E-B770-4E4C-810A-84E2AAAD6FE0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4546F7-FB75-3A40-9066-91722066F9C7}">
      <dsp:nvSpPr>
        <dsp:cNvPr id="0" name=""/>
        <dsp:cNvSpPr/>
      </dsp:nvSpPr>
      <dsp:spPr>
        <a:xfrm>
          <a:off x="0" y="620999"/>
          <a:ext cx="76200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06062E-CAB4-4A4F-B7B0-9E0B3F3981A1}">
      <dsp:nvSpPr>
        <dsp:cNvPr id="0" name=""/>
        <dsp:cNvSpPr/>
      </dsp:nvSpPr>
      <dsp:spPr>
        <a:xfrm>
          <a:off x="381000" y="399599"/>
          <a:ext cx="5334000" cy="4428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1613" tIns="0" rIns="201613" bIns="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May need to use Grasshoppers</a:t>
          </a:r>
          <a:endParaRPr lang="en-US" sz="1500" kern="1200" dirty="0"/>
        </a:p>
      </dsp:txBody>
      <dsp:txXfrm>
        <a:off x="402616" y="421215"/>
        <a:ext cx="5290768" cy="399568"/>
      </dsp:txXfrm>
    </dsp:sp>
    <dsp:sp modelId="{2E33081C-8C0F-A34C-81D0-C110F280B6DC}">
      <dsp:nvSpPr>
        <dsp:cNvPr id="0" name=""/>
        <dsp:cNvSpPr/>
      </dsp:nvSpPr>
      <dsp:spPr>
        <a:xfrm>
          <a:off x="0" y="1301400"/>
          <a:ext cx="76200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-1407315"/>
              <a:satOff val="8448"/>
              <a:lumOff val="-74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98C2B1-1A64-5241-92FD-5E178C172655}">
      <dsp:nvSpPr>
        <dsp:cNvPr id="0" name=""/>
        <dsp:cNvSpPr/>
      </dsp:nvSpPr>
      <dsp:spPr>
        <a:xfrm>
          <a:off x="381000" y="1079999"/>
          <a:ext cx="5334000" cy="442800"/>
        </a:xfrm>
        <a:prstGeom prst="roundRect">
          <a:avLst/>
        </a:prstGeom>
        <a:solidFill>
          <a:schemeClr val="accent4">
            <a:hueOff val="-1407315"/>
            <a:satOff val="8448"/>
            <a:lumOff val="-745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1613" tIns="0" rIns="201613" bIns="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32 can be connected to one PC</a:t>
          </a:r>
          <a:endParaRPr lang="en-US" sz="1500" kern="1200" dirty="0"/>
        </a:p>
      </dsp:txBody>
      <dsp:txXfrm>
        <a:off x="402616" y="1101615"/>
        <a:ext cx="5290768" cy="399568"/>
      </dsp:txXfrm>
    </dsp:sp>
    <dsp:sp modelId="{3130C23E-D9F3-3C4E-BF03-596CE2F024B4}">
      <dsp:nvSpPr>
        <dsp:cNvPr id="0" name=""/>
        <dsp:cNvSpPr/>
      </dsp:nvSpPr>
      <dsp:spPr>
        <a:xfrm>
          <a:off x="0" y="1981800"/>
          <a:ext cx="76200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-2814630"/>
              <a:satOff val="16895"/>
              <a:lumOff val="-149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140746-F155-6448-875E-E1E4D52B1240}">
      <dsp:nvSpPr>
        <dsp:cNvPr id="0" name=""/>
        <dsp:cNvSpPr/>
      </dsp:nvSpPr>
      <dsp:spPr>
        <a:xfrm>
          <a:off x="381000" y="1760400"/>
          <a:ext cx="5334000" cy="442800"/>
        </a:xfrm>
        <a:prstGeom prst="roundRect">
          <a:avLst/>
        </a:prstGeom>
        <a:solidFill>
          <a:schemeClr val="accent4">
            <a:hueOff val="-2814630"/>
            <a:satOff val="16895"/>
            <a:lumOff val="-149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1613" tIns="0" rIns="201613" bIns="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16 can be connected to a laptop</a:t>
          </a:r>
          <a:endParaRPr lang="en-US" sz="1500" kern="1200" dirty="0"/>
        </a:p>
      </dsp:txBody>
      <dsp:txXfrm>
        <a:off x="402616" y="1782016"/>
        <a:ext cx="5290768" cy="399568"/>
      </dsp:txXfrm>
    </dsp:sp>
    <dsp:sp modelId="{6AE4C633-5353-1941-9020-33259BE3B6CB}">
      <dsp:nvSpPr>
        <dsp:cNvPr id="0" name=""/>
        <dsp:cNvSpPr/>
      </dsp:nvSpPr>
      <dsp:spPr>
        <a:xfrm>
          <a:off x="0" y="2662200"/>
          <a:ext cx="76200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-4221945"/>
              <a:satOff val="25343"/>
              <a:lumOff val="-223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F8FF0F-AB43-5E4C-990B-52FE31B9D10F}">
      <dsp:nvSpPr>
        <dsp:cNvPr id="0" name=""/>
        <dsp:cNvSpPr/>
      </dsp:nvSpPr>
      <dsp:spPr>
        <a:xfrm>
          <a:off x="381000" y="2440800"/>
          <a:ext cx="5334000" cy="442800"/>
        </a:xfrm>
        <a:prstGeom prst="roundRect">
          <a:avLst/>
        </a:prstGeom>
        <a:solidFill>
          <a:schemeClr val="accent4">
            <a:hueOff val="-4221945"/>
            <a:satOff val="25343"/>
            <a:lumOff val="-2235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1613" tIns="0" rIns="201613" bIns="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Software comes with it (</a:t>
          </a:r>
          <a:r>
            <a:rPr lang="en-US" sz="1500" kern="1200" dirty="0" err="1" smtClean="0"/>
            <a:t>Multisync</a:t>
          </a:r>
          <a:r>
            <a:rPr lang="en-US" sz="1500" kern="1200" dirty="0" smtClean="0"/>
            <a:t>-we already have </a:t>
          </a:r>
          <a:r>
            <a:rPr lang="en-US" sz="1500" kern="1200" dirty="0" err="1" smtClean="0"/>
            <a:t>FlyCapture</a:t>
          </a:r>
          <a:r>
            <a:rPr lang="en-US" sz="1500" kern="1200" dirty="0" smtClean="0"/>
            <a:t>)</a:t>
          </a:r>
          <a:endParaRPr lang="en-US" sz="1500" kern="1200" dirty="0"/>
        </a:p>
      </dsp:txBody>
      <dsp:txXfrm>
        <a:off x="402616" y="2462416"/>
        <a:ext cx="5290768" cy="399568"/>
      </dsp:txXfrm>
    </dsp:sp>
    <dsp:sp modelId="{535DD218-0D5D-F747-9961-C6283D39F620}">
      <dsp:nvSpPr>
        <dsp:cNvPr id="0" name=""/>
        <dsp:cNvSpPr/>
      </dsp:nvSpPr>
      <dsp:spPr>
        <a:xfrm>
          <a:off x="0" y="3342600"/>
          <a:ext cx="76200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-5629260"/>
              <a:satOff val="33790"/>
              <a:lumOff val="-298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28D8C4-F769-3E4E-8701-C687913307EC}">
      <dsp:nvSpPr>
        <dsp:cNvPr id="0" name=""/>
        <dsp:cNvSpPr/>
      </dsp:nvSpPr>
      <dsp:spPr>
        <a:xfrm>
          <a:off x="381000" y="3121200"/>
          <a:ext cx="5334000" cy="442800"/>
        </a:xfrm>
        <a:prstGeom prst="roundRect">
          <a:avLst/>
        </a:prstGeom>
        <a:solidFill>
          <a:schemeClr val="accent4">
            <a:hueOff val="-5629260"/>
            <a:satOff val="33790"/>
            <a:lumOff val="-298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1613" tIns="0" rIns="201613" bIns="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Power: host adapter, </a:t>
          </a:r>
          <a:r>
            <a:rPr lang="en-US" sz="1500" kern="1200" dirty="0" err="1" smtClean="0"/>
            <a:t>Firewire</a:t>
          </a:r>
          <a:r>
            <a:rPr lang="en-US" sz="1500" kern="1200" dirty="0" smtClean="0"/>
            <a:t>, or GPIO port</a:t>
          </a:r>
          <a:endParaRPr lang="en-US" sz="1500" kern="1200" dirty="0"/>
        </a:p>
      </dsp:txBody>
      <dsp:txXfrm>
        <a:off x="402616" y="3142816"/>
        <a:ext cx="5290768" cy="399568"/>
      </dsp:txXfrm>
    </dsp:sp>
    <dsp:sp modelId="{9288ADE8-E5E2-DC4B-928E-DFA8A4A8EC69}">
      <dsp:nvSpPr>
        <dsp:cNvPr id="0" name=""/>
        <dsp:cNvSpPr/>
      </dsp:nvSpPr>
      <dsp:spPr>
        <a:xfrm>
          <a:off x="0" y="4023000"/>
          <a:ext cx="76200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-7036575"/>
              <a:satOff val="42238"/>
              <a:lumOff val="-372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D3F617-C231-9449-A281-24791DC2D260}">
      <dsp:nvSpPr>
        <dsp:cNvPr id="0" name=""/>
        <dsp:cNvSpPr/>
      </dsp:nvSpPr>
      <dsp:spPr>
        <a:xfrm>
          <a:off x="381000" y="3801600"/>
          <a:ext cx="5334000" cy="442800"/>
        </a:xfrm>
        <a:prstGeom prst="roundRect">
          <a:avLst/>
        </a:prstGeom>
        <a:solidFill>
          <a:schemeClr val="accent4">
            <a:hueOff val="-7036575"/>
            <a:satOff val="42238"/>
            <a:lumOff val="-3725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1613" tIns="0" rIns="201613" bIns="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Use daisy chaining to connect the cameras</a:t>
          </a:r>
          <a:endParaRPr lang="en-US" sz="1500" kern="1200" dirty="0"/>
        </a:p>
      </dsp:txBody>
      <dsp:txXfrm>
        <a:off x="402616" y="3823216"/>
        <a:ext cx="5290768" cy="3995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0A72A8-C69A-8E42-AA0A-7F913D72AE57}">
      <dsp:nvSpPr>
        <dsp:cNvPr id="0" name=""/>
        <dsp:cNvSpPr/>
      </dsp:nvSpPr>
      <dsp:spPr>
        <a:xfrm>
          <a:off x="840740" y="0"/>
          <a:ext cx="3002279" cy="3002279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1DCD157-5694-1D49-AE70-EA5A124E3480}">
      <dsp:nvSpPr>
        <dsp:cNvPr id="0" name=""/>
        <dsp:cNvSpPr/>
      </dsp:nvSpPr>
      <dsp:spPr>
        <a:xfrm>
          <a:off x="1125956" y="285216"/>
          <a:ext cx="1170889" cy="117088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/>
            <a:t>Reduces clutter </a:t>
          </a:r>
          <a:endParaRPr lang="en-US" sz="1500" kern="1200"/>
        </a:p>
      </dsp:txBody>
      <dsp:txXfrm>
        <a:off x="1183114" y="342374"/>
        <a:ext cx="1056573" cy="1056573"/>
      </dsp:txXfrm>
    </dsp:sp>
    <dsp:sp modelId="{DD2E77EA-351E-3848-A0CC-766ED0786B48}">
      <dsp:nvSpPr>
        <dsp:cNvPr id="0" name=""/>
        <dsp:cNvSpPr/>
      </dsp:nvSpPr>
      <dsp:spPr>
        <a:xfrm>
          <a:off x="2386914" y="285216"/>
          <a:ext cx="1170889" cy="117088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/>
            <a:t>Can connect cameras together</a:t>
          </a:r>
          <a:endParaRPr lang="en-US" sz="1500" kern="1200"/>
        </a:p>
      </dsp:txBody>
      <dsp:txXfrm>
        <a:off x="2444072" y="342374"/>
        <a:ext cx="1056573" cy="1056573"/>
      </dsp:txXfrm>
    </dsp:sp>
    <dsp:sp modelId="{7FD251FC-406F-4341-96E3-D09DBE6E5C9D}">
      <dsp:nvSpPr>
        <dsp:cNvPr id="0" name=""/>
        <dsp:cNvSpPr/>
      </dsp:nvSpPr>
      <dsp:spPr>
        <a:xfrm>
          <a:off x="1125956" y="1546174"/>
          <a:ext cx="1170889" cy="117088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/>
            <a:t>23 cameras can be daisy chained</a:t>
          </a:r>
          <a:endParaRPr lang="en-US" sz="1500" kern="1200"/>
        </a:p>
      </dsp:txBody>
      <dsp:txXfrm>
        <a:off x="1183114" y="1603332"/>
        <a:ext cx="1056573" cy="1056573"/>
      </dsp:txXfrm>
    </dsp:sp>
    <dsp:sp modelId="{B02FB65E-B770-4E4C-810A-84E2AAAD6FE0}">
      <dsp:nvSpPr>
        <dsp:cNvPr id="0" name=""/>
        <dsp:cNvSpPr/>
      </dsp:nvSpPr>
      <dsp:spPr>
        <a:xfrm>
          <a:off x="2386914" y="1546174"/>
          <a:ext cx="1170889" cy="117088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/>
            <a:t>If the first camera fails, they all fail</a:t>
          </a:r>
          <a:endParaRPr lang="en-US" sz="1500" kern="1200"/>
        </a:p>
      </dsp:txBody>
      <dsp:txXfrm>
        <a:off x="2444072" y="1603332"/>
        <a:ext cx="1056573" cy="10565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B23F0B-0BE3-42D1-B21A-E52F7D53B57F}" type="datetimeFigureOut">
              <a:rPr lang="en-US" smtClean="0"/>
              <a:pPr/>
              <a:t>9/18/12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DD7C93-29EF-4953-BDCE-10A883E975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83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Relationship Id="rId3" Type="http://schemas.openxmlformats.org/officeDocument/2006/relationships/hyperlink" Target="https://mail-attachment.googleusercontent.com/attachment/u/0/?ui=2&amp;ik=6cd7f4612d&amp;view=att&amp;th=139c00acc61966d2&amp;attid=0.1&amp;disp=inline&amp;realattid=f_h71yedza0&amp;safe=1&amp;zw&amp;saduie=AG9B_P_wc859w83OgzLbXvcIOtvW&amp;sadet=1347639554842&amp;sads=Tf99SZkDzzjK9O1W1vrE_Mi8ceY" TargetMode="Externa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converts light into electrons, charge is eventually converted to binary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DD7C93-29EF-4953-BDCE-10A883E9757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243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Pixel: picture element</a:t>
            </a:r>
          </a:p>
          <a:p>
            <a:r>
              <a:rPr lang="en-US" dirty="0" smtClean="0"/>
              <a:t>Tiny squares of color that create an image</a:t>
            </a:r>
          </a:p>
          <a:p>
            <a:r>
              <a:rPr lang="en-US" dirty="0" smtClean="0"/>
              <a:t>Number of pixels in the image determines its pixel count</a:t>
            </a:r>
          </a:p>
          <a:p>
            <a:r>
              <a:rPr lang="en-US" dirty="0" smtClean="0"/>
              <a:t>The smaller the pixel and the higher the pixel count, the better the resolution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DD7C93-29EF-4953-BDCE-10A883E9757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7319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Diagram: heat it more or less, brighter</a:t>
            </a:r>
            <a:r>
              <a:rPr lang="en-US" baseline="0" dirty="0" smtClean="0"/>
              <a:t> or darker</a:t>
            </a:r>
            <a:endParaRPr lang="en-US" dirty="0" smtClean="0"/>
          </a:p>
          <a:p>
            <a:r>
              <a:rPr lang="en-US" dirty="0" smtClean="0"/>
              <a:t>8 bit vs. 16 bit color cameras</a:t>
            </a:r>
          </a:p>
          <a:p>
            <a:r>
              <a:rPr lang="en-US" dirty="0" smtClean="0"/>
              <a:t>More bits generally means better quality and processing</a:t>
            </a:r>
          </a:p>
          <a:p>
            <a:r>
              <a:rPr lang="en-US" dirty="0" smtClean="0"/>
              <a:t>Our eyes can barely, if at all, tell the difference between 8 bit and 16 bit</a:t>
            </a:r>
          </a:p>
          <a:p>
            <a:r>
              <a:rPr lang="en-US" dirty="0" smtClean="0"/>
              <a:t>16 bit images are much slower than 8 bit images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DD7C93-29EF-4953-BDCE-10A883E9757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442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hlinkClick r:id="rId3"/>
              </a:rPr>
              <a:t>https://mail-attachment.googleusercontent.com/attachment/u/0/?ui=2&amp;ik=6cd7f4612d&amp;view=att&amp;th=139c00acc61966d2&amp;attid=0.1&amp;disp=inline&amp;realattid=f_h71yedza0&amp;safe=1&amp;zw&amp;saduie=AG9B_P_wc859w83OgzLbXvcIOtvW&amp;sadet=1347639554842&amp;sads=Tf99SZkDzzjK9O1W1vrE_Mi8ceY</a:t>
            </a:r>
            <a:endParaRPr lang="en-US" sz="1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DD7C93-29EF-4953-BDCE-10A883E9757F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6735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4 adapters are </a:t>
            </a:r>
            <a:r>
              <a:rPr lang="en-US" baseline="0" dirty="0" err="1" smtClean="0"/>
              <a:t>FirePRO</a:t>
            </a:r>
            <a:r>
              <a:rPr lang="en-US" baseline="0" dirty="0" smtClean="0"/>
              <a:t> 3-port hubs</a:t>
            </a:r>
          </a:p>
          <a:p>
            <a:r>
              <a:rPr lang="en-US" baseline="0" dirty="0" smtClean="0"/>
              <a:t>2 </a:t>
            </a:r>
            <a:r>
              <a:rPr lang="en-US" baseline="0" dirty="0" err="1" smtClean="0"/>
              <a:t>firewire</a:t>
            </a:r>
            <a:r>
              <a:rPr lang="en-US" baseline="0" dirty="0" smtClean="0"/>
              <a:t> 1394 PCI Express cards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DD7C93-29EF-4953-BDCE-10A883E9757F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pPr/>
              <a:t>9/18/12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pPr/>
              <a:t>9/18/12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pPr/>
              <a:t>9/18/12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pPr/>
              <a:t>9/18/12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pPr/>
              <a:t>9/18/12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pPr/>
              <a:t>9/18/12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pPr/>
              <a:t>9/18/12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pPr/>
              <a:t>9/18/12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pPr/>
              <a:t>9/18/12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pPr/>
              <a:t>9/18/12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pPr/>
              <a:t>9/18/12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D12AA694-00EB-4F4B-AABB-6F50FB1789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70BA1CFD-BFF0-48BC-9BA5-4974D7A6AB15}" type="datetimeFigureOut">
              <a:rPr lang="en-US" smtClean="0"/>
              <a:pPr/>
              <a:t>9/18/12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7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G-Logo-2012_Tagline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52" y="3932297"/>
            <a:ext cx="8270317" cy="2370654"/>
          </a:xfrm>
          <a:prstGeom prst="rect">
            <a:avLst/>
          </a:prstGeom>
        </p:spPr>
      </p:pic>
      <p:pic>
        <p:nvPicPr>
          <p:cNvPr id="9" name="Picture 8" descr="Chameleon_1024px.jpe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38" t="12333" r="20496" b="10846"/>
          <a:stretch/>
        </p:blipFill>
        <p:spPr>
          <a:xfrm>
            <a:off x="2892778" y="451549"/>
            <a:ext cx="3358445" cy="3020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418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Sensors- Monochrome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2752719" cy="4800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Once again, normalized y-axis</a:t>
            </a:r>
          </a:p>
          <a:p>
            <a:r>
              <a:rPr lang="en-US" dirty="0" smtClean="0"/>
              <a:t>Arbitrary units y-axis</a:t>
            </a:r>
          </a:p>
          <a:p>
            <a:r>
              <a:rPr lang="en-US" dirty="0" smtClean="0"/>
              <a:t>Wavelength on x-axis in nm</a:t>
            </a:r>
          </a:p>
          <a:p>
            <a:r>
              <a:rPr lang="en-US" dirty="0" smtClean="0"/>
              <a:t>Grayscale</a:t>
            </a:r>
          </a:p>
          <a:p>
            <a:r>
              <a:rPr lang="en-US" dirty="0" smtClean="0"/>
              <a:t>Mostly visible light</a:t>
            </a:r>
          </a:p>
          <a:p>
            <a:r>
              <a:rPr lang="en-US" dirty="0" smtClean="0"/>
              <a:t>Some infrared light toward right side of x-axis</a:t>
            </a:r>
          </a:p>
          <a:p>
            <a:r>
              <a:rPr lang="en-US" dirty="0" smtClean="0"/>
              <a:t>Peaks around 600nm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773"/>
          <a:stretch/>
        </p:blipFill>
        <p:spPr bwMode="auto">
          <a:xfrm>
            <a:off x="3209919" y="2464059"/>
            <a:ext cx="4978113" cy="2612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871"/>
          <a:stretch/>
        </p:blipFill>
        <p:spPr bwMode="auto">
          <a:xfrm>
            <a:off x="3487445" y="1614908"/>
            <a:ext cx="4700587" cy="671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ptgreystore.com/images/thumbs/0000263_375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4123" y="3291466"/>
            <a:ext cx="3571875" cy="2667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GPIO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1318260"/>
          </a:xfrm>
        </p:spPr>
        <p:txBody>
          <a:bodyPr/>
          <a:lstStyle/>
          <a:p>
            <a:r>
              <a:rPr lang="en-US" dirty="0" smtClean="0"/>
              <a:t>The General Purpose I/O (GPIO) connector is used to power the camera externally and transfer data</a:t>
            </a:r>
          </a:p>
        </p:txBody>
      </p:sp>
    </p:spTree>
    <p:extLst>
      <p:ext uri="{BB962C8B-B14F-4D97-AF65-F5344CB8AC3E}">
        <p14:creationId xmlns:p14="http://schemas.microsoft.com/office/powerpoint/2010/main" val="33839051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 Camera Array with Point Grey (Company Example)</a:t>
            </a:r>
            <a:endParaRPr lang="en-US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9963102"/>
              </p:ext>
            </p:extLst>
          </p:nvPr>
        </p:nvGraphicFramePr>
        <p:xfrm>
          <a:off x="457200" y="1600200"/>
          <a:ext cx="76200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56825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Daisy Chaining</a:t>
            </a:r>
            <a:endParaRPr lang="en-US" dirty="0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5577297"/>
              </p:ext>
            </p:extLst>
          </p:nvPr>
        </p:nvGraphicFramePr>
        <p:xfrm>
          <a:off x="1844040" y="1600200"/>
          <a:ext cx="4683760" cy="3002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 descr="GRASSHOPPER_white_background_1024px.jpe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365" y="4909536"/>
            <a:ext cx="1665072" cy="1156119"/>
          </a:xfrm>
          <a:prstGeom prst="rect">
            <a:avLst/>
          </a:prstGeom>
        </p:spPr>
      </p:pic>
      <p:pic>
        <p:nvPicPr>
          <p:cNvPr id="5" name="Picture 4" descr="GRASSHOPPER_white_background_1024px.jpe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8437" y="4909536"/>
            <a:ext cx="1665072" cy="1156119"/>
          </a:xfrm>
          <a:prstGeom prst="rect">
            <a:avLst/>
          </a:prstGeom>
        </p:spPr>
      </p:pic>
      <p:pic>
        <p:nvPicPr>
          <p:cNvPr id="6" name="Picture 5" descr="GRASSHOPPER_white_background_1024px.jpe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1731" y="4909536"/>
            <a:ext cx="1665072" cy="1156119"/>
          </a:xfrm>
          <a:prstGeom prst="rect">
            <a:avLst/>
          </a:prstGeom>
        </p:spPr>
      </p:pic>
      <p:cxnSp>
        <p:nvCxnSpPr>
          <p:cNvPr id="7" name="Curved Connector 6"/>
          <p:cNvCxnSpPr/>
          <p:nvPr/>
        </p:nvCxnSpPr>
        <p:spPr>
          <a:xfrm rot="16200000" flipH="1">
            <a:off x="2478437" y="5120231"/>
            <a:ext cx="12700" cy="1665072"/>
          </a:xfrm>
          <a:prstGeom prst="curvedConnector3">
            <a:avLst>
              <a:gd name="adj1" fmla="val 180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urved Connector 7"/>
          <p:cNvCxnSpPr/>
          <p:nvPr/>
        </p:nvCxnSpPr>
        <p:spPr>
          <a:xfrm rot="16200000" flipH="1">
            <a:off x="4137159" y="5118820"/>
            <a:ext cx="12700" cy="1665072"/>
          </a:xfrm>
          <a:prstGeom prst="curvedConnector3">
            <a:avLst>
              <a:gd name="adj1" fmla="val 180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GRASSHOPPER_white_background_1024px.jpe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4768" y="4913347"/>
            <a:ext cx="1665072" cy="1156119"/>
          </a:xfrm>
          <a:prstGeom prst="rect">
            <a:avLst/>
          </a:prstGeom>
        </p:spPr>
      </p:pic>
      <p:cxnSp>
        <p:nvCxnSpPr>
          <p:cNvPr id="11" name="Curved Connector 10"/>
          <p:cNvCxnSpPr/>
          <p:nvPr/>
        </p:nvCxnSpPr>
        <p:spPr>
          <a:xfrm rot="16200000" flipH="1">
            <a:off x="5820196" y="5122631"/>
            <a:ext cx="12700" cy="1665072"/>
          </a:xfrm>
          <a:prstGeom prst="curvedConnector3">
            <a:avLst>
              <a:gd name="adj1" fmla="val 180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5433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5373" y="443089"/>
            <a:ext cx="7700849" cy="5950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2-09-12 at 9.46.2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400" y="228600"/>
            <a:ext cx="6794500" cy="638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455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CCD sensor – charge coupled device </a:t>
            </a:r>
          </a:p>
          <a:p>
            <a:r>
              <a:rPr lang="en-US" dirty="0" smtClean="0"/>
              <a:t>USB digital interface</a:t>
            </a:r>
          </a:p>
          <a:p>
            <a:r>
              <a:rPr lang="en-US" dirty="0" smtClean="0"/>
              <a:t>GPIO – powers device and transfers data</a:t>
            </a:r>
          </a:p>
          <a:p>
            <a:r>
              <a:rPr lang="en-US" dirty="0" smtClean="0"/>
              <a:t>Bayer color filter</a:t>
            </a:r>
          </a:p>
          <a:p>
            <a:r>
              <a:rPr lang="en-US" dirty="0" smtClean="0"/>
              <a:t>Can be used in a multi camera array</a:t>
            </a:r>
          </a:p>
          <a:p>
            <a:r>
              <a:rPr lang="en-US" dirty="0" smtClean="0"/>
              <a:t>Good equipment to begin testing</a:t>
            </a:r>
          </a:p>
          <a:p>
            <a:r>
              <a:rPr lang="en-US" dirty="0" smtClean="0"/>
              <a:t>Could be used in a design in the future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737" y="5053601"/>
            <a:ext cx="7620000" cy="1143000"/>
          </a:xfrm>
        </p:spPr>
        <p:txBody>
          <a:bodyPr/>
          <a:lstStyle/>
          <a:p>
            <a:r>
              <a:rPr lang="en-US" sz="7200" dirty="0" smtClean="0"/>
              <a:t>The End</a:t>
            </a:r>
            <a:endParaRPr lang="en-US" sz="72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43737" y="4108156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Questions?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698202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Cameras (Basics)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en-US" sz="2400" dirty="0"/>
              <a:t>CCD (charge coupled device): image </a:t>
            </a:r>
            <a:r>
              <a:rPr lang="en-US" sz="2400" dirty="0" smtClean="0">
                <a:solidFill>
                  <a:srgbClr val="FF0000"/>
                </a:solidFill>
              </a:rPr>
              <a:t>sensor </a:t>
            </a:r>
          </a:p>
          <a:p>
            <a:pPr lvl="0"/>
            <a:r>
              <a:rPr lang="en-US" sz="2400" dirty="0" smtClean="0">
                <a:solidFill>
                  <a:srgbClr val="FF0000"/>
                </a:solidFill>
              </a:rPr>
              <a:t>Resolution</a:t>
            </a:r>
            <a:r>
              <a:rPr lang="en-US" sz="2400" dirty="0">
                <a:solidFill>
                  <a:srgbClr val="FF0000"/>
                </a:solidFill>
              </a:rPr>
              <a:t>:</a:t>
            </a:r>
            <a:r>
              <a:rPr lang="en-US" sz="2400" dirty="0"/>
              <a:t> amount of detail the camera can </a:t>
            </a:r>
            <a:r>
              <a:rPr lang="en-US" sz="2400" dirty="0" smtClean="0"/>
              <a:t>capture</a:t>
            </a:r>
          </a:p>
          <a:p>
            <a:pPr lvl="0"/>
            <a:r>
              <a:rPr lang="en-US" sz="2400" dirty="0" smtClean="0"/>
              <a:t>Capturing </a:t>
            </a:r>
            <a:r>
              <a:rPr lang="en-US" sz="2400" dirty="0"/>
              <a:t>Color</a:t>
            </a:r>
            <a:r>
              <a:rPr lang="en-US" sz="2400" dirty="0" smtClean="0"/>
              <a:t>: </a:t>
            </a:r>
            <a:r>
              <a:rPr lang="en-US" sz="2400" dirty="0" smtClean="0">
                <a:solidFill>
                  <a:srgbClr val="FF0000"/>
                </a:solidFill>
              </a:rPr>
              <a:t>filters</a:t>
            </a:r>
            <a:r>
              <a:rPr lang="en-US" sz="2400" dirty="0" smtClean="0"/>
              <a:t> go on sensor</a:t>
            </a:r>
            <a:endParaRPr lang="en-US" sz="2400" dirty="0"/>
          </a:p>
          <a:p>
            <a:pPr lvl="0"/>
            <a:r>
              <a:rPr lang="en-US" sz="2400" dirty="0" smtClean="0"/>
              <a:t>Digital </a:t>
            </a:r>
            <a:r>
              <a:rPr lang="en-US" sz="2400" dirty="0"/>
              <a:t>Camera Exposure and Focus</a:t>
            </a:r>
          </a:p>
          <a:p>
            <a:pPr lvl="1"/>
            <a:r>
              <a:rPr lang="en-US" dirty="0"/>
              <a:t>A digital camera has to control the amount of light that reaches the sensor- they do this using </a:t>
            </a:r>
            <a:r>
              <a:rPr lang="en-US" dirty="0">
                <a:solidFill>
                  <a:srgbClr val="FF0000"/>
                </a:solidFill>
              </a:rPr>
              <a:t>aperture</a:t>
            </a:r>
            <a:r>
              <a:rPr lang="en-US" dirty="0"/>
              <a:t> and </a:t>
            </a:r>
            <a:r>
              <a:rPr lang="en-US" dirty="0">
                <a:solidFill>
                  <a:srgbClr val="FF0000"/>
                </a:solidFill>
              </a:rPr>
              <a:t>shutter speed</a:t>
            </a:r>
          </a:p>
          <a:p>
            <a:pPr lvl="2"/>
            <a:r>
              <a:rPr lang="en-US" dirty="0"/>
              <a:t>Aperture: size of the opening in the camera (most digital cameras have automatic apertures, but professional/hobby can have manual adjustment)</a:t>
            </a:r>
          </a:p>
          <a:p>
            <a:pPr lvl="2"/>
            <a:r>
              <a:rPr lang="en-US" dirty="0"/>
              <a:t>Shutter speed: amount of time that light can pass through the aperture (digital)</a:t>
            </a:r>
          </a:p>
          <a:p>
            <a:pPr lvl="1"/>
            <a:r>
              <a:rPr lang="en-US" dirty="0" smtClean="0"/>
              <a:t>Camera </a:t>
            </a:r>
            <a:r>
              <a:rPr lang="en-US" dirty="0"/>
              <a:t>has to adjust the lenses to control how the light is focused on the sensor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Focal length: </a:t>
            </a:r>
            <a:r>
              <a:rPr lang="en-US" dirty="0"/>
              <a:t>distance between lens and the surface of the sensor</a:t>
            </a:r>
          </a:p>
          <a:p>
            <a:pPr lvl="1"/>
            <a:r>
              <a:rPr lang="en-US" dirty="0" smtClean="0"/>
              <a:t>Here’s a few options for zooming:</a:t>
            </a:r>
            <a:endParaRPr lang="en-US" dirty="0"/>
          </a:p>
          <a:p>
            <a:pPr lvl="2"/>
            <a:r>
              <a:rPr lang="en-US" dirty="0" smtClean="0"/>
              <a:t>Optical</a:t>
            </a:r>
            <a:r>
              <a:rPr lang="en-US" dirty="0"/>
              <a:t> </a:t>
            </a:r>
            <a:r>
              <a:rPr lang="en-US" dirty="0" smtClean="0"/>
              <a:t>zoom: </a:t>
            </a:r>
            <a:r>
              <a:rPr lang="en-US" dirty="0"/>
              <a:t>change the focal length of the lens rather than magnify the info that hits the sensor</a:t>
            </a:r>
          </a:p>
          <a:p>
            <a:pPr lvl="2"/>
            <a:r>
              <a:rPr lang="en-US" dirty="0"/>
              <a:t>Digital zoom: camera takes pixels from center of image sensor and interpolates them to make a full-sized </a:t>
            </a:r>
            <a:r>
              <a:rPr lang="en-US" dirty="0" smtClean="0"/>
              <a:t>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009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meleon_1024px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877897"/>
            <a:ext cx="5058653" cy="33740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Sensor: Charge Coupled Device (CCD)</a:t>
            </a:r>
            <a:endParaRPr lang="en-US" dirty="0"/>
          </a:p>
        </p:txBody>
      </p:sp>
      <p:pic>
        <p:nvPicPr>
          <p:cNvPr id="6" name="Picture 5" descr="300px-CCD.jpe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20" t="27110" r="26795" b="17098"/>
          <a:stretch/>
        </p:blipFill>
        <p:spPr>
          <a:xfrm>
            <a:off x="187102" y="4198056"/>
            <a:ext cx="2826195" cy="254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30766" y="4198056"/>
            <a:ext cx="2540000" cy="2540000"/>
          </a:xfrm>
          <a:prstGeom prst="rect">
            <a:avLst/>
          </a:prstGeom>
        </p:spPr>
      </p:pic>
      <p:sp>
        <p:nvSpPr>
          <p:cNvPr id="5" name="Up Arrow 4"/>
          <p:cNvSpPr/>
          <p:nvPr/>
        </p:nvSpPr>
        <p:spPr>
          <a:xfrm rot="19197572">
            <a:off x="4505401" y="2399320"/>
            <a:ext cx="908650" cy="2231954"/>
          </a:xfrm>
          <a:prstGeom prst="upArrow">
            <a:avLst>
              <a:gd name="adj1" fmla="val 38094"/>
              <a:gd name="adj2" fmla="val 4639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Up Arrow 8"/>
          <p:cNvSpPr/>
          <p:nvPr/>
        </p:nvSpPr>
        <p:spPr>
          <a:xfrm rot="2402428" flipH="1">
            <a:off x="2851578" y="2399319"/>
            <a:ext cx="908650" cy="2231954"/>
          </a:xfrm>
          <a:prstGeom prst="upArrow">
            <a:avLst>
              <a:gd name="adj1" fmla="val 38094"/>
              <a:gd name="adj2" fmla="val 4639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843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Resolution and Pixel Size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749040" cy="4800600"/>
          </a:xfrm>
        </p:spPr>
        <p:txBody>
          <a:bodyPr/>
          <a:lstStyle/>
          <a:p>
            <a:r>
              <a:rPr lang="en-US" dirty="0" smtClean="0"/>
              <a:t>Pixel: picture element, tiny squares of color that create an image</a:t>
            </a:r>
          </a:p>
          <a:p>
            <a:pPr lvl="1"/>
            <a:r>
              <a:rPr lang="en-US" dirty="0" smtClean="0"/>
              <a:t>The smaller the pixel and the higher the pixel count, the better the resolution</a:t>
            </a:r>
          </a:p>
          <a:p>
            <a:r>
              <a:rPr lang="en-US" dirty="0" smtClean="0"/>
              <a:t>Resolution: # pixels detector can pick up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0766" y="4198056"/>
            <a:ext cx="2540000" cy="2540000"/>
          </a:xfrm>
          <a:prstGeom prst="rect">
            <a:avLst/>
          </a:prstGeom>
        </p:spPr>
      </p:pic>
      <p:sp>
        <p:nvSpPr>
          <p:cNvPr id="5" name="Left Brace 4"/>
          <p:cNvSpPr/>
          <p:nvPr/>
        </p:nvSpPr>
        <p:spPr>
          <a:xfrm>
            <a:off x="4798574" y="4198056"/>
            <a:ext cx="578556" cy="254000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lvl1pPr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kern="1200"/>
          </a:p>
        </p:txBody>
      </p:sp>
      <p:sp>
        <p:nvSpPr>
          <p:cNvPr id="6" name="Left Brace 5"/>
          <p:cNvSpPr/>
          <p:nvPr/>
        </p:nvSpPr>
        <p:spPr>
          <a:xfrm rot="5400000">
            <a:off x="6511488" y="2554112"/>
            <a:ext cx="578556" cy="254000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lvl1pPr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kern="1200"/>
          </a:p>
        </p:txBody>
      </p:sp>
      <p:sp>
        <p:nvSpPr>
          <p:cNvPr id="7" name="Rectangle 6"/>
          <p:cNvSpPr/>
          <p:nvPr/>
        </p:nvSpPr>
        <p:spPr>
          <a:xfrm>
            <a:off x="6575179" y="4759912"/>
            <a:ext cx="206621" cy="19308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475798" y="3165502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1296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338320" y="5281414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964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Data Output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20160" cy="4800600"/>
          </a:xfrm>
        </p:spPr>
        <p:txBody>
          <a:bodyPr/>
          <a:lstStyle/>
          <a:p>
            <a:r>
              <a:rPr lang="en-US" dirty="0" smtClean="0"/>
              <a:t>The Chameleon is 8 bit or 16 bit</a:t>
            </a:r>
          </a:p>
          <a:p>
            <a:r>
              <a:rPr lang="en-US" dirty="0" smtClean="0"/>
              <a:t>Bit (binary digit): smallest data unit in a computer</a:t>
            </a:r>
          </a:p>
          <a:p>
            <a:r>
              <a:rPr lang="en-US" dirty="0" smtClean="0"/>
              <a:t>8 bit image can have 256 different </a:t>
            </a:r>
            <a:r>
              <a:rPr lang="en-US" dirty="0" smtClean="0"/>
              <a:t>shades of grey</a:t>
            </a:r>
            <a:r>
              <a:rPr lang="en-US" dirty="0" smtClean="0"/>
              <a:t> </a:t>
            </a:r>
            <a:r>
              <a:rPr lang="en-US" dirty="0" smtClean="0"/>
              <a:t>(2</a:t>
            </a:r>
            <a:r>
              <a:rPr lang="en-US" baseline="30000" dirty="0" smtClean="0"/>
              <a:t>8</a:t>
            </a:r>
            <a:r>
              <a:rPr lang="en-US" dirty="0" smtClean="0"/>
              <a:t>=256)</a:t>
            </a:r>
          </a:p>
          <a:p>
            <a:r>
              <a:rPr lang="en-US" dirty="0" smtClean="0"/>
              <a:t>16 bit image can have 65,536 </a:t>
            </a:r>
            <a:r>
              <a:rPr lang="en-US" dirty="0" smtClean="0"/>
              <a:t>different shades of grey </a:t>
            </a:r>
            <a:r>
              <a:rPr lang="en-US" dirty="0" smtClean="0"/>
              <a:t>(2</a:t>
            </a:r>
            <a:r>
              <a:rPr lang="en-US" baseline="30000" dirty="0" smtClean="0"/>
              <a:t>16</a:t>
            </a:r>
            <a:r>
              <a:rPr lang="en-US" dirty="0" smtClean="0"/>
              <a:t>=65,536</a:t>
            </a:r>
            <a:r>
              <a:rPr lang="en-US" dirty="0" smtClean="0"/>
              <a:t>)</a:t>
            </a:r>
          </a:p>
          <a:p>
            <a:r>
              <a:rPr lang="en-US" dirty="0" smtClean="0"/>
              <a:t>Colors are 8 bits for red, blue, and green (so 24 </a:t>
            </a:r>
            <a:r>
              <a:rPr lang="en-US" smtClean="0"/>
              <a:t>bits total)</a:t>
            </a:r>
            <a:endParaRPr lang="en-US" dirty="0" smtClean="0"/>
          </a:p>
          <a:p>
            <a:endParaRPr lang="en-US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7200" y="4198056"/>
            <a:ext cx="2540000" cy="2540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530767" y="3650544"/>
            <a:ext cx="2540000" cy="428978"/>
          </a:xfrm>
          <a:prstGeom prst="rect">
            <a:avLst/>
          </a:prstGeom>
          <a:gradFill flip="none" rotWithShape="1">
            <a:gsLst>
              <a:gs pos="15000">
                <a:schemeClr val="tx1"/>
              </a:gs>
              <a:gs pos="93000">
                <a:srgbClr val="FFFFFF"/>
              </a:gs>
            </a:gsLst>
            <a:lin ang="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Brace 7"/>
          <p:cNvSpPr/>
          <p:nvPr/>
        </p:nvSpPr>
        <p:spPr>
          <a:xfrm rot="5400000">
            <a:off x="6511488" y="1883552"/>
            <a:ext cx="578556" cy="254000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lvl1pPr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kern="1200"/>
          </a:p>
        </p:txBody>
      </p:sp>
      <p:sp>
        <p:nvSpPr>
          <p:cNvPr id="4" name="TextBox 3"/>
          <p:cNvSpPr txBox="1"/>
          <p:nvPr/>
        </p:nvSpPr>
        <p:spPr>
          <a:xfrm>
            <a:off x="5588000" y="1940944"/>
            <a:ext cx="2428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Monochromatic: 256 shades of grey/8 bit image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6289040" y="5527040"/>
            <a:ext cx="826816" cy="1137920"/>
          </a:xfrm>
          <a:custGeom>
            <a:avLst/>
            <a:gdLst>
              <a:gd name="connsiteX0" fmla="*/ 284480 w 826816"/>
              <a:gd name="connsiteY0" fmla="*/ 0 h 1137920"/>
              <a:gd name="connsiteX1" fmla="*/ 264160 w 826816"/>
              <a:gd name="connsiteY1" fmla="*/ 50800 h 1137920"/>
              <a:gd name="connsiteX2" fmla="*/ 264160 w 826816"/>
              <a:gd name="connsiteY2" fmla="*/ 121920 h 1137920"/>
              <a:gd name="connsiteX3" fmla="*/ 274320 w 826816"/>
              <a:gd name="connsiteY3" fmla="*/ 182880 h 1137920"/>
              <a:gd name="connsiteX4" fmla="*/ 264160 w 826816"/>
              <a:gd name="connsiteY4" fmla="*/ 223520 h 1137920"/>
              <a:gd name="connsiteX5" fmla="*/ 274320 w 826816"/>
              <a:gd name="connsiteY5" fmla="*/ 304800 h 1137920"/>
              <a:gd name="connsiteX6" fmla="*/ 274320 w 826816"/>
              <a:gd name="connsiteY6" fmla="*/ 518160 h 1137920"/>
              <a:gd name="connsiteX7" fmla="*/ 254000 w 826816"/>
              <a:gd name="connsiteY7" fmla="*/ 558800 h 1137920"/>
              <a:gd name="connsiteX8" fmla="*/ 243840 w 826816"/>
              <a:gd name="connsiteY8" fmla="*/ 619760 h 1137920"/>
              <a:gd name="connsiteX9" fmla="*/ 223520 w 826816"/>
              <a:gd name="connsiteY9" fmla="*/ 680720 h 1137920"/>
              <a:gd name="connsiteX10" fmla="*/ 213360 w 826816"/>
              <a:gd name="connsiteY10" fmla="*/ 711200 h 1137920"/>
              <a:gd name="connsiteX11" fmla="*/ 203200 w 826816"/>
              <a:gd name="connsiteY11" fmla="*/ 762000 h 1137920"/>
              <a:gd name="connsiteX12" fmla="*/ 193040 w 826816"/>
              <a:gd name="connsiteY12" fmla="*/ 822960 h 1137920"/>
              <a:gd name="connsiteX13" fmla="*/ 172720 w 826816"/>
              <a:gd name="connsiteY13" fmla="*/ 853440 h 1137920"/>
              <a:gd name="connsiteX14" fmla="*/ 162560 w 826816"/>
              <a:gd name="connsiteY14" fmla="*/ 883920 h 1137920"/>
              <a:gd name="connsiteX15" fmla="*/ 142240 w 826816"/>
              <a:gd name="connsiteY15" fmla="*/ 914400 h 1137920"/>
              <a:gd name="connsiteX16" fmla="*/ 91440 w 826816"/>
              <a:gd name="connsiteY16" fmla="*/ 985520 h 1137920"/>
              <a:gd name="connsiteX17" fmla="*/ 50800 w 826816"/>
              <a:gd name="connsiteY17" fmla="*/ 1046480 h 1137920"/>
              <a:gd name="connsiteX18" fmla="*/ 30480 w 826816"/>
              <a:gd name="connsiteY18" fmla="*/ 1076960 h 1137920"/>
              <a:gd name="connsiteX19" fmla="*/ 0 w 826816"/>
              <a:gd name="connsiteY19" fmla="*/ 1087120 h 1137920"/>
              <a:gd name="connsiteX20" fmla="*/ 111760 w 826816"/>
              <a:gd name="connsiteY20" fmla="*/ 1097280 h 1137920"/>
              <a:gd name="connsiteX21" fmla="*/ 243840 w 826816"/>
              <a:gd name="connsiteY21" fmla="*/ 1107440 h 1137920"/>
              <a:gd name="connsiteX22" fmla="*/ 274320 w 826816"/>
              <a:gd name="connsiteY22" fmla="*/ 1117600 h 1137920"/>
              <a:gd name="connsiteX23" fmla="*/ 365760 w 826816"/>
              <a:gd name="connsiteY23" fmla="*/ 1137920 h 1137920"/>
              <a:gd name="connsiteX24" fmla="*/ 822960 w 826816"/>
              <a:gd name="connsiteY24" fmla="*/ 1127760 h 1137920"/>
              <a:gd name="connsiteX25" fmla="*/ 812800 w 826816"/>
              <a:gd name="connsiteY25" fmla="*/ 1097280 h 1137920"/>
              <a:gd name="connsiteX26" fmla="*/ 782320 w 826816"/>
              <a:gd name="connsiteY26" fmla="*/ 1076960 h 1137920"/>
              <a:gd name="connsiteX27" fmla="*/ 701040 w 826816"/>
              <a:gd name="connsiteY27" fmla="*/ 995680 h 1137920"/>
              <a:gd name="connsiteX28" fmla="*/ 670560 w 826816"/>
              <a:gd name="connsiteY28" fmla="*/ 934720 h 1137920"/>
              <a:gd name="connsiteX29" fmla="*/ 640080 w 826816"/>
              <a:gd name="connsiteY29" fmla="*/ 873760 h 1137920"/>
              <a:gd name="connsiteX30" fmla="*/ 650240 w 826816"/>
              <a:gd name="connsiteY30" fmla="*/ 833120 h 1137920"/>
              <a:gd name="connsiteX31" fmla="*/ 629920 w 826816"/>
              <a:gd name="connsiteY31" fmla="*/ 802640 h 1137920"/>
              <a:gd name="connsiteX32" fmla="*/ 609600 w 826816"/>
              <a:gd name="connsiteY32" fmla="*/ 762000 h 1137920"/>
              <a:gd name="connsiteX33" fmla="*/ 599440 w 826816"/>
              <a:gd name="connsiteY33" fmla="*/ 721360 h 1137920"/>
              <a:gd name="connsiteX34" fmla="*/ 589280 w 826816"/>
              <a:gd name="connsiteY34" fmla="*/ 690880 h 1137920"/>
              <a:gd name="connsiteX35" fmla="*/ 579120 w 826816"/>
              <a:gd name="connsiteY35" fmla="*/ 619760 h 1137920"/>
              <a:gd name="connsiteX36" fmla="*/ 579120 w 826816"/>
              <a:gd name="connsiteY36" fmla="*/ 508000 h 1137920"/>
              <a:gd name="connsiteX37" fmla="*/ 589280 w 826816"/>
              <a:gd name="connsiteY37" fmla="*/ 396240 h 1137920"/>
              <a:gd name="connsiteX38" fmla="*/ 579120 w 826816"/>
              <a:gd name="connsiteY38" fmla="*/ 365760 h 1137920"/>
              <a:gd name="connsiteX39" fmla="*/ 589280 w 826816"/>
              <a:gd name="connsiteY39" fmla="*/ 304800 h 1137920"/>
              <a:gd name="connsiteX40" fmla="*/ 579120 w 826816"/>
              <a:gd name="connsiteY40" fmla="*/ 243840 h 1137920"/>
              <a:gd name="connsiteX41" fmla="*/ 558800 w 826816"/>
              <a:gd name="connsiteY41" fmla="*/ 213360 h 1137920"/>
              <a:gd name="connsiteX42" fmla="*/ 548640 w 826816"/>
              <a:gd name="connsiteY42" fmla="*/ 172720 h 1137920"/>
              <a:gd name="connsiteX43" fmla="*/ 558800 w 826816"/>
              <a:gd name="connsiteY43" fmla="*/ 101600 h 1137920"/>
              <a:gd name="connsiteX44" fmla="*/ 538480 w 826816"/>
              <a:gd name="connsiteY44" fmla="*/ 71120 h 1137920"/>
              <a:gd name="connsiteX45" fmla="*/ 538480 w 826816"/>
              <a:gd name="connsiteY45" fmla="*/ 60960 h 1137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826816" h="1137920">
                <a:moveTo>
                  <a:pt x="284480" y="0"/>
                </a:moveTo>
                <a:cubicBezTo>
                  <a:pt x="277707" y="16933"/>
                  <a:pt x="266174" y="32674"/>
                  <a:pt x="264160" y="50800"/>
                </a:cubicBezTo>
                <a:cubicBezTo>
                  <a:pt x="249276" y="184753"/>
                  <a:pt x="299935" y="14594"/>
                  <a:pt x="264160" y="121920"/>
                </a:cubicBezTo>
                <a:cubicBezTo>
                  <a:pt x="267547" y="142240"/>
                  <a:pt x="274320" y="162280"/>
                  <a:pt x="274320" y="182880"/>
                </a:cubicBezTo>
                <a:cubicBezTo>
                  <a:pt x="274320" y="196844"/>
                  <a:pt x="264160" y="209556"/>
                  <a:pt x="264160" y="223520"/>
                </a:cubicBezTo>
                <a:cubicBezTo>
                  <a:pt x="264160" y="250824"/>
                  <a:pt x="270933" y="277707"/>
                  <a:pt x="274320" y="304800"/>
                </a:cubicBezTo>
                <a:cubicBezTo>
                  <a:pt x="240882" y="405115"/>
                  <a:pt x="286206" y="256667"/>
                  <a:pt x="274320" y="518160"/>
                </a:cubicBezTo>
                <a:cubicBezTo>
                  <a:pt x="273632" y="533290"/>
                  <a:pt x="260773" y="545253"/>
                  <a:pt x="254000" y="558800"/>
                </a:cubicBezTo>
                <a:cubicBezTo>
                  <a:pt x="250613" y="579120"/>
                  <a:pt x="248836" y="599775"/>
                  <a:pt x="243840" y="619760"/>
                </a:cubicBezTo>
                <a:cubicBezTo>
                  <a:pt x="238645" y="640540"/>
                  <a:pt x="230293" y="660400"/>
                  <a:pt x="223520" y="680720"/>
                </a:cubicBezTo>
                <a:cubicBezTo>
                  <a:pt x="220133" y="690880"/>
                  <a:pt x="215460" y="700698"/>
                  <a:pt x="213360" y="711200"/>
                </a:cubicBezTo>
                <a:cubicBezTo>
                  <a:pt x="209973" y="728133"/>
                  <a:pt x="206289" y="745010"/>
                  <a:pt x="203200" y="762000"/>
                </a:cubicBezTo>
                <a:cubicBezTo>
                  <a:pt x="199515" y="782268"/>
                  <a:pt x="199554" y="803417"/>
                  <a:pt x="193040" y="822960"/>
                </a:cubicBezTo>
                <a:cubicBezTo>
                  <a:pt x="189179" y="834544"/>
                  <a:pt x="178181" y="842518"/>
                  <a:pt x="172720" y="853440"/>
                </a:cubicBezTo>
                <a:cubicBezTo>
                  <a:pt x="167931" y="863019"/>
                  <a:pt x="167349" y="874341"/>
                  <a:pt x="162560" y="883920"/>
                </a:cubicBezTo>
                <a:cubicBezTo>
                  <a:pt x="157099" y="894842"/>
                  <a:pt x="148298" y="903798"/>
                  <a:pt x="142240" y="914400"/>
                </a:cubicBezTo>
                <a:cubicBezTo>
                  <a:pt x="106579" y="976807"/>
                  <a:pt x="141087" y="935873"/>
                  <a:pt x="91440" y="985520"/>
                </a:cubicBezTo>
                <a:cubicBezTo>
                  <a:pt x="73585" y="1039085"/>
                  <a:pt x="93081" y="995743"/>
                  <a:pt x="50800" y="1046480"/>
                </a:cubicBezTo>
                <a:cubicBezTo>
                  <a:pt x="42983" y="1055861"/>
                  <a:pt x="40015" y="1069332"/>
                  <a:pt x="30480" y="1076960"/>
                </a:cubicBezTo>
                <a:cubicBezTo>
                  <a:pt x="22117" y="1083650"/>
                  <a:pt x="10160" y="1083733"/>
                  <a:pt x="0" y="1087120"/>
                </a:cubicBezTo>
                <a:lnTo>
                  <a:pt x="111760" y="1097280"/>
                </a:lnTo>
                <a:cubicBezTo>
                  <a:pt x="155764" y="1100947"/>
                  <a:pt x="200024" y="1101963"/>
                  <a:pt x="243840" y="1107440"/>
                </a:cubicBezTo>
                <a:cubicBezTo>
                  <a:pt x="254467" y="1108768"/>
                  <a:pt x="263930" y="1115003"/>
                  <a:pt x="274320" y="1117600"/>
                </a:cubicBezTo>
                <a:cubicBezTo>
                  <a:pt x="304611" y="1125173"/>
                  <a:pt x="335280" y="1131147"/>
                  <a:pt x="365760" y="1137920"/>
                </a:cubicBezTo>
                <a:cubicBezTo>
                  <a:pt x="518160" y="1134533"/>
                  <a:pt x="671148" y="1141561"/>
                  <a:pt x="822960" y="1127760"/>
                </a:cubicBezTo>
                <a:cubicBezTo>
                  <a:pt x="833626" y="1126790"/>
                  <a:pt x="819490" y="1105643"/>
                  <a:pt x="812800" y="1097280"/>
                </a:cubicBezTo>
                <a:cubicBezTo>
                  <a:pt x="805172" y="1087745"/>
                  <a:pt x="791355" y="1085174"/>
                  <a:pt x="782320" y="1076960"/>
                </a:cubicBezTo>
                <a:cubicBezTo>
                  <a:pt x="753969" y="1051186"/>
                  <a:pt x="701040" y="995680"/>
                  <a:pt x="701040" y="995680"/>
                </a:cubicBezTo>
                <a:cubicBezTo>
                  <a:pt x="675503" y="919068"/>
                  <a:pt x="709951" y="1013502"/>
                  <a:pt x="670560" y="934720"/>
                </a:cubicBezTo>
                <a:cubicBezTo>
                  <a:pt x="628496" y="850592"/>
                  <a:pt x="698314" y="961111"/>
                  <a:pt x="640080" y="873760"/>
                </a:cubicBezTo>
                <a:cubicBezTo>
                  <a:pt x="643467" y="860213"/>
                  <a:pt x="652215" y="846943"/>
                  <a:pt x="650240" y="833120"/>
                </a:cubicBezTo>
                <a:cubicBezTo>
                  <a:pt x="648513" y="821032"/>
                  <a:pt x="635978" y="813242"/>
                  <a:pt x="629920" y="802640"/>
                </a:cubicBezTo>
                <a:cubicBezTo>
                  <a:pt x="622406" y="789490"/>
                  <a:pt x="614918" y="776181"/>
                  <a:pt x="609600" y="762000"/>
                </a:cubicBezTo>
                <a:cubicBezTo>
                  <a:pt x="604697" y="748925"/>
                  <a:pt x="603276" y="734786"/>
                  <a:pt x="599440" y="721360"/>
                </a:cubicBezTo>
                <a:cubicBezTo>
                  <a:pt x="596498" y="711062"/>
                  <a:pt x="592667" y="701040"/>
                  <a:pt x="589280" y="690880"/>
                </a:cubicBezTo>
                <a:cubicBezTo>
                  <a:pt x="585893" y="667173"/>
                  <a:pt x="579120" y="643707"/>
                  <a:pt x="579120" y="619760"/>
                </a:cubicBezTo>
                <a:cubicBezTo>
                  <a:pt x="579120" y="493388"/>
                  <a:pt x="602420" y="577901"/>
                  <a:pt x="579120" y="508000"/>
                </a:cubicBezTo>
                <a:cubicBezTo>
                  <a:pt x="582507" y="470747"/>
                  <a:pt x="589280" y="433647"/>
                  <a:pt x="589280" y="396240"/>
                </a:cubicBezTo>
                <a:cubicBezTo>
                  <a:pt x="589280" y="385530"/>
                  <a:pt x="579120" y="376470"/>
                  <a:pt x="579120" y="365760"/>
                </a:cubicBezTo>
                <a:cubicBezTo>
                  <a:pt x="579120" y="345160"/>
                  <a:pt x="585893" y="325120"/>
                  <a:pt x="589280" y="304800"/>
                </a:cubicBezTo>
                <a:cubicBezTo>
                  <a:pt x="531046" y="217449"/>
                  <a:pt x="593141" y="327968"/>
                  <a:pt x="579120" y="243840"/>
                </a:cubicBezTo>
                <a:cubicBezTo>
                  <a:pt x="577113" y="231795"/>
                  <a:pt x="565573" y="223520"/>
                  <a:pt x="558800" y="213360"/>
                </a:cubicBezTo>
                <a:cubicBezTo>
                  <a:pt x="555413" y="199813"/>
                  <a:pt x="548640" y="186684"/>
                  <a:pt x="548640" y="172720"/>
                </a:cubicBezTo>
                <a:cubicBezTo>
                  <a:pt x="548640" y="148773"/>
                  <a:pt x="561183" y="125429"/>
                  <a:pt x="558800" y="101600"/>
                </a:cubicBezTo>
                <a:cubicBezTo>
                  <a:pt x="557585" y="89450"/>
                  <a:pt x="543941" y="82042"/>
                  <a:pt x="538480" y="71120"/>
                </a:cubicBezTo>
                <a:cubicBezTo>
                  <a:pt x="536965" y="68091"/>
                  <a:pt x="538480" y="64347"/>
                  <a:pt x="538480" y="60960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loud 8"/>
          <p:cNvSpPr/>
          <p:nvPr/>
        </p:nvSpPr>
        <p:spPr>
          <a:xfrm rot="2548351">
            <a:off x="6134370" y="4409278"/>
            <a:ext cx="1231670" cy="1291029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>
            <a:stCxn id="9" idx="3"/>
            <a:endCxn id="11" idx="3"/>
          </p:cNvCxnSpPr>
          <p:nvPr/>
        </p:nvCxnSpPr>
        <p:spPr>
          <a:xfrm flipV="1">
            <a:off x="7136237" y="3865033"/>
            <a:ext cx="934530" cy="768074"/>
          </a:xfrm>
          <a:prstGeom prst="straightConnector1">
            <a:avLst/>
          </a:prstGeom>
          <a:ln w="762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0" idx="12"/>
            <a:endCxn id="11" idx="1"/>
          </p:cNvCxnSpPr>
          <p:nvPr/>
        </p:nvCxnSpPr>
        <p:spPr>
          <a:xfrm flipH="1" flipV="1">
            <a:off x="5530767" y="3865033"/>
            <a:ext cx="951313" cy="2484967"/>
          </a:xfrm>
          <a:prstGeom prst="straightConnector1">
            <a:avLst/>
          </a:prstGeom>
          <a:ln w="762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 Data Formats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does a camera get its color?</a:t>
            </a:r>
          </a:p>
          <a:p>
            <a:pPr lvl="1"/>
            <a:r>
              <a:rPr lang="en-US" dirty="0" smtClean="0"/>
              <a:t>A Bayer filter is put on the sensor!</a:t>
            </a:r>
          </a:p>
          <a:p>
            <a:pPr lvl="2"/>
            <a:r>
              <a:rPr lang="en-US" dirty="0" smtClean="0"/>
              <a:t>It blocks or absorbs certain wavelengths based on the color on the filter</a:t>
            </a:r>
          </a:p>
          <a:p>
            <a:pPr lvl="2"/>
            <a:r>
              <a:rPr lang="en-US" dirty="0" smtClean="0"/>
              <a:t>The sensor still picks up the intensity, so that gives you different shades of colors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0766" y="4198056"/>
            <a:ext cx="2540000" cy="2540000"/>
          </a:xfrm>
          <a:prstGeom prst="rect">
            <a:avLst/>
          </a:prstGeom>
        </p:spPr>
      </p:pic>
      <p:sp>
        <p:nvSpPr>
          <p:cNvPr id="7" name="Left Arrow 6"/>
          <p:cNvSpPr/>
          <p:nvPr/>
        </p:nvSpPr>
        <p:spPr>
          <a:xfrm>
            <a:off x="3556000" y="4968240"/>
            <a:ext cx="1351280" cy="894080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BayerFilte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326" y="4198056"/>
            <a:ext cx="2540000" cy="254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Transfer Rates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517211" y="1600200"/>
            <a:ext cx="7499977" cy="4800599"/>
            <a:chOff x="517211" y="1600200"/>
            <a:chExt cx="7499977" cy="4800599"/>
          </a:xfrm>
        </p:grpSpPr>
        <p:sp>
          <p:nvSpPr>
            <p:cNvPr id="19" name="Freeform 18"/>
            <p:cNvSpPr/>
            <p:nvPr/>
          </p:nvSpPr>
          <p:spPr>
            <a:xfrm>
              <a:off x="2318705" y="4583772"/>
              <a:ext cx="2107493" cy="1817027"/>
            </a:xfrm>
            <a:custGeom>
              <a:avLst/>
              <a:gdLst>
                <a:gd name="connsiteX0" fmla="*/ 0 w 2107493"/>
                <a:gd name="connsiteY0" fmla="*/ 908514 h 1817027"/>
                <a:gd name="connsiteX1" fmla="*/ 454257 w 2107493"/>
                <a:gd name="connsiteY1" fmla="*/ 0 h 1817027"/>
                <a:gd name="connsiteX2" fmla="*/ 1653236 w 2107493"/>
                <a:gd name="connsiteY2" fmla="*/ 0 h 1817027"/>
                <a:gd name="connsiteX3" fmla="*/ 2107493 w 2107493"/>
                <a:gd name="connsiteY3" fmla="*/ 908514 h 1817027"/>
                <a:gd name="connsiteX4" fmla="*/ 1653236 w 2107493"/>
                <a:gd name="connsiteY4" fmla="*/ 1817027 h 1817027"/>
                <a:gd name="connsiteX5" fmla="*/ 454257 w 2107493"/>
                <a:gd name="connsiteY5" fmla="*/ 1817027 h 1817027"/>
                <a:gd name="connsiteX6" fmla="*/ 0 w 2107493"/>
                <a:gd name="connsiteY6" fmla="*/ 908514 h 1817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07493" h="1817027">
                  <a:moveTo>
                    <a:pt x="0" y="908514"/>
                  </a:moveTo>
                  <a:lnTo>
                    <a:pt x="454257" y="0"/>
                  </a:lnTo>
                  <a:lnTo>
                    <a:pt x="1653236" y="0"/>
                  </a:lnTo>
                  <a:lnTo>
                    <a:pt x="2107493" y="908514"/>
                  </a:lnTo>
                  <a:lnTo>
                    <a:pt x="1653236" y="1817027"/>
                  </a:lnTo>
                  <a:lnTo>
                    <a:pt x="454257" y="1817027"/>
                  </a:lnTo>
                  <a:lnTo>
                    <a:pt x="0" y="908514"/>
                  </a:lnTo>
                  <a:close/>
                </a:path>
              </a:pathLst>
            </a:custGeom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27043" tIns="303558" rIns="327043" bIns="303558" numCol="1" spcCol="1270" anchor="ctr" anchorCtr="0">
              <a:noAutofit/>
            </a:bodyPr>
            <a:lstStyle/>
            <a:p>
              <a:pPr lvl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700" kern="1200" dirty="0" smtClean="0">
                  <a:solidFill>
                    <a:srgbClr val="675E47"/>
                  </a:solidFill>
                </a:rPr>
                <a:t>How quickly bits of data can be processed or transmitted by a device</a:t>
              </a:r>
              <a:endParaRPr lang="en-US" sz="1700" kern="1200" dirty="0">
                <a:solidFill>
                  <a:srgbClr val="675E47"/>
                </a:solidFill>
              </a:endParaRPr>
            </a:p>
          </p:txBody>
        </p:sp>
        <p:sp>
          <p:nvSpPr>
            <p:cNvPr id="20" name="Hexagon 19"/>
            <p:cNvSpPr/>
            <p:nvPr/>
          </p:nvSpPr>
          <p:spPr>
            <a:xfrm>
              <a:off x="2373455" y="5385953"/>
              <a:ext cx="246749" cy="212666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Hexagon 20"/>
            <p:cNvSpPr/>
            <p:nvPr/>
          </p:nvSpPr>
          <p:spPr>
            <a:xfrm>
              <a:off x="517211" y="3607810"/>
              <a:ext cx="2107493" cy="1817027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Hexagon 21"/>
            <p:cNvSpPr/>
            <p:nvPr/>
          </p:nvSpPr>
          <p:spPr>
            <a:xfrm>
              <a:off x="1951956" y="5184808"/>
              <a:ext cx="246749" cy="212666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4114200" y="3586208"/>
              <a:ext cx="2107493" cy="1817027"/>
            </a:xfrm>
            <a:custGeom>
              <a:avLst/>
              <a:gdLst>
                <a:gd name="connsiteX0" fmla="*/ 0 w 2107493"/>
                <a:gd name="connsiteY0" fmla="*/ 908514 h 1817027"/>
                <a:gd name="connsiteX1" fmla="*/ 454257 w 2107493"/>
                <a:gd name="connsiteY1" fmla="*/ 0 h 1817027"/>
                <a:gd name="connsiteX2" fmla="*/ 1653236 w 2107493"/>
                <a:gd name="connsiteY2" fmla="*/ 0 h 1817027"/>
                <a:gd name="connsiteX3" fmla="*/ 2107493 w 2107493"/>
                <a:gd name="connsiteY3" fmla="*/ 908514 h 1817027"/>
                <a:gd name="connsiteX4" fmla="*/ 1653236 w 2107493"/>
                <a:gd name="connsiteY4" fmla="*/ 1817027 h 1817027"/>
                <a:gd name="connsiteX5" fmla="*/ 454257 w 2107493"/>
                <a:gd name="connsiteY5" fmla="*/ 1817027 h 1817027"/>
                <a:gd name="connsiteX6" fmla="*/ 0 w 2107493"/>
                <a:gd name="connsiteY6" fmla="*/ 908514 h 1817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07493" h="1817027">
                  <a:moveTo>
                    <a:pt x="0" y="908514"/>
                  </a:moveTo>
                  <a:lnTo>
                    <a:pt x="454257" y="0"/>
                  </a:lnTo>
                  <a:lnTo>
                    <a:pt x="1653236" y="0"/>
                  </a:lnTo>
                  <a:lnTo>
                    <a:pt x="2107493" y="908514"/>
                  </a:lnTo>
                  <a:lnTo>
                    <a:pt x="1653236" y="1817027"/>
                  </a:lnTo>
                  <a:lnTo>
                    <a:pt x="454257" y="1817027"/>
                  </a:lnTo>
                  <a:lnTo>
                    <a:pt x="0" y="908514"/>
                  </a:lnTo>
                  <a:close/>
                </a:path>
              </a:pathLst>
            </a:custGeom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27043" tIns="303558" rIns="327043" bIns="303558" numCol="1" spcCol="1270" anchor="ctr" anchorCtr="0">
              <a:noAutofit/>
            </a:bodyPr>
            <a:lstStyle/>
            <a:p>
              <a:pPr lvl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700" kern="1200" dirty="0" smtClean="0">
                  <a:solidFill>
                    <a:srgbClr val="675E47"/>
                  </a:solidFill>
                </a:rPr>
                <a:t>Usually mega or kilo-bits per second</a:t>
              </a:r>
              <a:endParaRPr lang="en-US" sz="1700" kern="1200" dirty="0">
                <a:solidFill>
                  <a:srgbClr val="675E47"/>
                </a:solidFill>
              </a:endParaRPr>
            </a:p>
          </p:txBody>
        </p:sp>
        <p:sp>
          <p:nvSpPr>
            <p:cNvPr id="24" name="Hexagon 23"/>
            <p:cNvSpPr/>
            <p:nvPr/>
          </p:nvSpPr>
          <p:spPr>
            <a:xfrm>
              <a:off x="5554946" y="5161285"/>
              <a:ext cx="246749" cy="212666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2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Hexagon 24"/>
            <p:cNvSpPr/>
            <p:nvPr/>
          </p:nvSpPr>
          <p:spPr>
            <a:xfrm>
              <a:off x="5909695" y="4583772"/>
              <a:ext cx="2107493" cy="1817027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Hexagon 25"/>
            <p:cNvSpPr/>
            <p:nvPr/>
          </p:nvSpPr>
          <p:spPr>
            <a:xfrm>
              <a:off x="5964444" y="5385953"/>
              <a:ext cx="246749" cy="212666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7" name="Freeform 26"/>
            <p:cNvSpPr/>
            <p:nvPr/>
          </p:nvSpPr>
          <p:spPr>
            <a:xfrm>
              <a:off x="2318705" y="2592964"/>
              <a:ext cx="2107493" cy="1817027"/>
            </a:xfrm>
            <a:custGeom>
              <a:avLst/>
              <a:gdLst>
                <a:gd name="connsiteX0" fmla="*/ 0 w 2107493"/>
                <a:gd name="connsiteY0" fmla="*/ 908514 h 1817027"/>
                <a:gd name="connsiteX1" fmla="*/ 454257 w 2107493"/>
                <a:gd name="connsiteY1" fmla="*/ 0 h 1817027"/>
                <a:gd name="connsiteX2" fmla="*/ 1653236 w 2107493"/>
                <a:gd name="connsiteY2" fmla="*/ 0 h 1817027"/>
                <a:gd name="connsiteX3" fmla="*/ 2107493 w 2107493"/>
                <a:gd name="connsiteY3" fmla="*/ 908514 h 1817027"/>
                <a:gd name="connsiteX4" fmla="*/ 1653236 w 2107493"/>
                <a:gd name="connsiteY4" fmla="*/ 1817027 h 1817027"/>
                <a:gd name="connsiteX5" fmla="*/ 454257 w 2107493"/>
                <a:gd name="connsiteY5" fmla="*/ 1817027 h 1817027"/>
                <a:gd name="connsiteX6" fmla="*/ 0 w 2107493"/>
                <a:gd name="connsiteY6" fmla="*/ 908514 h 1817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07493" h="1817027">
                  <a:moveTo>
                    <a:pt x="0" y="908514"/>
                  </a:moveTo>
                  <a:lnTo>
                    <a:pt x="454257" y="0"/>
                  </a:lnTo>
                  <a:lnTo>
                    <a:pt x="1653236" y="0"/>
                  </a:lnTo>
                  <a:lnTo>
                    <a:pt x="2107493" y="908514"/>
                  </a:lnTo>
                  <a:lnTo>
                    <a:pt x="1653236" y="1817027"/>
                  </a:lnTo>
                  <a:lnTo>
                    <a:pt x="454257" y="1817027"/>
                  </a:lnTo>
                  <a:lnTo>
                    <a:pt x="0" y="908514"/>
                  </a:lnTo>
                  <a:close/>
                </a:path>
              </a:pathLst>
            </a:custGeom>
          </p:spPr>
          <p:style>
            <a:lnRef idx="2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27043" tIns="303558" rIns="327043" bIns="303558" numCol="1" spcCol="1270" anchor="ctr" anchorCtr="0">
              <a:noAutofit/>
            </a:bodyPr>
            <a:lstStyle/>
            <a:p>
              <a:pPr lvl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700" kern="1200" dirty="0" smtClean="0">
                  <a:solidFill>
                    <a:schemeClr val="tx2"/>
                  </a:solidFill>
                </a:rPr>
                <a:t>Measured in bits per second (bit/s)</a:t>
              </a:r>
              <a:endParaRPr lang="en-US" sz="1700" kern="1200" dirty="0">
                <a:solidFill>
                  <a:schemeClr val="tx2"/>
                </a:solidFill>
              </a:endParaRPr>
            </a:p>
          </p:txBody>
        </p:sp>
        <p:sp>
          <p:nvSpPr>
            <p:cNvPr id="28" name="Hexagon 27"/>
            <p:cNvSpPr/>
            <p:nvPr/>
          </p:nvSpPr>
          <p:spPr>
            <a:xfrm>
              <a:off x="3747451" y="2632328"/>
              <a:ext cx="246749" cy="212666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2">
              <a:schemeClr val="accent6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9" name="Hexagon 28"/>
            <p:cNvSpPr/>
            <p:nvPr/>
          </p:nvSpPr>
          <p:spPr>
            <a:xfrm>
              <a:off x="4114200" y="1600200"/>
              <a:ext cx="2107493" cy="1817027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2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0" name="Hexagon 29"/>
            <p:cNvSpPr/>
            <p:nvPr/>
          </p:nvSpPr>
          <p:spPr>
            <a:xfrm>
              <a:off x="4176450" y="2398059"/>
              <a:ext cx="246749" cy="212666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Chameleon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8608257"/>
              </p:ext>
            </p:extLst>
          </p:nvPr>
        </p:nvGraphicFramePr>
        <p:xfrm>
          <a:off x="592664" y="1673614"/>
          <a:ext cx="7648225" cy="434848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2892780"/>
                <a:gridCol w="475544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Specification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Chameleon’s Info.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Image Sensor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CCD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Maximum Resolution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1296(H) x 964(V)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Pixel Size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3.75μm x 3.75μm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Video Data Output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8, and 16-bit digital data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Image Data Formats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Bayer</a:t>
                      </a:r>
                      <a:r>
                        <a:rPr lang="en-US" baseline="0" dirty="0" smtClean="0"/>
                        <a:t> data (color models)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Digital Interface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5-pin Mini-B USB 2.0 digital interface for camera control, video data transmission, and power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Transfer Rates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480</a:t>
                      </a:r>
                      <a:r>
                        <a:rPr lang="en-US" sz="1800" baseline="0" dirty="0" smtClean="0"/>
                        <a:t> Mbit/s</a:t>
                      </a:r>
                      <a:endParaRPr lang="en-US" sz="18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General Purpose I/O Ports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7-pin GPIO connector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Size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44mm x 25.5mm x 41mm</a:t>
                      </a:r>
                      <a:r>
                        <a:rPr lang="en-US" sz="1800" baseline="0" dirty="0" smtClean="0"/>
                        <a:t> and 37 grams</a:t>
                      </a:r>
                      <a:endParaRPr lang="en-US" sz="18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Lens</a:t>
                      </a:r>
                      <a:r>
                        <a:rPr lang="en-US" baseline="0" dirty="0" smtClean="0"/>
                        <a:t> Mount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CS-mount (5mm C-mount adapter included)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0843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Sensors- Color Model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3273535" cy="4899660"/>
          </a:xfrm>
        </p:spPr>
        <p:txBody>
          <a:bodyPr>
            <a:normAutofit/>
          </a:bodyPr>
          <a:lstStyle/>
          <a:p>
            <a:r>
              <a:rPr lang="en-US" dirty="0" smtClean="0"/>
              <a:t>Arbitrary units on y-axis</a:t>
            </a:r>
          </a:p>
          <a:p>
            <a:r>
              <a:rPr lang="en-US" dirty="0" smtClean="0"/>
              <a:t>Normalized – relative to the maximum</a:t>
            </a:r>
          </a:p>
          <a:p>
            <a:r>
              <a:rPr lang="en-US" dirty="0" smtClean="0"/>
              <a:t>Highest response is 1.0 </a:t>
            </a:r>
          </a:p>
          <a:p>
            <a:r>
              <a:rPr lang="en-US" dirty="0" smtClean="0"/>
              <a:t>Wavelength in nm on x-axis</a:t>
            </a:r>
          </a:p>
          <a:p>
            <a:r>
              <a:rPr lang="en-US" dirty="0" smtClean="0"/>
              <a:t>Blue, green, red graphs</a:t>
            </a:r>
          </a:p>
          <a:p>
            <a:r>
              <a:rPr lang="en-US" dirty="0" smtClean="0"/>
              <a:t>If light has wavelength of 450nm, the blue and green sensors on the Bayer filter will pick up the radiation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6" name="Picture 5" descr="Screen Shot 2012-09-12 at 8.18.29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332"/>
          <a:stretch/>
        </p:blipFill>
        <p:spPr>
          <a:xfrm>
            <a:off x="3718169" y="1611601"/>
            <a:ext cx="4699000" cy="4088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056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471</TotalTime>
  <Words>919</Words>
  <Application>Microsoft Macintosh PowerPoint</Application>
  <PresentationFormat>On-screen Show (4:3)</PresentationFormat>
  <Paragraphs>116</Paragraphs>
  <Slides>17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Adjacency</vt:lpstr>
      <vt:lpstr>PowerPoint Presentation</vt:lpstr>
      <vt:lpstr>Digital Cameras (Basics)</vt:lpstr>
      <vt:lpstr>Sensor: Charge Coupled Device (CCD)</vt:lpstr>
      <vt:lpstr>Resolution and Pixel Size</vt:lpstr>
      <vt:lpstr>Video Data Output</vt:lpstr>
      <vt:lpstr>Image Data Formats</vt:lpstr>
      <vt:lpstr>Transfer Rates</vt:lpstr>
      <vt:lpstr>The Chameleon</vt:lpstr>
      <vt:lpstr>Sensors- Color Model</vt:lpstr>
      <vt:lpstr>Sensors- Monochrome Model</vt:lpstr>
      <vt:lpstr>GPIO</vt:lpstr>
      <vt:lpstr>Multi Camera Array with Point Grey (Company Example)</vt:lpstr>
      <vt:lpstr>Daisy Chaining</vt:lpstr>
      <vt:lpstr>PowerPoint Presentation</vt:lpstr>
      <vt:lpstr>PowerPoint Presentation</vt:lpstr>
      <vt:lpstr>Summary</vt:lpstr>
      <vt:lpstr>The End</vt:lpstr>
    </vt:vector>
  </TitlesOfParts>
  <Company>Rochester Institute of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Elizabeth Bondi</dc:creator>
  <cp:lastModifiedBy>Elizabeth Bondi</cp:lastModifiedBy>
  <cp:revision>44</cp:revision>
  <dcterms:created xsi:type="dcterms:W3CDTF">2012-09-12T23:53:00Z</dcterms:created>
  <dcterms:modified xsi:type="dcterms:W3CDTF">2012-09-18T20:02:55Z</dcterms:modified>
</cp:coreProperties>
</file>