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68" r:id="rId5"/>
    <p:sldId id="269" r:id="rId6"/>
    <p:sldId id="260" r:id="rId7"/>
    <p:sldId id="262" r:id="rId8"/>
    <p:sldId id="270" r:id="rId9"/>
    <p:sldId id="274" r:id="rId10"/>
    <p:sldId id="271" r:id="rId11"/>
    <p:sldId id="285" r:id="rId12"/>
    <p:sldId id="273" r:id="rId13"/>
    <p:sldId id="294" r:id="rId14"/>
    <p:sldId id="264" r:id="rId15"/>
    <p:sldId id="265" r:id="rId16"/>
    <p:sldId id="266" r:id="rId17"/>
    <p:sldId id="267" r:id="rId18"/>
    <p:sldId id="286" r:id="rId19"/>
    <p:sldId id="287" r:id="rId20"/>
    <p:sldId id="275" r:id="rId21"/>
    <p:sldId id="288" r:id="rId22"/>
    <p:sldId id="276" r:id="rId23"/>
    <p:sldId id="279" r:id="rId24"/>
    <p:sldId id="289" r:id="rId25"/>
    <p:sldId id="277" r:id="rId26"/>
    <p:sldId id="290" r:id="rId27"/>
    <p:sldId id="278" r:id="rId28"/>
    <p:sldId id="281" r:id="rId29"/>
    <p:sldId id="291" r:id="rId30"/>
    <p:sldId id="280" r:id="rId31"/>
    <p:sldId id="292" r:id="rId32"/>
    <p:sldId id="283" r:id="rId33"/>
    <p:sldId id="282" r:id="rId34"/>
    <p:sldId id="293" r:id="rId35"/>
    <p:sldId id="29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 snapToGrid="0" snapToObjects="1">
      <p:cViewPr>
        <p:scale>
          <a:sx n="130" d="100"/>
          <a:sy n="130" d="100"/>
        </p:scale>
        <p:origin x="-1544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BE4D2-2841-E94F-AECE-6830F8D4E54D}" type="datetimeFigureOut">
              <a:rPr lang="en-US" smtClean="0"/>
              <a:t>10/9/12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E50E2-23CB-3B46-B5DE-9C153AD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26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E50E2-23CB-3B46-B5DE-9C153AD4C90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9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68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4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11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8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2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52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07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9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48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tx1"/>
          </a:fgClr>
          <a:bgClr>
            <a:schemeClr val="tx1">
              <a:lumMod val="85000"/>
              <a:lumOff val="1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E33F8-F418-1F44-8A79-3D6D77199066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41EC9-66F0-A848-A1D0-77AB00B0B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8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tx1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2"/>
          <a:srcRect l="-1892" r="8591"/>
          <a:stretch/>
        </p:blipFill>
        <p:spPr>
          <a:xfrm>
            <a:off x="-188132" y="-21648"/>
            <a:ext cx="9332132" cy="687964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421" y="439037"/>
            <a:ext cx="9018579" cy="4045416"/>
          </a:xfrm>
        </p:spPr>
        <p:txBody>
          <a:bodyPr>
            <a:noAutofit/>
          </a:bodyPr>
          <a:lstStyle/>
          <a:p>
            <a:pPr algn="l">
              <a:lnSpc>
                <a:spcPts val="9600"/>
              </a:lnSpc>
            </a:pPr>
            <a:r>
              <a:rPr lang="en-US" sz="6600" i="1" dirty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  <a:t>Everything You </a:t>
            </a: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  <a:t>Ever 	 			Wanted </a:t>
            </a:r>
            <a:r>
              <a:rPr lang="en-US" sz="6600" i="1" dirty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  <a:t>to </a:t>
            </a: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  <a:t>Know</a:t>
            </a:r>
            <a:b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</a:br>
            <a:r>
              <a:rPr lang="en-US" sz="6600" i="1" dirty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  <a:t>	</a:t>
            </a: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</a:rPr>
              <a:t>About Optics</a:t>
            </a:r>
            <a:endParaRPr lang="en-US" sz="6600" i="1" dirty="0">
              <a:ln>
                <a:solidFill>
                  <a:schemeClr val="tx1">
                    <a:alpha val="0"/>
                  </a:schemeClr>
                </a:solidFill>
              </a:ln>
              <a:gradFill flip="none" rotWithShape="1">
                <a:gsLst>
                  <a:gs pos="41000">
                    <a:schemeClr val="tx1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effectLst>
                <a:glow rad="152400">
                  <a:schemeClr val="bg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atura MT Script Capital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4540137"/>
            <a:ext cx="6400800" cy="9732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gradFill flip="none" rotWithShape="1">
                  <a:gsLst>
                    <a:gs pos="32000">
                      <a:schemeClr val="bg1">
                        <a:lumMod val="85000"/>
                      </a:schemeClr>
                    </a:gs>
                    <a:gs pos="100000">
                      <a:srgbClr val="000000"/>
                    </a:gs>
                  </a:gsLst>
                  <a:lin ang="16200000" scaled="0"/>
                  <a:tileRect/>
                </a:gradFill>
                <a:effectLst>
                  <a:glow rad="101600">
                    <a:schemeClr val="tx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  <a:cs typeface="Matura MT Script Capitals"/>
              </a:rPr>
              <a:t>Liz Pieri, Victoria Scholl,</a:t>
            </a:r>
          </a:p>
          <a:p>
            <a:r>
              <a:rPr lang="en-US" dirty="0" smtClean="0">
                <a:gradFill flip="none" rotWithShape="1">
                  <a:gsLst>
                    <a:gs pos="32000">
                      <a:schemeClr val="bg1">
                        <a:lumMod val="85000"/>
                      </a:schemeClr>
                    </a:gs>
                    <a:gs pos="100000">
                      <a:srgbClr val="000000"/>
                    </a:gs>
                  </a:gsLst>
                  <a:lin ang="16200000" scaled="0"/>
                  <a:tileRect/>
                </a:gradFill>
                <a:effectLst>
                  <a:glow rad="101600">
                    <a:schemeClr val="tx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  <a:cs typeface="Matura MT Script Capitals"/>
              </a:rPr>
              <a:t>Joe Allen, Dan </a:t>
            </a:r>
            <a:r>
              <a:rPr lang="en-US" dirty="0" err="1">
                <a:gradFill flip="none" rotWithShape="1">
                  <a:gsLst>
                    <a:gs pos="32000">
                      <a:schemeClr val="bg1">
                        <a:lumMod val="85000"/>
                      </a:schemeClr>
                    </a:gs>
                    <a:gs pos="100000">
                      <a:srgbClr val="000000"/>
                    </a:gs>
                  </a:gsLst>
                  <a:lin ang="16200000" scaled="0"/>
                  <a:tileRect/>
                </a:gradFill>
                <a:effectLst>
                  <a:glow rad="101600">
                    <a:schemeClr val="tx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  <a:cs typeface="Matura MT Script Capitals"/>
              </a:rPr>
              <a:t>C</a:t>
            </a:r>
            <a:r>
              <a:rPr lang="en-US" dirty="0" err="1" smtClean="0">
                <a:gradFill flip="none" rotWithShape="1">
                  <a:gsLst>
                    <a:gs pos="32000">
                      <a:schemeClr val="bg1">
                        <a:lumMod val="85000"/>
                      </a:schemeClr>
                    </a:gs>
                    <a:gs pos="100000">
                      <a:srgbClr val="000000"/>
                    </a:gs>
                  </a:gsLst>
                  <a:lin ang="16200000" scaled="0"/>
                  <a:tileRect/>
                </a:gradFill>
                <a:effectLst>
                  <a:glow rad="101600">
                    <a:schemeClr val="tx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atura MT Script Capitals"/>
                <a:cs typeface="Matura MT Script Capitals"/>
              </a:rPr>
              <a:t>halifoux</a:t>
            </a:r>
            <a:endParaRPr lang="en-US" dirty="0" smtClean="0">
              <a:gradFill flip="none" rotWithShape="1">
                <a:gsLst>
                  <a:gs pos="32000">
                    <a:schemeClr val="bg1">
                      <a:lumMod val="85000"/>
                    </a:schemeClr>
                  </a:gs>
                  <a:gs pos="100000">
                    <a:srgbClr val="000000"/>
                  </a:gs>
                </a:gsLst>
                <a:lin ang="16200000" scaled="0"/>
                <a:tileRect/>
              </a:gradFill>
              <a:effectLst>
                <a:glow rad="101600">
                  <a:schemeClr val="tx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atura MT Script Capitals"/>
              <a:cs typeface="Matura MT Script Capitals"/>
            </a:endParaRPr>
          </a:p>
          <a:p>
            <a:endParaRPr lang="en-US" dirty="0">
              <a:gradFill flip="none" rotWithShape="1">
                <a:gsLst>
                  <a:gs pos="32000">
                    <a:schemeClr val="bg1">
                      <a:lumMod val="85000"/>
                    </a:schemeClr>
                  </a:gs>
                  <a:gs pos="100000">
                    <a:srgbClr val="000000"/>
                  </a:gs>
                </a:gsLst>
                <a:lin ang="16200000" scaled="0"/>
                <a:tileRect/>
              </a:gradFill>
              <a:effectLst>
                <a:glow rad="101600">
                  <a:schemeClr val="tx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atura MT Script Capitals"/>
              <a:cs typeface="Matura MT Script Capitals"/>
            </a:endParaRPr>
          </a:p>
        </p:txBody>
      </p:sp>
    </p:spTree>
    <p:extLst>
      <p:ext uri="{BB962C8B-B14F-4D97-AF65-F5344CB8AC3E}">
        <p14:creationId xmlns:p14="http://schemas.microsoft.com/office/powerpoint/2010/main" val="398537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730" y="407679"/>
            <a:ext cx="8650154" cy="784167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/>
              <a:t>Depth of field (D.O.F.) </a:t>
            </a:r>
            <a:r>
              <a:rPr lang="en-US" sz="2000" dirty="0" smtClean="0"/>
              <a:t>is the distance between the nearest and furthest objects that appear to be sharply in focus in an image. 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696" y="1465885"/>
            <a:ext cx="4733150" cy="3538735"/>
          </a:xfrm>
          <a:prstGeom prst="rect">
            <a:avLst/>
          </a:prstGeom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4" name="Rectangle 3"/>
          <p:cNvSpPr/>
          <p:nvPr/>
        </p:nvSpPr>
        <p:spPr>
          <a:xfrm>
            <a:off x="0" y="5186328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Chalkboard"/>
                <a:cs typeface="Chalkboard"/>
              </a:rPr>
              <a:t>&lt;http://timd-365-photos.blogspot.com/2009/11/november-13th-depth-of-field.html&gt;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3999" y="5763846"/>
            <a:ext cx="6047153" cy="504093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LEFT: </a:t>
            </a:r>
            <a:r>
              <a:rPr lang="en-US" sz="2000" b="1" dirty="0" smtClean="0"/>
              <a:t>Shallow (small) D.O.F. </a:t>
            </a:r>
            <a:r>
              <a:rPr lang="en-US" sz="2000" dirty="0" smtClean="0"/>
              <a:t> RIGHT: </a:t>
            </a:r>
            <a:r>
              <a:rPr lang="en-US" sz="2000" b="1" dirty="0" smtClean="0"/>
              <a:t>DEEP (large) D.O.F.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0510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577" y="3526693"/>
            <a:ext cx="4584192" cy="3048000"/>
          </a:xfrm>
          <a:prstGeom prst="rect">
            <a:avLst/>
          </a:prstGeom>
        </p:spPr>
      </p:pic>
      <p:pic>
        <p:nvPicPr>
          <p:cNvPr id="9" name="Picture 8" descr="DSC_00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15" y="332154"/>
            <a:ext cx="4584192" cy="3048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91038" y="3144378"/>
            <a:ext cx="700808" cy="471552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/>
              <a:t>F/22</a:t>
            </a:r>
            <a:endParaRPr lang="en-US" sz="2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798898" y="6206696"/>
            <a:ext cx="841485" cy="471552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 smtClean="0"/>
              <a:t>F/5.6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770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0-05 at 12.24.28 PM.pn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24" y="374011"/>
            <a:ext cx="3304931" cy="610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422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774700"/>
            <a:ext cx="87630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386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42" y="284514"/>
            <a:ext cx="8129018" cy="946409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halkboard"/>
                <a:cs typeface="Chalkboard"/>
              </a:rPr>
              <a:t>Lens </a:t>
            </a:r>
            <a:r>
              <a:rPr lang="en-US" sz="1600" b="1" dirty="0">
                <a:latin typeface="Chalkboard"/>
                <a:cs typeface="Chalkboard"/>
              </a:rPr>
              <a:t>D</a:t>
            </a:r>
            <a:r>
              <a:rPr lang="en-US" sz="1600" b="1" dirty="0" smtClean="0">
                <a:latin typeface="Chalkboard"/>
                <a:cs typeface="Chalkboard"/>
              </a:rPr>
              <a:t>istortions </a:t>
            </a:r>
            <a:r>
              <a:rPr lang="en-US" sz="1600" dirty="0" smtClean="0">
                <a:latin typeface="Chalkboard"/>
                <a:cs typeface="Chalkboard"/>
              </a:rPr>
              <a:t>are essentially the different degrees in which a given image </a:t>
            </a:r>
            <a:r>
              <a:rPr lang="en-US" sz="1600" dirty="0">
                <a:latin typeface="Chalkboard"/>
                <a:cs typeface="Chalkboard"/>
              </a:rPr>
              <a:t>c</a:t>
            </a:r>
            <a:r>
              <a:rPr lang="en-US" sz="1600" dirty="0" smtClean="0">
                <a:latin typeface="Chalkboard"/>
                <a:cs typeface="Chalkboard"/>
              </a:rPr>
              <a:t>an be misrepresented do to the physical imperfections and individualistic properties of the lens and/or combination of lenses being used to capture it.</a:t>
            </a:r>
            <a:endParaRPr lang="en-US" sz="1600" dirty="0">
              <a:latin typeface="Chalkboard"/>
              <a:cs typeface="Chalkboard"/>
            </a:endParaRPr>
          </a:p>
        </p:txBody>
      </p:sp>
      <p:pic>
        <p:nvPicPr>
          <p:cNvPr id="10" name="Picture 9" descr="undistorted image.jpe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95" y="1579808"/>
            <a:ext cx="6350000" cy="4318000"/>
          </a:xfrm>
          <a:prstGeom prst="rect">
            <a:avLst/>
          </a:prstGeom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685905" y="6138559"/>
            <a:ext cx="4045727" cy="4815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b="1" dirty="0" smtClean="0">
                <a:latin typeface="Chalkboard"/>
                <a:cs typeface="Chalkboard"/>
              </a:rPr>
              <a:t>&lt;Undistorted Image&gt;</a:t>
            </a:r>
            <a:endParaRPr lang="en-US" sz="1800" b="1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98703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42" y="284514"/>
            <a:ext cx="8129018" cy="946409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halkboard"/>
                <a:cs typeface="Chalkboard"/>
              </a:rPr>
              <a:t>Barrel Distortion </a:t>
            </a:r>
            <a:r>
              <a:rPr lang="en-US" sz="1600" dirty="0" smtClean="0">
                <a:latin typeface="Chalkboard"/>
                <a:cs typeface="Chalkboard"/>
              </a:rPr>
              <a:t>is a common, easy to digitally correct, type of geometric lens distortion prominent to </a:t>
            </a:r>
            <a:r>
              <a:rPr lang="en-US" sz="1600" b="1" dirty="0" smtClean="0">
                <a:latin typeface="Chalkboard"/>
                <a:cs typeface="Chalkboard"/>
              </a:rPr>
              <a:t>wide angle lenses</a:t>
            </a:r>
            <a:r>
              <a:rPr lang="en-US" sz="1600" dirty="0" smtClean="0">
                <a:latin typeface="Chalkboard"/>
                <a:cs typeface="Chalkboard"/>
              </a:rPr>
              <a:t>. This specific lens distortion bends strait lines spherically outwards from the center of the image. </a:t>
            </a:r>
            <a:endParaRPr lang="en-US" sz="1600" dirty="0">
              <a:latin typeface="Chalkboard"/>
              <a:cs typeface="Chalkboar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95" y="1598858"/>
            <a:ext cx="6350000" cy="4279900"/>
          </a:xfrm>
          <a:prstGeom prst="rect">
            <a:avLst/>
          </a:prstGeom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685905" y="6138559"/>
            <a:ext cx="4045727" cy="4815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b="1" dirty="0" smtClean="0">
                <a:latin typeface="Chalkboard"/>
                <a:cs typeface="Chalkboard"/>
              </a:rPr>
              <a:t>&lt;Barrel Distorted Image&gt;</a:t>
            </a:r>
            <a:endParaRPr lang="en-US" sz="1800" b="1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718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42" y="284514"/>
            <a:ext cx="8129018" cy="946409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latin typeface="Chalkboard"/>
                <a:cs typeface="Chalkboard"/>
              </a:rPr>
              <a:t>Pincushion </a:t>
            </a:r>
            <a:r>
              <a:rPr lang="en-US" sz="1600" b="1" dirty="0" smtClean="0">
                <a:latin typeface="Chalkboard"/>
                <a:cs typeface="Chalkboard"/>
              </a:rPr>
              <a:t>Distortion </a:t>
            </a:r>
            <a:r>
              <a:rPr lang="en-US" sz="1600" dirty="0" smtClean="0">
                <a:latin typeface="Chalkboard"/>
                <a:cs typeface="Chalkboard"/>
              </a:rPr>
              <a:t>is another </a:t>
            </a:r>
            <a:r>
              <a:rPr lang="en-US" sz="1600" dirty="0">
                <a:latin typeface="Chalkboard"/>
                <a:cs typeface="Chalkboard"/>
              </a:rPr>
              <a:t>common, easy to digitally correct, type of geometric lens </a:t>
            </a:r>
            <a:r>
              <a:rPr lang="en-US" sz="1600" dirty="0" smtClean="0">
                <a:latin typeface="Chalkboard"/>
                <a:cs typeface="Chalkboard"/>
              </a:rPr>
              <a:t>distortion, that is common to </a:t>
            </a:r>
            <a:r>
              <a:rPr lang="en-US" sz="1600" b="1" dirty="0" smtClean="0">
                <a:latin typeface="Chalkboard"/>
                <a:cs typeface="Chalkboard"/>
              </a:rPr>
              <a:t>telephoto lenses</a:t>
            </a:r>
            <a:r>
              <a:rPr lang="en-US" sz="1600" dirty="0" smtClean="0">
                <a:latin typeface="Chalkboard"/>
                <a:cs typeface="Chalkboard"/>
              </a:rPr>
              <a:t>. This </a:t>
            </a:r>
            <a:r>
              <a:rPr lang="en-US" sz="1600" dirty="0">
                <a:latin typeface="Chalkboard"/>
                <a:cs typeface="Chalkboard"/>
              </a:rPr>
              <a:t>specific lens distortion </a:t>
            </a:r>
            <a:r>
              <a:rPr lang="en-US" sz="1600" dirty="0" smtClean="0">
                <a:latin typeface="Chalkboard"/>
                <a:cs typeface="Chalkboard"/>
              </a:rPr>
              <a:t>curves </a:t>
            </a:r>
            <a:r>
              <a:rPr lang="en-US" sz="1600" dirty="0">
                <a:latin typeface="Chalkboard"/>
                <a:cs typeface="Chalkboard"/>
              </a:rPr>
              <a:t>strait </a:t>
            </a:r>
            <a:r>
              <a:rPr lang="en-US" sz="1600" dirty="0" smtClean="0">
                <a:latin typeface="Chalkboard"/>
                <a:cs typeface="Chalkboard"/>
              </a:rPr>
              <a:t>lines inwards, pinching the image tight in the center. </a:t>
            </a:r>
            <a:endParaRPr lang="en-US" sz="1800" dirty="0">
              <a:latin typeface="Chalkboard"/>
              <a:cs typeface="Chalkboar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95" y="1598858"/>
            <a:ext cx="6350000" cy="4279900"/>
          </a:xfrm>
          <a:prstGeom prst="rect">
            <a:avLst/>
          </a:prstGeom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685905" y="6138559"/>
            <a:ext cx="4045727" cy="4815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b="1" dirty="0" smtClean="0">
                <a:latin typeface="Chalkboard"/>
                <a:cs typeface="Chalkboard"/>
              </a:rPr>
              <a:t>&lt;Pincushion Distorted Image&gt;</a:t>
            </a:r>
            <a:endParaRPr lang="en-US" sz="1800" b="1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4815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42" y="284514"/>
            <a:ext cx="8129018" cy="946409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halkboard"/>
                <a:cs typeface="Chalkboard"/>
              </a:rPr>
              <a:t>Complex Distortion</a:t>
            </a:r>
            <a:r>
              <a:rPr lang="en-US" sz="1600" dirty="0" smtClean="0">
                <a:latin typeface="Chalkboard"/>
                <a:cs typeface="Chalkboard"/>
              </a:rPr>
              <a:t> is comprised of both </a:t>
            </a:r>
            <a:r>
              <a:rPr lang="en-US" sz="1600" b="1" dirty="0" smtClean="0">
                <a:latin typeface="Chalkboard"/>
                <a:cs typeface="Chalkboard"/>
              </a:rPr>
              <a:t>Barrel Distortion </a:t>
            </a:r>
            <a:r>
              <a:rPr lang="en-US" sz="1600" dirty="0" smtClean="0">
                <a:latin typeface="Chalkboard"/>
                <a:cs typeface="Chalkboard"/>
              </a:rPr>
              <a:t>and </a:t>
            </a:r>
            <a:r>
              <a:rPr lang="en-US" sz="1600" b="1" dirty="0" smtClean="0">
                <a:latin typeface="Chalkboard"/>
                <a:cs typeface="Chalkboard"/>
              </a:rPr>
              <a:t>Pincushion Distortion </a:t>
            </a:r>
            <a:r>
              <a:rPr lang="en-US" sz="1600" dirty="0" smtClean="0">
                <a:latin typeface="Chalkboard"/>
                <a:cs typeface="Chalkboard"/>
              </a:rPr>
              <a:t>functioning in overlap. This sort of varied hybrid distortion pattern is present in most “</a:t>
            </a:r>
            <a:r>
              <a:rPr lang="en-US" sz="1600" b="1" dirty="0" smtClean="0">
                <a:latin typeface="Chalkboard"/>
                <a:cs typeface="Chalkboard"/>
              </a:rPr>
              <a:t>real-world lenses</a:t>
            </a:r>
            <a:r>
              <a:rPr lang="en-US" sz="1600" dirty="0" smtClean="0">
                <a:latin typeface="Chalkboard"/>
                <a:cs typeface="Chalkboard"/>
              </a:rPr>
              <a:t>,” such as common, household/recreational, non-specialty cameras.</a:t>
            </a:r>
            <a:endParaRPr lang="en-US" sz="1600" dirty="0">
              <a:latin typeface="Chalkboard"/>
              <a:cs typeface="Chalkboar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95" y="1598858"/>
            <a:ext cx="6350000" cy="4279900"/>
          </a:xfrm>
          <a:prstGeom prst="rect">
            <a:avLst/>
          </a:prstGeom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685905" y="6138559"/>
            <a:ext cx="4045727" cy="4815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b="1" dirty="0" smtClean="0">
                <a:latin typeface="Chalkboard"/>
                <a:cs typeface="Chalkboard"/>
              </a:rPr>
              <a:t>&lt;Complex Distorted Image&gt;</a:t>
            </a:r>
            <a:endParaRPr lang="en-US" sz="1800" b="1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65273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Aberrations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37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Defocus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7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24" y="5321634"/>
            <a:ext cx="8229600" cy="1206584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halkboard"/>
                <a:cs typeface="Chalkboard"/>
              </a:rPr>
              <a:t>In </a:t>
            </a:r>
            <a:r>
              <a:rPr lang="en-US" sz="2400" dirty="0">
                <a:latin typeface="Chalkboard"/>
                <a:cs typeface="Chalkboard"/>
              </a:rPr>
              <a:t>all cameras, light enters through the </a:t>
            </a:r>
            <a:r>
              <a:rPr lang="en-US" sz="2400" b="1" dirty="0">
                <a:latin typeface="Chalkboard"/>
                <a:cs typeface="Chalkboard"/>
              </a:rPr>
              <a:t>lens</a:t>
            </a:r>
            <a:r>
              <a:rPr lang="en-US" sz="2400" dirty="0">
                <a:latin typeface="Chalkboard"/>
                <a:cs typeface="Chalkboard"/>
              </a:rPr>
              <a:t> and hits the recording medium. (In film cameras, the film plane, in digital cameras (for our purposes), the </a:t>
            </a:r>
            <a:r>
              <a:rPr lang="en-US" sz="2400" b="1" dirty="0">
                <a:latin typeface="Chalkboard"/>
                <a:cs typeface="Chalkboard"/>
              </a:rPr>
              <a:t>sensor</a:t>
            </a:r>
            <a:r>
              <a:rPr lang="en-US" sz="2400" dirty="0">
                <a:latin typeface="Chalkboard"/>
                <a:cs typeface="Chalkboard"/>
              </a:rPr>
              <a:t>.</a:t>
            </a:r>
            <a:r>
              <a:rPr lang="en-US" sz="2400" dirty="0" smtClean="0">
                <a:latin typeface="Chalkboard"/>
                <a:cs typeface="Chalkboard"/>
              </a:rPr>
              <a:t>)</a:t>
            </a:r>
            <a:endParaRPr lang="en-US" sz="2400" dirty="0">
              <a:latin typeface="Chalkboard"/>
              <a:cs typeface="Chalkboard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9375"/>
          <a:stretch/>
        </p:blipFill>
        <p:spPr bwMode="auto">
          <a:xfrm>
            <a:off x="1443720" y="961605"/>
            <a:ext cx="6318099" cy="3584253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475101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dirty="0" err="1">
                <a:solidFill>
                  <a:srgbClr val="FFFFFF"/>
                </a:solidFill>
                <a:latin typeface="Chalkboard"/>
                <a:cs typeface="Chalkboard"/>
              </a:rPr>
              <a:t>www.mediacollege.com</a:t>
            </a:r>
            <a:r>
              <a:rPr lang="en-US" dirty="0">
                <a:solidFill>
                  <a:srgbClr val="FFFFFF"/>
                </a:solidFill>
                <a:latin typeface="Chalkboard"/>
                <a:cs typeface="Chalkboard"/>
              </a:rPr>
              <a:t>/photography/introduction/&gt;</a:t>
            </a:r>
          </a:p>
        </p:txBody>
      </p:sp>
    </p:spTree>
    <p:extLst>
      <p:ext uri="{BB962C8B-B14F-4D97-AF65-F5344CB8AC3E}">
        <p14:creationId xmlns:p14="http://schemas.microsoft.com/office/powerpoint/2010/main" val="277973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EiffelDefocusComp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77" y="861912"/>
            <a:ext cx="6760308" cy="50765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95684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&lt;http://www.radiomaster.ru/reviews/view/292/&gt;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8950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Comatic Aberration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229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53" y="1269763"/>
            <a:ext cx="7395308" cy="44550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95684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en.wikipedia.org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/w/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index.php?title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=File%3ALens-coma.svg&amp;page=1&gt;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515746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atic aberration diagram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23" y="1374037"/>
            <a:ext cx="6589345" cy="41651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95684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www.olympusmicro.com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/primer/java/aberrations/coma/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index.html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0043803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Petzval</a:t>
            </a:r>
            <a:r>
              <a:rPr lang="en-US" dirty="0" smtClean="0">
                <a:solidFill>
                  <a:srgbClr val="FFFFFF"/>
                </a:solidFill>
              </a:rPr>
              <a:t> Field Curvature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32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3034" y="1446702"/>
            <a:ext cx="7309337" cy="4132384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415px-Field_curva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14" y="1329472"/>
            <a:ext cx="6859757" cy="4132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95684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en.wikipedia.org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/wiki/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Petzval_field_curvature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542445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Spherical Aberration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048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phereical aberr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918" y="846014"/>
            <a:ext cx="6058390" cy="49519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95684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en.wikipedia.org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/wiki/File:Spherical_aberration_2.svg&gt;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8979625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herical-aberration-slic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54" y="592736"/>
            <a:ext cx="3654566" cy="55032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18153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upload.wikimedia.org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wikipedia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/commons/1/10/Spherical-aberration-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slice.jpg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5905015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Chromatic Aberration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189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272" y="564478"/>
            <a:ext cx="7446893" cy="783996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Chalkboard"/>
                <a:cs typeface="Chalkboard"/>
              </a:rPr>
              <a:t>The distance between the lens and the sensor is called the </a:t>
            </a:r>
            <a:r>
              <a:rPr lang="en-US" sz="2000" b="1" dirty="0">
                <a:latin typeface="Chalkboard"/>
                <a:cs typeface="Chalkboard"/>
              </a:rPr>
              <a:t>focal length</a:t>
            </a:r>
            <a:r>
              <a:rPr lang="en-US" sz="2000" dirty="0">
                <a:latin typeface="Chalkboard"/>
                <a:cs typeface="Chalkboard"/>
              </a:rPr>
              <a:t> (in mm)</a:t>
            </a:r>
            <a:r>
              <a:rPr lang="en-US" sz="2000" dirty="0" smtClean="0">
                <a:latin typeface="Chalkboard"/>
                <a:cs typeface="Chalkboard"/>
              </a:rPr>
              <a:t>.</a:t>
            </a:r>
            <a:endParaRPr lang="en-US" sz="1800" dirty="0">
              <a:latin typeface="Chalkboard"/>
              <a:cs typeface="Chalkboard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colorTemperature colorTemp="3348"/>
                    </a14:imgEffect>
                    <a14:imgEffect>
                      <a14:saturation sat="0"/>
                    </a14:imgEffect>
                    <a14:imgEffect>
                      <a14:brightnessContrast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478" y="1549189"/>
            <a:ext cx="5957514" cy="3292781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41524" y="5473008"/>
            <a:ext cx="8087128" cy="1094155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latin typeface="Chalkboard"/>
                <a:cs typeface="Chalkboard"/>
              </a:rPr>
              <a:t>Focal length determines </a:t>
            </a:r>
            <a:r>
              <a:rPr lang="en-US" sz="2000" b="1" dirty="0" smtClean="0">
                <a:latin typeface="Chalkboard"/>
                <a:cs typeface="Chalkboard"/>
              </a:rPr>
              <a:t>angle of view (</a:t>
            </a:r>
            <a:r>
              <a:rPr lang="en-US" sz="2000" dirty="0" smtClean="0">
                <a:latin typeface="Chalkboard"/>
                <a:cs typeface="Chalkboard"/>
              </a:rPr>
              <a:t>measured in degrees), also known as</a:t>
            </a:r>
            <a:r>
              <a:rPr lang="en-US" sz="2000" b="1" dirty="0" smtClean="0">
                <a:latin typeface="Chalkboard"/>
                <a:cs typeface="Chalkboard"/>
              </a:rPr>
              <a:t> field of view: </a:t>
            </a:r>
            <a:r>
              <a:rPr lang="en-US" sz="2000" dirty="0" smtClean="0">
                <a:latin typeface="Chalkboard"/>
                <a:cs typeface="Chalkboard"/>
              </a:rPr>
              <a:t>meaning what the lens and camera can capture, from left to right and top to bottom. </a:t>
            </a:r>
          </a:p>
          <a:p>
            <a:pPr marL="0" indent="0">
              <a:buFont typeface="Arial"/>
              <a:buNone/>
            </a:pPr>
            <a:endParaRPr lang="en-US" sz="1800" dirty="0">
              <a:latin typeface="Chalkboard"/>
              <a:cs typeface="Chalkboard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4995434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600" dirty="0" err="1">
                <a:solidFill>
                  <a:srgbClr val="FFFFFF"/>
                </a:solidFill>
                <a:latin typeface="Chalkboard"/>
                <a:cs typeface="Chalkboard"/>
              </a:rPr>
              <a:t>www.trustedreviews.com</a:t>
            </a:r>
            <a:r>
              <a:rPr lang="en-US" sz="1600" dirty="0">
                <a:solidFill>
                  <a:srgbClr val="FFFFFF"/>
                </a:solidFill>
                <a:latin typeface="Chalkboard"/>
                <a:cs typeface="Chalkboard"/>
              </a:rPr>
              <a:t>/opinions/digital-photography-tutorial-focal-length&gt;</a:t>
            </a:r>
          </a:p>
        </p:txBody>
      </p:sp>
    </p:spTree>
    <p:extLst>
      <p:ext uri="{BB962C8B-B14F-4D97-AF65-F5344CB8AC3E}">
        <p14:creationId xmlns:p14="http://schemas.microsoft.com/office/powerpoint/2010/main" val="3505266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romatic Aberration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68" y="0"/>
            <a:ext cx="7062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79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115645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xial Aberr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83" y="468923"/>
            <a:ext cx="7711179" cy="5783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18153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www.dpreview.com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/learn/?%2FGlossary%2FOptical%2Fchromatic_aberration_01.htm&gt;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772899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ransversal Aberr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0" y="722922"/>
            <a:ext cx="6525846" cy="4894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5169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&lt;http://</a:t>
            </a:r>
            <a:r>
              <a:rPr lang="en-US" sz="1400" dirty="0" err="1">
                <a:solidFill>
                  <a:srgbClr val="FFFFFF"/>
                </a:solidFill>
                <a:latin typeface="Chalkboard"/>
                <a:cs typeface="Chalkboard"/>
              </a:rPr>
              <a:t>www.dpreview.com</a:t>
            </a:r>
            <a:r>
              <a:rPr lang="en-US" sz="1400" dirty="0">
                <a:solidFill>
                  <a:srgbClr val="FFFFFF"/>
                </a:solidFill>
                <a:latin typeface="Chalkboard"/>
                <a:cs typeface="Chalkboard"/>
              </a:rPr>
              <a:t>/learn/?%2FGlossary%2FOptical%2Fchromatic_aberration_01.htm&gt; </a:t>
            </a:r>
            <a:endParaRPr lang="en-US" sz="1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7087296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9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Demo(s)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902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0-09 at 12.56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92" y="894264"/>
            <a:ext cx="8333154" cy="500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7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-1"/>
            <a:ext cx="9143999" cy="5705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9600"/>
              </a:lnSpc>
            </a:pP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itannic Bold"/>
                <a:cs typeface="Britannic Bold"/>
              </a:rPr>
              <a:t>Focal Length </a:t>
            </a:r>
          </a:p>
          <a:p>
            <a:pPr>
              <a:lnSpc>
                <a:spcPts val="9600"/>
              </a:lnSpc>
            </a:pP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itannic Bold"/>
                <a:cs typeface="Britannic Bold"/>
              </a:rPr>
              <a:t>Demo 1: Overhead Projector  </a:t>
            </a:r>
            <a:endParaRPr lang="en-US" sz="6600" i="1" dirty="0">
              <a:ln>
                <a:solidFill>
                  <a:schemeClr val="tx1">
                    <a:alpha val="0"/>
                  </a:schemeClr>
                </a:solidFill>
              </a:ln>
              <a:gradFill flip="none" rotWithShape="1">
                <a:gsLst>
                  <a:gs pos="41000">
                    <a:schemeClr val="tx1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effectLst>
                <a:glow rad="152400">
                  <a:schemeClr val="bg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Britannic Bold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3863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-1"/>
            <a:ext cx="9143999" cy="5705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9600"/>
              </a:lnSpc>
            </a:pP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itannic Bold"/>
                <a:cs typeface="Britannic Bold"/>
              </a:rPr>
              <a:t>Focal Length </a:t>
            </a:r>
          </a:p>
          <a:p>
            <a:pPr>
              <a:lnSpc>
                <a:spcPts val="9600"/>
              </a:lnSpc>
            </a:pP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itannic Bold"/>
                <a:cs typeface="Britannic Bold"/>
              </a:rPr>
              <a:t>Demo 2: Big light &amp; lens </a:t>
            </a:r>
            <a:endParaRPr lang="en-US" sz="6600" i="1" dirty="0">
              <a:ln>
                <a:solidFill>
                  <a:schemeClr val="tx1">
                    <a:alpha val="0"/>
                  </a:schemeClr>
                </a:solidFill>
              </a:ln>
              <a:gradFill flip="none" rotWithShape="1">
                <a:gsLst>
                  <a:gs pos="41000">
                    <a:schemeClr val="tx1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effectLst>
                <a:glow rad="152400">
                  <a:schemeClr val="bg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Britannic Bold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69161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045" y="216387"/>
            <a:ext cx="7851963" cy="871929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Chalkboard"/>
                <a:cs typeface="Chalkboard"/>
              </a:rPr>
              <a:t>Lenses with different focal lengths have different angles of view</a:t>
            </a:r>
            <a:r>
              <a:rPr lang="en-US" sz="2400" dirty="0" smtClean="0">
                <a:latin typeface="Chalkboard"/>
                <a:cs typeface="Chalkboard"/>
              </a:rPr>
              <a:t>.</a:t>
            </a:r>
            <a:endParaRPr lang="en-US" sz="2400" dirty="0">
              <a:latin typeface="Chalkboard"/>
              <a:cs typeface="Chalkboard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3000"/>
                    </a14:imgEffect>
                    <a14:imgEffect>
                      <a14:brightnessContrast bright="13000" contras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650" y="1292401"/>
            <a:ext cx="6650639" cy="3711143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08045" y="5644765"/>
            <a:ext cx="7851963" cy="956475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halkboard"/>
                <a:cs typeface="Chalkboard"/>
              </a:rPr>
              <a:t>Different combinations of lenses result in different properties.</a:t>
            </a:r>
            <a:endParaRPr lang="en-US" sz="2400" dirty="0">
              <a:latin typeface="Chalkboard"/>
              <a:cs typeface="Chalkboar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164711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  <a:latin typeface="Chalkboard"/>
                <a:cs typeface="Chalkboard"/>
              </a:rPr>
              <a:t>&lt;http</a:t>
            </a:r>
            <a:r>
              <a:rPr lang="en-US" sz="1600" dirty="0">
                <a:solidFill>
                  <a:srgbClr val="FFFFFF"/>
                </a:solidFill>
                <a:latin typeface="Chalkboard"/>
                <a:cs typeface="Chalkboard"/>
              </a:rPr>
              <a:t>://</a:t>
            </a:r>
            <a:r>
              <a:rPr lang="en-US" sz="1600" dirty="0" err="1">
                <a:solidFill>
                  <a:srgbClr val="FFFFFF"/>
                </a:solidFill>
                <a:latin typeface="Chalkboard"/>
                <a:cs typeface="Chalkboard"/>
              </a:rPr>
              <a:t>paulbourke.net</a:t>
            </a:r>
            <a:r>
              <a:rPr lang="en-US" sz="1600" dirty="0">
                <a:solidFill>
                  <a:srgbClr val="FFFFFF"/>
                </a:solidFill>
                <a:latin typeface="Chalkboard"/>
                <a:cs typeface="Chalkboard"/>
              </a:rPr>
              <a:t>/miscellaneous/lens</a:t>
            </a:r>
            <a:r>
              <a:rPr lang="en-US" sz="1600" dirty="0" smtClean="0">
                <a:solidFill>
                  <a:srgbClr val="FFFFFF"/>
                </a:solidFill>
                <a:latin typeface="Chalkboard"/>
                <a:cs typeface="Chalkboard"/>
              </a:rPr>
              <a:t>/&gt;</a:t>
            </a:r>
            <a:endParaRPr lang="en-US" sz="16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4169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730" y="407679"/>
            <a:ext cx="8650154" cy="2555824"/>
          </a:xfrm>
          <a:solidFill>
            <a:schemeClr val="bg1"/>
          </a:solidFill>
          <a:ln w="38100" cmpd="sng">
            <a:solidFill>
              <a:schemeClr val="tx1"/>
            </a:solidFill>
          </a:ln>
          <a:effectLst>
            <a:glow rad="101600">
              <a:schemeClr val="tx1">
                <a:alpha val="75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halkboard"/>
                <a:cs typeface="Chalkboard"/>
              </a:rPr>
              <a:t>In general,</a:t>
            </a:r>
          </a:p>
          <a:p>
            <a:pPr marL="0" indent="0">
              <a:buNone/>
            </a:pPr>
            <a:r>
              <a:rPr lang="en-US" sz="2000" b="1" dirty="0" smtClean="0">
                <a:latin typeface="Chalkboard"/>
                <a:cs typeface="Chalkboard"/>
              </a:rPr>
              <a:t>Wide Angle lenses </a:t>
            </a:r>
            <a:r>
              <a:rPr lang="en-US" sz="2000" dirty="0" smtClean="0">
                <a:latin typeface="Chalkboard"/>
                <a:cs typeface="Chalkboard"/>
              </a:rPr>
              <a:t>have short focal lengths (i.e. 10mm), resulting in wide angles of view. </a:t>
            </a:r>
          </a:p>
          <a:p>
            <a:pPr marL="0" indent="0">
              <a:buNone/>
            </a:pPr>
            <a:r>
              <a:rPr lang="en-US" sz="2000" b="1" dirty="0" smtClean="0">
                <a:latin typeface="Chalkboard"/>
                <a:cs typeface="Chalkboard"/>
              </a:rPr>
              <a:t>Telephoto lenses </a:t>
            </a:r>
            <a:r>
              <a:rPr lang="en-US" sz="2000" dirty="0" smtClean="0">
                <a:latin typeface="Chalkboard"/>
                <a:cs typeface="Chalkboard"/>
              </a:rPr>
              <a:t>have long focal lengths (i.e. 75mm), resulting in narrow angles of view.</a:t>
            </a:r>
          </a:p>
          <a:p>
            <a:pPr marL="0" indent="0">
              <a:buNone/>
            </a:pPr>
            <a:r>
              <a:rPr lang="en-US" sz="2000" b="1" dirty="0" smtClean="0">
                <a:latin typeface="Chalkboard"/>
                <a:cs typeface="Chalkboard"/>
              </a:rPr>
              <a:t>“Normal” </a:t>
            </a:r>
            <a:r>
              <a:rPr lang="en-US" sz="2000" dirty="0" smtClean="0">
                <a:latin typeface="Chalkboard"/>
                <a:cs typeface="Chalkboard"/>
              </a:rPr>
              <a:t>or </a:t>
            </a:r>
            <a:r>
              <a:rPr lang="en-US" sz="2000" b="1" dirty="0" smtClean="0">
                <a:latin typeface="Chalkboard"/>
                <a:cs typeface="Chalkboard"/>
              </a:rPr>
              <a:t>“Standard” </a:t>
            </a:r>
            <a:r>
              <a:rPr lang="en-US" sz="2000" dirty="0" smtClean="0">
                <a:latin typeface="Chalkboard"/>
                <a:cs typeface="Chalkboard"/>
              </a:rPr>
              <a:t>lenses (with focal lengths similar to that of the human eye, i.e. 25mm or 50mm) are in between.</a:t>
            </a:r>
            <a:endParaRPr lang="en-US" sz="2000" dirty="0">
              <a:latin typeface="Chalkboard"/>
              <a:cs typeface="Chalkboard"/>
            </a:endParaRPr>
          </a:p>
        </p:txBody>
      </p:sp>
      <p:pic>
        <p:nvPicPr>
          <p:cNvPr id="2" name="Picture 1" descr="Screen shot 2012-10-05 at 5.52.19 AM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6000"/>
                    </a14:imgEffect>
                    <a14:imgEffect>
                      <a14:colorTemperature colorTemp="6065"/>
                    </a14:imgEffect>
                    <a14:imgEffect>
                      <a14:saturation sat="0"/>
                    </a14:imgEffect>
                    <a14:imgEffect>
                      <a14:brightnessContrast bright="26000" contras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01" t="5201" r="2001" b="2472"/>
          <a:stretch/>
        </p:blipFill>
        <p:spPr>
          <a:xfrm>
            <a:off x="689817" y="3404064"/>
            <a:ext cx="7921142" cy="2929172"/>
          </a:xfrm>
          <a:prstGeom prst="rect">
            <a:avLst/>
          </a:prstGeom>
          <a:ln w="38100" cmpd="sng">
            <a:solidFill>
              <a:schemeClr val="tx1"/>
            </a:solidFill>
          </a:ln>
          <a:effectLst>
            <a:glow rad="101600">
              <a:schemeClr val="bg1"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42150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-1"/>
            <a:ext cx="9143999" cy="5705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9600"/>
              </a:lnSpc>
            </a:pP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itannic Bold"/>
                <a:cs typeface="Britannic Bold"/>
              </a:rPr>
              <a:t>Field of View Demo</a:t>
            </a:r>
          </a:p>
          <a:p>
            <a:pPr>
              <a:lnSpc>
                <a:spcPts val="9600"/>
              </a:lnSpc>
            </a:pPr>
            <a:r>
              <a:rPr lang="en-US" sz="6600" i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gradFill flip="none" rotWithShape="1">
                  <a:gsLst>
                    <a:gs pos="41000">
                      <a:schemeClr val="tx1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effectLst>
                  <a:glow rad="1524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itannic Bold"/>
                <a:cs typeface="Britannic Bold"/>
              </a:rPr>
              <a:t>Video Camera </a:t>
            </a:r>
            <a:endParaRPr lang="en-US" sz="6600" i="1" dirty="0">
              <a:ln>
                <a:solidFill>
                  <a:schemeClr val="tx1">
                    <a:alpha val="0"/>
                  </a:schemeClr>
                </a:solidFill>
              </a:ln>
              <a:gradFill flip="none" rotWithShape="1">
                <a:gsLst>
                  <a:gs pos="41000">
                    <a:schemeClr val="tx1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effectLst>
                <a:glow rad="152400">
                  <a:schemeClr val="bg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Britannic Bold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57163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ELD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217"/>
                    </a14:imgEffect>
                    <a14:imgEffect>
                      <a14:brightnessContrast bright="9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01600">
              <a:schemeClr val="tx1">
                <a:alpha val="75000"/>
              </a:schemeClr>
            </a:glow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2053360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674</Words>
  <Application>Microsoft Macintosh PowerPoint</Application>
  <PresentationFormat>On-screen Show (4:3)</PresentationFormat>
  <Paragraphs>52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Everything You Ever      Wanted to Know  About Optics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Aberrations</vt:lpstr>
      <vt:lpstr>Defocus</vt:lpstr>
      <vt:lpstr>PowerPoint Presentation</vt:lpstr>
      <vt:lpstr>Comatic Aberration</vt:lpstr>
      <vt:lpstr>PowerPoint Presentation</vt:lpstr>
      <vt:lpstr>PowerPoint Presentation</vt:lpstr>
      <vt:lpstr>Petzval Field Curvature</vt:lpstr>
      <vt:lpstr>PowerPoint Presentation</vt:lpstr>
      <vt:lpstr>Spherical Aberration</vt:lpstr>
      <vt:lpstr>PowerPoint Presentation</vt:lpstr>
      <vt:lpstr>PowerPoint Presentation</vt:lpstr>
      <vt:lpstr>Chromatic Aberration</vt:lpstr>
      <vt:lpstr>PowerPoint Presentation</vt:lpstr>
      <vt:lpstr>2</vt:lpstr>
      <vt:lpstr>PowerPoint Presentation</vt:lpstr>
      <vt:lpstr>PowerPoint Presentation</vt:lpstr>
      <vt:lpstr>Demo(s)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Allen</dc:creator>
  <cp:lastModifiedBy>Joseph Allen</cp:lastModifiedBy>
  <cp:revision>44</cp:revision>
  <dcterms:created xsi:type="dcterms:W3CDTF">2012-10-04T13:32:43Z</dcterms:created>
  <dcterms:modified xsi:type="dcterms:W3CDTF">2012-10-09T17:05:47Z</dcterms:modified>
</cp:coreProperties>
</file>