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Shape 2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 name="Shape 2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a:t>Two diagrams outlining the stitching process.</a:t>
            </a:r>
          </a:p>
          <a:p>
            <a:pPr>
              <a:buNone/>
            </a:pPr>
            <a:r>
              <a:rPr lang="en"/>
              <a:t>*RANSAC: "Random Sample Consensus" - a conventional stitching algorithm. (Another is "scale invariant feature transform", or SIFT)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When a moving object approaches a seam, the seam can be updated to move around the object, to create a more invisible overlap. The algorithm used for this proved to be 2.7 times faster than conventional algorithms in testing.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 name="Shape 3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2" name="Shape 20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1" name="Shape 23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subTitle" idx="1"/>
          </p:nvPr>
        </p:nvSpPr>
        <p:spPr>
          <a:xfrm>
            <a:off x="685800" y="3786737"/>
            <a:ext cx="7772400" cy="1046400"/>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
        <p:nvSpPr>
          <p:cNvPr id="9" name="Shape 9"/>
          <p:cNvSpPr txBox="1">
            <a:spLocks noGrp="1"/>
          </p:cNvSpPr>
          <p:nvPr>
            <p:ph type="ctrTitle"/>
          </p:nvPr>
        </p:nvSpPr>
        <p:spPr>
          <a:xfrm>
            <a:off x="685800" y="2111123"/>
            <a:ext cx="7772400" cy="1546500"/>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30000">
              <a:schemeClr val="lt1"/>
            </a:gs>
            <a:gs pos="100000">
              <a:schemeClr val="lt2"/>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rgbClr val="000000"/>
              </a:buClr>
              <a:buSzPct val="166666"/>
              <a:buFont typeface="Arial"/>
              <a:buChar char="•"/>
              <a:defRPr sz="3000" b="0" i="0" u="none" strike="noStrike" cap="none" baseline="0">
                <a:solidFill>
                  <a:srgbClr val="000000"/>
                </a:solidFill>
                <a:latin typeface="Arial"/>
                <a:ea typeface="Arial"/>
                <a:cs typeface="Arial"/>
                <a:sym typeface="Arial"/>
              </a:defRPr>
            </a:lvl1pPr>
            <a:lvl2pPr marL="742950" indent="-285750" algn="l" rtl="0">
              <a:spcBef>
                <a:spcPts val="480"/>
              </a:spcBef>
              <a:buClr>
                <a:srgbClr val="000000"/>
              </a:buClr>
              <a:buSzPct val="100000"/>
              <a:buFont typeface="Courier New"/>
              <a:buChar char="o"/>
              <a:defRPr sz="2400" b="0" i="0" u="none" strike="noStrike" cap="none" baseline="0">
                <a:solidFill>
                  <a:srgbClr val="000000"/>
                </a:solidFill>
                <a:latin typeface="Arial"/>
                <a:ea typeface="Arial"/>
                <a:cs typeface="Arial"/>
                <a:sym typeface="Arial"/>
              </a:defRPr>
            </a:lvl2pPr>
            <a:lvl3pPr marL="1143000" indent="-228600" algn="l" rtl="0">
              <a:spcBef>
                <a:spcPts val="480"/>
              </a:spcBef>
              <a:buClr>
                <a:srgbClr val="000000"/>
              </a:buClr>
              <a:buSzPct val="100000"/>
              <a:buFont typeface="Wingdings"/>
              <a:buChar char="§"/>
              <a:defRPr sz="2400" b="0" i="0" u="none" strike="noStrike" cap="none" baseline="0">
                <a:solidFill>
                  <a:srgbClr val="000000"/>
                </a:solidFill>
                <a:latin typeface="Arial"/>
                <a:ea typeface="Arial"/>
                <a:cs typeface="Arial"/>
                <a:sym typeface="Arial"/>
              </a:defRPr>
            </a:lvl3pPr>
            <a:lvl4pPr marL="1600200" indent="-228600" algn="l" rtl="0">
              <a:spcBef>
                <a:spcPts val="360"/>
              </a:spcBef>
              <a:buClr>
                <a:srgbClr val="000000"/>
              </a:buClr>
              <a:buSzPct val="166666"/>
              <a:buFont typeface="Arial"/>
              <a:buChar char="•"/>
              <a:defRPr sz="1800" b="0" i="0" u="none" strike="noStrike" cap="none" baseline="0">
                <a:solidFill>
                  <a:srgbClr val="000000"/>
                </a:solidFill>
                <a:latin typeface="Arial"/>
                <a:ea typeface="Arial"/>
                <a:cs typeface="Arial"/>
                <a:sym typeface="Arial"/>
              </a:defRPr>
            </a:lvl4pPr>
            <a:lvl5pPr marL="2057400" indent="-228600" algn="l" rtl="0">
              <a:spcBef>
                <a:spcPts val="360"/>
              </a:spcBef>
              <a:buClr>
                <a:srgbClr val="000000"/>
              </a:buClr>
              <a:buSzPct val="100000"/>
              <a:buFont typeface="Courier New"/>
              <a:buChar char="o"/>
              <a:defRPr sz="1800" b="0" i="0" u="none" strike="noStrike" cap="none" baseline="0">
                <a:solidFill>
                  <a:srgbClr val="000000"/>
                </a:solidFill>
                <a:latin typeface="Arial"/>
                <a:ea typeface="Arial"/>
                <a:cs typeface="Arial"/>
                <a:sym typeface="Arial"/>
              </a:defRPr>
            </a:lvl5pPr>
            <a:lvl6pPr marL="2514600" indent="-228600" algn="l" rtl="0">
              <a:spcBef>
                <a:spcPts val="360"/>
              </a:spcBef>
              <a:buClr>
                <a:srgbClr val="000000"/>
              </a:buClr>
              <a:buSzPct val="100000"/>
              <a:buFont typeface="Wingdings"/>
              <a:buChar char="§"/>
              <a:defRPr sz="1800" b="0" i="0" u="none" strike="noStrike" cap="none" baseline="0">
                <a:solidFill>
                  <a:srgbClr val="000000"/>
                </a:solidFill>
                <a:latin typeface="Arial"/>
                <a:ea typeface="Arial"/>
                <a:cs typeface="Arial"/>
                <a:sym typeface="Arial"/>
              </a:defRPr>
            </a:lvl6pPr>
            <a:lvl7pPr marL="2971800" indent="-228600" algn="l" rtl="0">
              <a:spcBef>
                <a:spcPts val="360"/>
              </a:spcBef>
              <a:buClr>
                <a:srgbClr val="000000"/>
              </a:buClr>
              <a:buSzPct val="166666"/>
              <a:buFont typeface="Arial"/>
              <a:buChar char="•"/>
              <a:defRPr sz="1800" b="0" i="0" u="none" strike="noStrike" cap="none" baseline="0">
                <a:solidFill>
                  <a:srgbClr val="000000"/>
                </a:solidFill>
                <a:latin typeface="Arial"/>
                <a:ea typeface="Arial"/>
                <a:cs typeface="Arial"/>
                <a:sym typeface="Arial"/>
              </a:defRPr>
            </a:lvl7pPr>
            <a:lvl8pPr marL="3429000" indent="-228600" algn="l" rtl="0">
              <a:spcBef>
                <a:spcPts val="360"/>
              </a:spcBef>
              <a:buClr>
                <a:srgbClr val="000000"/>
              </a:buClr>
              <a:buSzPct val="100000"/>
              <a:buFont typeface="Courier New"/>
              <a:buChar char="o"/>
              <a:defRPr sz="1800" b="0" i="0" u="none" strike="noStrike" cap="none" baseline="0">
                <a:solidFill>
                  <a:srgbClr val="000000"/>
                </a:solidFill>
                <a:latin typeface="Arial"/>
                <a:ea typeface="Arial"/>
                <a:cs typeface="Arial"/>
                <a:sym typeface="Arial"/>
              </a:defRPr>
            </a:lvl8pPr>
            <a:lvl9pPr marL="3886200" indent="-228600" algn="l" rtl="0">
              <a:spcBef>
                <a:spcPts val="360"/>
              </a:spcBef>
              <a:buClr>
                <a:srgbClr val="000000"/>
              </a:buClr>
              <a:buSzPct val="100000"/>
              <a:buFont typeface="Wingdings"/>
              <a:buChar char="§"/>
              <a:defRPr sz="1800" b="0" i="0" u="none" strike="noStrike" cap="none" baseline="0">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ieeexplore.ieee.org/stamp/stamp.jsp?tp=&amp;arnumber=5541517"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youtube.com/embed/KMA23JJ1M1o"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1882523"/>
            <a:ext cx="7772400" cy="1546500"/>
          </a:xfrm>
          <a:prstGeom prst="rect">
            <a:avLst/>
          </a:prstGeom>
        </p:spPr>
        <p:txBody>
          <a:bodyPr lIns="91425" tIns="91425" rIns="91425" bIns="91425" anchor="b" anchorCtr="0">
            <a:spAutoFit/>
          </a:bodyPr>
          <a:lstStyle/>
          <a:p>
            <a:pPr>
              <a:buNone/>
            </a:pPr>
            <a:r>
              <a:rPr lang="en" sz="6000"/>
              <a:t>Video Processing</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spAutoFit/>
          </a:bodyPr>
          <a:lstStyle/>
          <a:p>
            <a:pPr>
              <a:buNone/>
            </a:pPr>
            <a:r>
              <a:rPr lang="en"/>
              <a:t>BY: Maria, Ben, Jason</a:t>
            </a:r>
          </a:p>
        </p:txBody>
      </p:sp>
      <p:sp>
        <p:nvSpPr>
          <p:cNvPr id="25" name="Shape 25"/>
          <p:cNvSpPr txBox="1"/>
          <p:nvPr/>
        </p:nvSpPr>
        <p:spPr>
          <a:xfrm>
            <a:off x="152400" y="152400"/>
            <a:ext cx="3000000" cy="3000000"/>
          </a:xfrm>
          <a:prstGeom prst="rect">
            <a:avLst/>
          </a:prstGeom>
        </p:spPr>
        <p:txBody>
          <a:bodyPr lIns="91425" tIns="91425" rIns="91425" bIns="91425" anchor="ctr" anchorCtr="0">
            <a:spAutoFit/>
          </a:bodyPr>
          <a:lstStyle/>
          <a:p>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p:nvPr/>
        </p:nvSpPr>
        <p:spPr>
          <a:xfrm>
            <a:off x="566282" y="5449175"/>
            <a:ext cx="641399" cy="418500"/>
          </a:xfrm>
          <a:prstGeom prst="rect">
            <a:avLst/>
          </a:prstGeom>
          <a:solidFill>
            <a:srgbClr val="F4CCCC"/>
          </a:solidFill>
        </p:spPr>
        <p:txBody>
          <a:bodyPr lIns="91425" tIns="91425" rIns="91425" bIns="91425" anchor="t" anchorCtr="0">
            <a:spAutoFit/>
          </a:bodyPr>
          <a:lstStyle/>
          <a:p>
            <a:pPr>
              <a:buNone/>
            </a:pPr>
            <a:r>
              <a:rPr lang="en" sz="1800"/>
              <a:t>(x,y)</a:t>
            </a:r>
          </a:p>
        </p:txBody>
      </p:sp>
      <p:sp>
        <p:nvSpPr>
          <p:cNvPr id="88" name="Shape 88"/>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Geometric Transformations</a:t>
            </a:r>
          </a:p>
        </p:txBody>
      </p:sp>
      <p:sp>
        <p:nvSpPr>
          <p:cNvPr id="89" name="Shape 89"/>
          <p:cNvSpPr/>
          <p:nvPr/>
        </p:nvSpPr>
        <p:spPr>
          <a:xfrm>
            <a:off x="457200" y="1600200"/>
            <a:ext cx="6096000" cy="771525"/>
          </a:xfrm>
          <a:prstGeom prst="rect">
            <a:avLst/>
          </a:prstGeom>
          <a:blipFill>
            <a:blip r:embed="rId3"/>
            <a:stretch>
              <a:fillRect/>
            </a:stretch>
          </a:blipFill>
          <a:ln>
            <a:noFill/>
          </a:ln>
        </p:spPr>
      </p:sp>
      <p:sp>
        <p:nvSpPr>
          <p:cNvPr id="90" name="Shape 90"/>
          <p:cNvSpPr/>
          <p:nvPr/>
        </p:nvSpPr>
        <p:spPr>
          <a:xfrm>
            <a:off x="884694" y="3028300"/>
            <a:ext cx="3696030" cy="2448921"/>
          </a:xfrm>
          <a:prstGeom prst="rect">
            <a:avLst/>
          </a:prstGeom>
          <a:blipFill>
            <a:blip r:embed="rId4"/>
            <a:stretch>
              <a:fillRect/>
            </a:stretch>
          </a:blipFill>
          <a:ln>
            <a:noFill/>
          </a:ln>
        </p:spPr>
      </p:sp>
      <p:sp>
        <p:nvSpPr>
          <p:cNvPr id="91" name="Shape 91"/>
          <p:cNvSpPr/>
          <p:nvPr/>
        </p:nvSpPr>
        <p:spPr>
          <a:xfrm>
            <a:off x="4580725" y="1600200"/>
            <a:ext cx="2080799" cy="942299"/>
          </a:xfrm>
          <a:prstGeom prst="rect">
            <a:avLst/>
          </a:prstGeom>
          <a:solidFill>
            <a:schemeClr val="lt1"/>
          </a:solidFill>
          <a:ln>
            <a:noFill/>
          </a:ln>
        </p:spPr>
        <p:txBody>
          <a:bodyPr lIns="91425" tIns="91425" rIns="91425" bIns="91425" anchor="ctr" anchorCtr="0">
            <a:spAutoFit/>
          </a:bodyPr>
          <a:lstStyle/>
          <a:p>
            <a:endParaRPr/>
          </a:p>
        </p:txBody>
      </p:sp>
      <p:sp>
        <p:nvSpPr>
          <p:cNvPr id="92" name="Shape 92"/>
          <p:cNvSpPr txBox="1"/>
          <p:nvPr/>
        </p:nvSpPr>
        <p:spPr>
          <a:xfrm>
            <a:off x="4665625" y="1764562"/>
            <a:ext cx="1911000" cy="442799"/>
          </a:xfrm>
          <a:prstGeom prst="rect">
            <a:avLst/>
          </a:prstGeom>
          <a:noFill/>
        </p:spPr>
        <p:txBody>
          <a:bodyPr lIns="91425" tIns="91425" rIns="91425" bIns="91425" anchor="t" anchorCtr="0">
            <a:spAutoFit/>
          </a:bodyPr>
          <a:lstStyle/>
          <a:p>
            <a:pPr>
              <a:buNone/>
            </a:pPr>
            <a:r>
              <a:rPr lang="en" sz="2400"/>
              <a:t>Translation</a:t>
            </a:r>
          </a:p>
        </p:txBody>
      </p:sp>
      <p:sp>
        <p:nvSpPr>
          <p:cNvPr id="93" name="Shape 93"/>
          <p:cNvSpPr/>
          <p:nvPr/>
        </p:nvSpPr>
        <p:spPr>
          <a:xfrm>
            <a:off x="3955669" y="2542500"/>
            <a:ext cx="3696030" cy="2448921"/>
          </a:xfrm>
          <a:prstGeom prst="rect">
            <a:avLst/>
          </a:prstGeom>
          <a:blipFill>
            <a:blip r:embed="rId4"/>
            <a:stretch>
              <a:fillRect/>
            </a:stretch>
          </a:blipFill>
          <a:ln>
            <a:noFill/>
          </a:ln>
        </p:spPr>
      </p:sp>
      <p:sp>
        <p:nvSpPr>
          <p:cNvPr id="94" name="Shape 94"/>
          <p:cNvSpPr txBox="1"/>
          <p:nvPr/>
        </p:nvSpPr>
        <p:spPr>
          <a:xfrm>
            <a:off x="3958869" y="4586798"/>
            <a:ext cx="772499" cy="418500"/>
          </a:xfrm>
          <a:prstGeom prst="rect">
            <a:avLst/>
          </a:prstGeom>
          <a:solidFill>
            <a:srgbClr val="F4CCCC"/>
          </a:solidFill>
        </p:spPr>
        <p:txBody>
          <a:bodyPr lIns="91425" tIns="91425" rIns="91425" bIns="91425" anchor="t" anchorCtr="0">
            <a:spAutoFit/>
          </a:bodyPr>
          <a:lstStyle/>
          <a:p>
            <a:pPr lvl="0" rtl="0">
              <a:buNone/>
            </a:pPr>
            <a:r>
              <a:rPr lang="en" sz="1800"/>
              <a:t>(x',y')</a:t>
            </a:r>
          </a:p>
        </p:txBody>
      </p:sp>
      <p:sp>
        <p:nvSpPr>
          <p:cNvPr id="95" name="Shape 95"/>
          <p:cNvSpPr/>
          <p:nvPr/>
        </p:nvSpPr>
        <p:spPr>
          <a:xfrm>
            <a:off x="821582" y="5405250"/>
            <a:ext cx="130800" cy="130800"/>
          </a:xfrm>
          <a:prstGeom prst="ellipse">
            <a:avLst/>
          </a:prstGeom>
          <a:solidFill>
            <a:srgbClr val="FF0000"/>
          </a:solidFill>
          <a:ln>
            <a:noFill/>
          </a:ln>
        </p:spPr>
        <p:txBody>
          <a:bodyPr lIns="91425" tIns="91425" rIns="91425" bIns="91425" anchor="ctr" anchorCtr="0">
            <a:spAutoFit/>
          </a:bodyPr>
          <a:lstStyle/>
          <a:p>
            <a:endParaRPr/>
          </a:p>
        </p:txBody>
      </p:sp>
      <p:sp>
        <p:nvSpPr>
          <p:cNvPr id="96" name="Shape 96"/>
          <p:cNvSpPr/>
          <p:nvPr/>
        </p:nvSpPr>
        <p:spPr>
          <a:xfrm>
            <a:off x="3882669" y="4924201"/>
            <a:ext cx="130800" cy="130800"/>
          </a:xfrm>
          <a:prstGeom prst="ellipse">
            <a:avLst/>
          </a:prstGeom>
          <a:solidFill>
            <a:srgbClr val="FF0000"/>
          </a:solidFill>
          <a:ln>
            <a:noFill/>
          </a:ln>
        </p:spPr>
        <p:txBody>
          <a:bodyPr lIns="91425" tIns="91425" rIns="91425" bIns="91425" anchor="ctr" anchorCtr="0">
            <a:spAutoFit/>
          </a:bodyPr>
          <a:lstStyle/>
          <a:p>
            <a:endParaRPr/>
          </a:p>
        </p:txBody>
      </p:sp>
      <p:cxnSp>
        <p:nvCxnSpPr>
          <p:cNvPr id="97" name="Shape 97"/>
          <p:cNvCxnSpPr>
            <a:stCxn id="95" idx="6"/>
            <a:endCxn id="96" idx="3"/>
          </p:cNvCxnSpPr>
          <p:nvPr/>
        </p:nvCxnSpPr>
        <p:spPr>
          <a:xfrm rot="10800000" flipH="1">
            <a:off x="952382" y="5035845"/>
            <a:ext cx="2949442" cy="434804"/>
          </a:xfrm>
          <a:prstGeom prst="straightConnector1">
            <a:avLst/>
          </a:prstGeom>
          <a:noFill/>
          <a:ln w="38100" cap="flat">
            <a:solidFill>
              <a:srgbClr val="00FF00"/>
            </a:solidFill>
            <a:prstDash val="solid"/>
            <a:round/>
            <a:headEnd type="none" w="lg" len="lg"/>
            <a:tailEnd type="triangle" w="lg" len="lg"/>
          </a:ln>
        </p:spPr>
      </p:cxnSp>
      <p:sp>
        <p:nvSpPr>
          <p:cNvPr id="98" name="Shape 98"/>
          <p:cNvSpPr txBox="1"/>
          <p:nvPr/>
        </p:nvSpPr>
        <p:spPr>
          <a:xfrm>
            <a:off x="2316525" y="5536050"/>
            <a:ext cx="628199" cy="510300"/>
          </a:xfrm>
          <a:prstGeom prst="rect">
            <a:avLst/>
          </a:prstGeom>
          <a:solidFill>
            <a:srgbClr val="00FFFF"/>
          </a:solidFill>
        </p:spPr>
        <p:txBody>
          <a:bodyPr lIns="91425" tIns="91425" rIns="91425" bIns="91425" anchor="t" anchorCtr="0">
            <a:spAutoFit/>
          </a:bodyPr>
          <a:lstStyle/>
          <a:p>
            <a:pPr>
              <a:buNone/>
            </a:pPr>
            <a:r>
              <a:rPr lang="en" sz="2400">
                <a:solidFill>
                  <a:srgbClr val="222222"/>
                </a:solidFill>
              </a:rPr>
              <a:t>ΔX</a:t>
            </a:r>
          </a:p>
        </p:txBody>
      </p:sp>
      <p:sp>
        <p:nvSpPr>
          <p:cNvPr id="99" name="Shape 99"/>
          <p:cNvSpPr txBox="1"/>
          <p:nvPr/>
        </p:nvSpPr>
        <p:spPr>
          <a:xfrm>
            <a:off x="4092412" y="5178898"/>
            <a:ext cx="588899" cy="510300"/>
          </a:xfrm>
          <a:prstGeom prst="rect">
            <a:avLst/>
          </a:prstGeom>
          <a:solidFill>
            <a:srgbClr val="FF00FF"/>
          </a:solidFill>
        </p:spPr>
        <p:txBody>
          <a:bodyPr lIns="91425" tIns="91425" rIns="91425" bIns="91425" anchor="t" anchorCtr="0">
            <a:spAutoFit/>
          </a:bodyPr>
          <a:lstStyle/>
          <a:p>
            <a:pPr lvl="0" rtl="0">
              <a:buNone/>
            </a:pPr>
            <a:r>
              <a:rPr lang="en" sz="2400">
                <a:solidFill>
                  <a:srgbClr val="222222"/>
                </a:solidFill>
              </a:rPr>
              <a:t>ΔY</a:t>
            </a:r>
          </a:p>
        </p:txBody>
      </p:sp>
      <p:cxnSp>
        <p:nvCxnSpPr>
          <p:cNvPr id="100" name="Shape 100"/>
          <p:cNvCxnSpPr/>
          <p:nvPr/>
        </p:nvCxnSpPr>
        <p:spPr>
          <a:xfrm rot="10800000" flipH="1">
            <a:off x="981575" y="5483849"/>
            <a:ext cx="2970899" cy="26100"/>
          </a:xfrm>
          <a:prstGeom prst="straightConnector1">
            <a:avLst/>
          </a:prstGeom>
          <a:noFill/>
          <a:ln w="38100" cap="flat">
            <a:solidFill>
              <a:srgbClr val="00FFFF"/>
            </a:solidFill>
            <a:prstDash val="dash"/>
            <a:round/>
            <a:headEnd type="none" w="lg" len="lg"/>
            <a:tailEnd type="triangle" w="lg" len="lg"/>
          </a:ln>
        </p:spPr>
      </p:cxnSp>
      <p:cxnSp>
        <p:nvCxnSpPr>
          <p:cNvPr id="101" name="Shape 101"/>
          <p:cNvCxnSpPr/>
          <p:nvPr/>
        </p:nvCxnSpPr>
        <p:spPr>
          <a:xfrm rot="10800000" flipH="1">
            <a:off x="3940012" y="5038948"/>
            <a:ext cx="12599" cy="395099"/>
          </a:xfrm>
          <a:prstGeom prst="straightConnector1">
            <a:avLst/>
          </a:prstGeom>
          <a:noFill/>
          <a:ln w="38100" cap="flat">
            <a:solidFill>
              <a:srgbClr val="FF00FF"/>
            </a:solidFill>
            <a:prstDash val="dash"/>
            <a:round/>
            <a:headEnd type="none" w="lg" len="lg"/>
            <a:tailEnd type="triangle" w="lg" len="lg"/>
          </a:ln>
        </p:spPr>
      </p:cxn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a:t>Geometric Transformations</a:t>
            </a:r>
          </a:p>
        </p:txBody>
      </p:sp>
      <p:sp>
        <p:nvSpPr>
          <p:cNvPr id="107" name="Shape 107"/>
          <p:cNvSpPr/>
          <p:nvPr/>
        </p:nvSpPr>
        <p:spPr>
          <a:xfrm>
            <a:off x="457200" y="1566162"/>
            <a:ext cx="6096000" cy="866775"/>
          </a:xfrm>
          <a:prstGeom prst="rect">
            <a:avLst/>
          </a:prstGeom>
          <a:blipFill>
            <a:blip r:embed="rId3"/>
            <a:stretch>
              <a:fillRect/>
            </a:stretch>
          </a:blipFill>
          <a:ln>
            <a:noFill/>
          </a:ln>
        </p:spPr>
      </p:sp>
      <p:sp>
        <p:nvSpPr>
          <p:cNvPr id="108" name="Shape 108"/>
          <p:cNvSpPr/>
          <p:nvPr/>
        </p:nvSpPr>
        <p:spPr>
          <a:xfrm>
            <a:off x="4902025" y="1557550"/>
            <a:ext cx="1654200" cy="845099"/>
          </a:xfrm>
          <a:prstGeom prst="rect">
            <a:avLst/>
          </a:prstGeom>
          <a:solidFill>
            <a:schemeClr val="lt1"/>
          </a:solidFill>
          <a:ln>
            <a:noFill/>
          </a:ln>
        </p:spPr>
        <p:txBody>
          <a:bodyPr lIns="91425" tIns="91425" rIns="91425" bIns="91425" anchor="ctr" anchorCtr="0">
            <a:spAutoFit/>
          </a:bodyPr>
          <a:lstStyle/>
          <a:p>
            <a:endParaRPr/>
          </a:p>
        </p:txBody>
      </p:sp>
      <p:sp>
        <p:nvSpPr>
          <p:cNvPr id="109" name="Shape 109"/>
          <p:cNvSpPr txBox="1"/>
          <p:nvPr/>
        </p:nvSpPr>
        <p:spPr>
          <a:xfrm>
            <a:off x="5094175" y="1765100"/>
            <a:ext cx="1125600" cy="468899"/>
          </a:xfrm>
          <a:prstGeom prst="rect">
            <a:avLst/>
          </a:prstGeom>
          <a:noFill/>
        </p:spPr>
        <p:txBody>
          <a:bodyPr lIns="91425" tIns="91425" rIns="91425" bIns="91425" anchor="t" anchorCtr="0">
            <a:spAutoFit/>
          </a:bodyPr>
          <a:lstStyle/>
          <a:p>
            <a:pPr lvl="0" rtl="0">
              <a:buNone/>
            </a:pPr>
            <a:r>
              <a:rPr lang="en" sz="2400"/>
              <a:t>Scale</a:t>
            </a:r>
          </a:p>
        </p:txBody>
      </p:sp>
      <p:sp>
        <p:nvSpPr>
          <p:cNvPr id="110" name="Shape 110"/>
          <p:cNvSpPr/>
          <p:nvPr/>
        </p:nvSpPr>
        <p:spPr>
          <a:xfrm>
            <a:off x="715669" y="4211569"/>
            <a:ext cx="2658615" cy="1760700"/>
          </a:xfrm>
          <a:prstGeom prst="rect">
            <a:avLst/>
          </a:prstGeom>
          <a:blipFill>
            <a:blip r:embed="rId4"/>
            <a:stretch>
              <a:fillRect/>
            </a:stretch>
          </a:blipFill>
          <a:ln>
            <a:noFill/>
          </a:ln>
        </p:spPr>
      </p:sp>
      <p:sp>
        <p:nvSpPr>
          <p:cNvPr id="111" name="Shape 111"/>
          <p:cNvSpPr/>
          <p:nvPr/>
        </p:nvSpPr>
        <p:spPr>
          <a:xfrm>
            <a:off x="3883444" y="2637370"/>
            <a:ext cx="4223850" cy="2799076"/>
          </a:xfrm>
          <a:prstGeom prst="rect">
            <a:avLst/>
          </a:prstGeom>
          <a:blipFill>
            <a:blip r:embed="rId4"/>
            <a:stretch>
              <a:fillRect/>
            </a:stretch>
          </a:blipFill>
          <a:ln>
            <a:noFill/>
          </a:ln>
        </p:spPr>
      </p:sp>
      <p:sp>
        <p:nvSpPr>
          <p:cNvPr id="112" name="Shape 112"/>
          <p:cNvSpPr txBox="1"/>
          <p:nvPr/>
        </p:nvSpPr>
        <p:spPr>
          <a:xfrm>
            <a:off x="229400" y="4844846"/>
            <a:ext cx="615900" cy="591600"/>
          </a:xfrm>
          <a:prstGeom prst="rect">
            <a:avLst/>
          </a:prstGeom>
          <a:noFill/>
        </p:spPr>
        <p:txBody>
          <a:bodyPr lIns="91425" tIns="91425" rIns="91425" bIns="91425" anchor="t" anchorCtr="0">
            <a:spAutoFit/>
          </a:bodyPr>
          <a:lstStyle/>
          <a:p>
            <a:pPr>
              <a:buNone/>
            </a:pPr>
            <a:r>
              <a:rPr lang="en" sz="3000"/>
              <a:t>X</a:t>
            </a:r>
          </a:p>
        </p:txBody>
      </p:sp>
      <p:sp>
        <p:nvSpPr>
          <p:cNvPr id="113" name="Shape 113"/>
          <p:cNvSpPr txBox="1"/>
          <p:nvPr/>
        </p:nvSpPr>
        <p:spPr>
          <a:xfrm>
            <a:off x="1737026" y="5972271"/>
            <a:ext cx="615900" cy="591600"/>
          </a:xfrm>
          <a:prstGeom prst="rect">
            <a:avLst/>
          </a:prstGeom>
          <a:noFill/>
        </p:spPr>
        <p:txBody>
          <a:bodyPr lIns="91425" tIns="91425" rIns="91425" bIns="91425" anchor="t" anchorCtr="0">
            <a:spAutoFit/>
          </a:bodyPr>
          <a:lstStyle/>
          <a:p>
            <a:pPr lvl="0" rtl="0">
              <a:buNone/>
            </a:pPr>
            <a:r>
              <a:rPr lang="en" sz="3000"/>
              <a:t>Y</a:t>
            </a:r>
          </a:p>
        </p:txBody>
      </p:sp>
      <p:sp>
        <p:nvSpPr>
          <p:cNvPr id="114" name="Shape 114"/>
          <p:cNvSpPr txBox="1"/>
          <p:nvPr/>
        </p:nvSpPr>
        <p:spPr>
          <a:xfrm>
            <a:off x="3353600" y="3397046"/>
            <a:ext cx="615900" cy="591600"/>
          </a:xfrm>
          <a:prstGeom prst="rect">
            <a:avLst/>
          </a:prstGeom>
          <a:noFill/>
        </p:spPr>
        <p:txBody>
          <a:bodyPr lIns="91425" tIns="91425" rIns="91425" bIns="91425" anchor="t" anchorCtr="0">
            <a:spAutoFit/>
          </a:bodyPr>
          <a:lstStyle/>
          <a:p>
            <a:pPr lvl="0" rtl="0">
              <a:buNone/>
            </a:pPr>
            <a:r>
              <a:rPr lang="en" sz="3000"/>
              <a:t>X'</a:t>
            </a:r>
          </a:p>
        </p:txBody>
      </p:sp>
      <p:sp>
        <p:nvSpPr>
          <p:cNvPr id="115" name="Shape 115"/>
          <p:cNvSpPr txBox="1"/>
          <p:nvPr/>
        </p:nvSpPr>
        <p:spPr>
          <a:xfrm>
            <a:off x="5687419" y="5415271"/>
            <a:ext cx="615900" cy="591600"/>
          </a:xfrm>
          <a:prstGeom prst="rect">
            <a:avLst/>
          </a:prstGeom>
          <a:noFill/>
        </p:spPr>
        <p:txBody>
          <a:bodyPr lIns="91425" tIns="91425" rIns="91425" bIns="91425" anchor="t" anchorCtr="0">
            <a:spAutoFit/>
          </a:bodyPr>
          <a:lstStyle/>
          <a:p>
            <a:pPr lvl="0" rtl="0">
              <a:buNone/>
            </a:pPr>
            <a:r>
              <a:rPr lang="en" sz="3000"/>
              <a:t>Y'</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a:t>Geometric Transformations</a:t>
            </a:r>
          </a:p>
        </p:txBody>
      </p:sp>
      <p:sp>
        <p:nvSpPr>
          <p:cNvPr id="121" name="Shape 121"/>
          <p:cNvSpPr/>
          <p:nvPr/>
        </p:nvSpPr>
        <p:spPr>
          <a:xfrm>
            <a:off x="457200" y="1516425"/>
            <a:ext cx="6096000" cy="876300"/>
          </a:xfrm>
          <a:prstGeom prst="rect">
            <a:avLst/>
          </a:prstGeom>
          <a:blipFill>
            <a:blip r:embed="rId3"/>
            <a:stretch>
              <a:fillRect/>
            </a:stretch>
          </a:blipFill>
          <a:ln>
            <a:noFill/>
          </a:ln>
        </p:spPr>
      </p:sp>
      <p:sp>
        <p:nvSpPr>
          <p:cNvPr id="122" name="Shape 122"/>
          <p:cNvSpPr/>
          <p:nvPr/>
        </p:nvSpPr>
        <p:spPr>
          <a:xfrm>
            <a:off x="5650600" y="1483734"/>
            <a:ext cx="1364400" cy="893400"/>
          </a:xfrm>
          <a:prstGeom prst="rect">
            <a:avLst/>
          </a:prstGeom>
          <a:solidFill>
            <a:schemeClr val="lt1"/>
          </a:solidFill>
          <a:ln>
            <a:noFill/>
          </a:ln>
        </p:spPr>
        <p:txBody>
          <a:bodyPr lIns="91425" tIns="91425" rIns="91425" bIns="91425" anchor="ctr" anchorCtr="0">
            <a:spAutoFit/>
          </a:bodyPr>
          <a:lstStyle/>
          <a:p>
            <a:endParaRPr/>
          </a:p>
        </p:txBody>
      </p:sp>
      <p:sp>
        <p:nvSpPr>
          <p:cNvPr id="123" name="Shape 123"/>
          <p:cNvSpPr txBox="1"/>
          <p:nvPr/>
        </p:nvSpPr>
        <p:spPr>
          <a:xfrm>
            <a:off x="5650600" y="1720125"/>
            <a:ext cx="1548299" cy="468899"/>
          </a:xfrm>
          <a:prstGeom prst="rect">
            <a:avLst/>
          </a:prstGeom>
          <a:noFill/>
        </p:spPr>
        <p:txBody>
          <a:bodyPr lIns="91425" tIns="91425" rIns="91425" bIns="91425" anchor="t" anchorCtr="0">
            <a:spAutoFit/>
          </a:bodyPr>
          <a:lstStyle/>
          <a:p>
            <a:pPr lvl="0" rtl="0">
              <a:buNone/>
            </a:pPr>
            <a:r>
              <a:rPr lang="en" sz="2400"/>
              <a:t>Rotation</a:t>
            </a:r>
          </a:p>
        </p:txBody>
      </p:sp>
      <p:sp>
        <p:nvSpPr>
          <p:cNvPr id="124" name="Shape 124"/>
          <p:cNvSpPr/>
          <p:nvPr/>
        </p:nvSpPr>
        <p:spPr>
          <a:xfrm>
            <a:off x="2320604" y="3659156"/>
            <a:ext cx="3830706" cy="2537915"/>
          </a:xfrm>
          <a:prstGeom prst="rect">
            <a:avLst/>
          </a:prstGeom>
          <a:blipFill>
            <a:blip r:embed="rId4"/>
            <a:stretch>
              <a:fillRect/>
            </a:stretch>
          </a:blipFill>
          <a:ln>
            <a:noFill/>
          </a:ln>
        </p:spPr>
      </p:sp>
      <p:sp>
        <p:nvSpPr>
          <p:cNvPr id="125" name="Shape 125"/>
          <p:cNvSpPr/>
          <p:nvPr/>
        </p:nvSpPr>
        <p:spPr>
          <a:xfrm>
            <a:off x="4857330" y="4917680"/>
            <a:ext cx="2552399" cy="2552399"/>
          </a:xfrm>
          <a:prstGeom prst="arc">
            <a:avLst>
              <a:gd name="adj1" fmla="val 10800000"/>
              <a:gd name="adj2" fmla="val 12204710"/>
            </a:avLst>
          </a:prstGeom>
          <a:noFill/>
          <a:ln w="28575" cap="flat">
            <a:solidFill>
              <a:srgbClr val="FF00FF"/>
            </a:solidFill>
            <a:prstDash val="solid"/>
            <a:round/>
            <a:headEnd type="none" w="med" len="med"/>
            <a:tailEnd type="none" w="med" len="med"/>
          </a:ln>
        </p:spPr>
        <p:txBody>
          <a:bodyPr lIns="91425" tIns="91425" rIns="91425" bIns="91425" anchor="ctr" anchorCtr="0">
            <a:spAutoFit/>
          </a:bodyPr>
          <a:lstStyle/>
          <a:p>
            <a:endParaRPr/>
          </a:p>
        </p:txBody>
      </p:sp>
      <p:sp>
        <p:nvSpPr>
          <p:cNvPr id="126" name="Shape 126"/>
          <p:cNvSpPr/>
          <p:nvPr/>
        </p:nvSpPr>
        <p:spPr>
          <a:xfrm rot="1376436">
            <a:off x="2866388" y="2934035"/>
            <a:ext cx="3899306" cy="2584096"/>
          </a:xfrm>
          <a:prstGeom prst="rect">
            <a:avLst/>
          </a:prstGeom>
          <a:blipFill>
            <a:blip r:embed="rId4"/>
            <a:stretch>
              <a:fillRect/>
            </a:stretch>
          </a:blipFill>
          <a:ln>
            <a:noFill/>
          </a:ln>
        </p:spPr>
      </p:sp>
      <p:sp>
        <p:nvSpPr>
          <p:cNvPr id="127" name="Shape 127"/>
          <p:cNvSpPr txBox="1"/>
          <p:nvPr/>
        </p:nvSpPr>
        <p:spPr>
          <a:xfrm>
            <a:off x="4946550" y="5679321"/>
            <a:ext cx="555300" cy="639900"/>
          </a:xfrm>
          <a:prstGeom prst="rect">
            <a:avLst/>
          </a:prstGeom>
          <a:noFill/>
        </p:spPr>
        <p:txBody>
          <a:bodyPr lIns="91425" tIns="91425" rIns="91425" bIns="91425" anchor="t" anchorCtr="0">
            <a:spAutoFit/>
          </a:bodyPr>
          <a:lstStyle/>
          <a:p>
            <a:pPr>
              <a:buNone/>
            </a:pPr>
            <a:r>
              <a:rPr lang="en" sz="3000">
                <a:solidFill>
                  <a:srgbClr val="222222"/>
                </a:solidFill>
              </a:rPr>
              <a:t>Ө</a:t>
            </a:r>
          </a:p>
        </p:txBody>
      </p:sp>
      <p:cxnSp>
        <p:nvCxnSpPr>
          <p:cNvPr id="128" name="Shape 128"/>
          <p:cNvCxnSpPr/>
          <p:nvPr/>
        </p:nvCxnSpPr>
        <p:spPr>
          <a:xfrm rot="10800000">
            <a:off x="1823225" y="4358750"/>
            <a:ext cx="4322399" cy="1823099"/>
          </a:xfrm>
          <a:prstGeom prst="straightConnector1">
            <a:avLst/>
          </a:prstGeom>
          <a:noFill/>
          <a:ln w="19050" cap="flat">
            <a:solidFill>
              <a:srgbClr val="FF0000"/>
            </a:solidFill>
            <a:prstDash val="solid"/>
            <a:round/>
            <a:headEnd type="none" w="lg" len="lg"/>
            <a:tailEnd type="triangle" w="lg" len="lg"/>
          </a:ln>
        </p:spPr>
      </p:cxnSp>
      <p:cxnSp>
        <p:nvCxnSpPr>
          <p:cNvPr id="129" name="Shape 129"/>
          <p:cNvCxnSpPr/>
          <p:nvPr/>
        </p:nvCxnSpPr>
        <p:spPr>
          <a:xfrm rot="10800000">
            <a:off x="1412774" y="6193925"/>
            <a:ext cx="4720800" cy="0"/>
          </a:xfrm>
          <a:prstGeom prst="straightConnector1">
            <a:avLst/>
          </a:prstGeom>
          <a:noFill/>
          <a:ln w="19050" cap="flat">
            <a:solidFill>
              <a:srgbClr val="FF0000"/>
            </a:solidFill>
            <a:prstDash val="solid"/>
            <a:round/>
            <a:headEnd type="none" w="lg" len="lg"/>
            <a:tailEnd type="triangle" w="lg" len="lg"/>
          </a:ln>
        </p:spPr>
      </p:cxnSp>
      <p:sp>
        <p:nvSpPr>
          <p:cNvPr id="130" name="Shape 130"/>
          <p:cNvSpPr txBox="1"/>
          <p:nvPr/>
        </p:nvSpPr>
        <p:spPr>
          <a:xfrm>
            <a:off x="2759182" y="5208500"/>
            <a:ext cx="641399" cy="418500"/>
          </a:xfrm>
          <a:prstGeom prst="rect">
            <a:avLst/>
          </a:prstGeom>
          <a:solidFill>
            <a:srgbClr val="F4CCCC"/>
          </a:solidFill>
        </p:spPr>
        <p:txBody>
          <a:bodyPr lIns="91425" tIns="91425" rIns="91425" bIns="91425" anchor="t" anchorCtr="0">
            <a:spAutoFit/>
          </a:bodyPr>
          <a:lstStyle/>
          <a:p>
            <a:pPr lvl="0" rtl="0">
              <a:buNone/>
            </a:pPr>
            <a:r>
              <a:rPr lang="en" sz="1800"/>
              <a:t>(x,y)</a:t>
            </a:r>
          </a:p>
        </p:txBody>
      </p:sp>
      <p:sp>
        <p:nvSpPr>
          <p:cNvPr id="131" name="Shape 131"/>
          <p:cNvSpPr/>
          <p:nvPr/>
        </p:nvSpPr>
        <p:spPr>
          <a:xfrm>
            <a:off x="2633482" y="5088375"/>
            <a:ext cx="130800" cy="130800"/>
          </a:xfrm>
          <a:prstGeom prst="ellipse">
            <a:avLst/>
          </a:prstGeom>
          <a:solidFill>
            <a:srgbClr val="FF0000"/>
          </a:solidFill>
          <a:ln>
            <a:noFill/>
          </a:ln>
        </p:spPr>
        <p:txBody>
          <a:bodyPr lIns="91425" tIns="91425" rIns="91425" bIns="91425" anchor="ctr" anchorCtr="0">
            <a:spAutoFit/>
          </a:bodyPr>
          <a:lstStyle/>
          <a:p>
            <a:endParaRPr/>
          </a:p>
        </p:txBody>
      </p:sp>
      <p:sp>
        <p:nvSpPr>
          <p:cNvPr id="132" name="Shape 132"/>
          <p:cNvSpPr txBox="1"/>
          <p:nvPr/>
        </p:nvSpPr>
        <p:spPr>
          <a:xfrm>
            <a:off x="3348825" y="3383150"/>
            <a:ext cx="772499" cy="418500"/>
          </a:xfrm>
          <a:prstGeom prst="rect">
            <a:avLst/>
          </a:prstGeom>
          <a:solidFill>
            <a:srgbClr val="F4CCCC"/>
          </a:solidFill>
        </p:spPr>
        <p:txBody>
          <a:bodyPr lIns="91425" tIns="91425" rIns="91425" bIns="91425" anchor="t" anchorCtr="0">
            <a:spAutoFit/>
          </a:bodyPr>
          <a:lstStyle/>
          <a:p>
            <a:pPr lvl="0" rtl="0">
              <a:buNone/>
            </a:pPr>
            <a:r>
              <a:rPr lang="en" sz="1800"/>
              <a:t>(x',y')</a:t>
            </a:r>
          </a:p>
        </p:txBody>
      </p:sp>
      <p:sp>
        <p:nvSpPr>
          <p:cNvPr id="133" name="Shape 133"/>
          <p:cNvSpPr/>
          <p:nvPr/>
        </p:nvSpPr>
        <p:spPr>
          <a:xfrm>
            <a:off x="3272625" y="3720553"/>
            <a:ext cx="130800" cy="130800"/>
          </a:xfrm>
          <a:prstGeom prst="ellipse">
            <a:avLst/>
          </a:prstGeom>
          <a:solidFill>
            <a:srgbClr val="FF0000"/>
          </a:solidFill>
          <a:ln>
            <a:noFill/>
          </a:ln>
        </p:spPr>
        <p:txBody>
          <a:bodyPr lIns="91425" tIns="91425" rIns="91425" bIns="91425" anchor="ctr" anchorCtr="0">
            <a:spAutoFit/>
          </a:bodyPr>
          <a:lstStyle/>
          <a:p>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Alpha Blending</a:t>
            </a:r>
          </a:p>
        </p:txBody>
      </p:sp>
      <p:sp>
        <p:nvSpPr>
          <p:cNvPr id="139" name="Shape 139"/>
          <p:cNvSpPr txBox="1">
            <a:spLocks noGrp="1"/>
          </p:cNvSpPr>
          <p:nvPr>
            <p:ph type="body" idx="1"/>
          </p:nvPr>
        </p:nvSpPr>
        <p:spPr>
          <a:xfrm>
            <a:off x="457200" y="1631475"/>
            <a:ext cx="8229600" cy="4967700"/>
          </a:xfrm>
          <a:prstGeom prst="rect">
            <a:avLst/>
          </a:prstGeom>
        </p:spPr>
        <p:txBody>
          <a:bodyPr lIns="91425" tIns="91425" rIns="91425" bIns="91425" anchor="t" anchorCtr="0">
            <a:spAutoFit/>
          </a:bodyPr>
          <a:lstStyle/>
          <a:p>
            <a:pPr lvl="0" rtl="0">
              <a:buNone/>
            </a:pPr>
            <a:r>
              <a:rPr lang="en" sz="2400"/>
              <a:t>Standard Video has 3 Channels: Red, Green, and Blue, totaling 24 bits (8 bits per channel).</a:t>
            </a:r>
          </a:p>
          <a:p>
            <a:endParaRPr/>
          </a:p>
          <a:p>
            <a:pPr lvl="0" rtl="0">
              <a:buNone/>
            </a:pPr>
            <a:r>
              <a:rPr lang="en" sz="2400"/>
              <a:t>A 4th channel, called the alpha channel is sometimes available in 32 bit video sources, and if not, can be created within the computer.</a:t>
            </a:r>
          </a:p>
          <a:p>
            <a:endParaRPr/>
          </a:p>
          <a:p>
            <a:pPr lvl="0" rtl="0">
              <a:buNone/>
            </a:pPr>
            <a:r>
              <a:rPr lang="en" sz="2400"/>
              <a:t>The alpha channel is represented by transparency and is understood by the computer on a scale of 0 to 255.</a:t>
            </a:r>
          </a:p>
          <a:p>
            <a:endParaRPr/>
          </a:p>
          <a:p>
            <a:endParaRPr/>
          </a:p>
          <a:p>
            <a:endParaRPr/>
          </a:p>
          <a:p>
            <a:endParaRPr/>
          </a:p>
          <a:p>
            <a:endParaRPr/>
          </a:p>
          <a:p>
            <a:endParaRPr/>
          </a:p>
          <a:p>
            <a:endParaRPr/>
          </a:p>
          <a:p>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a:t>Alpha Blending</a:t>
            </a:r>
          </a:p>
        </p:txBody>
      </p:sp>
      <p:sp>
        <p:nvSpPr>
          <p:cNvPr id="145" name="Shape 145"/>
          <p:cNvSpPr txBox="1"/>
          <p:nvPr/>
        </p:nvSpPr>
        <p:spPr>
          <a:xfrm>
            <a:off x="5440200" y="0"/>
            <a:ext cx="3703799" cy="1531500"/>
          </a:xfrm>
          <a:prstGeom prst="rect">
            <a:avLst/>
          </a:prstGeom>
          <a:noFill/>
        </p:spPr>
        <p:txBody>
          <a:bodyPr lIns="91425" tIns="91425" rIns="91425" bIns="91425" anchor="t" anchorCtr="0">
            <a:spAutoFit/>
          </a:bodyPr>
          <a:lstStyle/>
          <a:p>
            <a:pPr>
              <a:buNone/>
            </a:pPr>
            <a:r>
              <a:rPr lang="en" sz="2400"/>
              <a:t>Do we want the alpha channel of every video to be the same, or individually adjustable?</a:t>
            </a:r>
          </a:p>
        </p:txBody>
      </p:sp>
      <p:sp>
        <p:nvSpPr>
          <p:cNvPr id="146" name="Shape 146"/>
          <p:cNvSpPr/>
          <p:nvPr/>
        </p:nvSpPr>
        <p:spPr>
          <a:xfrm>
            <a:off x="345454" y="1559637"/>
            <a:ext cx="8380615" cy="5108042"/>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10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sz="4800"/>
              <a:t>Stitching</a:t>
            </a:r>
          </a:p>
        </p:txBody>
      </p:sp>
      <p:sp>
        <p:nvSpPr>
          <p:cNvPr id="152" name="Shape 152"/>
          <p:cNvSpPr txBox="1">
            <a:spLocks noGrp="1"/>
          </p:cNvSpPr>
          <p:nvPr>
            <p:ph type="body" idx="1"/>
          </p:nvPr>
        </p:nvSpPr>
        <p:spPr>
          <a:xfrm>
            <a:off x="457200" y="1650500"/>
            <a:ext cx="8112299" cy="4967700"/>
          </a:xfrm>
          <a:prstGeom prst="rect">
            <a:avLst/>
          </a:prstGeom>
        </p:spPr>
        <p:txBody>
          <a:bodyPr lIns="91425" tIns="91425" rIns="91425" bIns="91425" anchor="t" anchorCtr="0">
            <a:spAutoFit/>
          </a:bodyPr>
          <a:lstStyle/>
          <a:p>
            <a:pPr lvl="0" rtl="0">
              <a:buNone/>
            </a:pPr>
            <a:r>
              <a:rPr lang="en"/>
              <a:t>Conventional stitching algorithms leave a visible seam in the overlapped region (due to accuracy limitations, vignetting, difference in exposure times, and white balance)</a:t>
            </a:r>
          </a:p>
          <a:p>
            <a:endParaRPr/>
          </a:p>
          <a:p>
            <a:pPr lvl="0" rtl="0">
              <a:buNone/>
            </a:pPr>
            <a:r>
              <a:rPr lang="en"/>
              <a:t>Most are also too complicated to be practical in real-time. They require too much computational energy.</a:t>
            </a:r>
          </a:p>
          <a:p>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457200" y="946266"/>
            <a:ext cx="4423200" cy="5487600"/>
          </a:xfrm>
          <a:prstGeom prst="rect">
            <a:avLst/>
          </a:prstGeom>
        </p:spPr>
        <p:txBody>
          <a:bodyPr lIns="91425" tIns="91425" rIns="91425" bIns="91425" anchor="t" anchorCtr="0">
            <a:spAutoFit/>
          </a:bodyPr>
          <a:lstStyle/>
          <a:p>
            <a:pPr>
              <a:buNone/>
            </a:pPr>
            <a:r>
              <a:rPr lang="en"/>
              <a:t>Choosing the right endpoints is important when aligning the images, so that there are no obvious seams. Picture (b) shows an alignment with poorly chosen endpoints, so there are visible seams shown in the circled regions.</a:t>
            </a:r>
          </a:p>
        </p:txBody>
      </p:sp>
      <p:sp>
        <p:nvSpPr>
          <p:cNvPr id="158" name="Shape 158"/>
          <p:cNvSpPr/>
          <p:nvPr/>
        </p:nvSpPr>
        <p:spPr>
          <a:xfrm>
            <a:off x="4880400" y="1496556"/>
            <a:ext cx="3632066" cy="4252869"/>
          </a:xfrm>
          <a:prstGeom prst="rect">
            <a:avLst/>
          </a:prstGeom>
          <a:blipFill>
            <a:blip r:embed="rId3"/>
            <a:stretch>
              <a:fillRect/>
            </a:stretch>
          </a:blipFill>
          <a:ln>
            <a:noFill/>
          </a:ln>
        </p:spPr>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p:nvPr/>
        </p:nvSpPr>
        <p:spPr>
          <a:xfrm>
            <a:off x="457200" y="1691375"/>
            <a:ext cx="4495779" cy="3943321"/>
          </a:xfrm>
          <a:prstGeom prst="rect">
            <a:avLst/>
          </a:prstGeom>
          <a:blipFill>
            <a:blip r:embed="rId3"/>
            <a:stretch>
              <a:fillRect/>
            </a:stretch>
          </a:blipFill>
          <a:ln>
            <a:noFill/>
          </a:ln>
        </p:spPr>
      </p:sp>
      <p:sp>
        <p:nvSpPr>
          <p:cNvPr id="164" name="Shape 164"/>
          <p:cNvSpPr/>
          <p:nvPr/>
        </p:nvSpPr>
        <p:spPr>
          <a:xfrm>
            <a:off x="4648200" y="1405610"/>
            <a:ext cx="4038600" cy="4514850"/>
          </a:xfrm>
          <a:prstGeom prst="rect">
            <a:avLst/>
          </a:prstGeom>
          <a:blipFill>
            <a:blip r:embed="rId4"/>
            <a:stretch>
              <a:fillRect/>
            </a:stretch>
          </a:blipFill>
          <a:ln>
            <a:noFill/>
          </a:ln>
        </p:spPr>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body" idx="1"/>
          </p:nvPr>
        </p:nvSpPr>
        <p:spPr>
          <a:xfrm>
            <a:off x="457200" y="1264831"/>
            <a:ext cx="8229600" cy="5303099"/>
          </a:xfrm>
          <a:prstGeom prst="rect">
            <a:avLst/>
          </a:prstGeom>
        </p:spPr>
        <p:txBody>
          <a:bodyPr lIns="91425" tIns="91425" rIns="91425" bIns="91425" anchor="t" anchorCtr="0">
            <a:spAutoFit/>
          </a:bodyPr>
          <a:lstStyle/>
          <a:p>
            <a:pPr marL="457200" lvl="0" indent="-419100" rtl="0">
              <a:buClr>
                <a:srgbClr val="000000"/>
              </a:buClr>
              <a:buSzPct val="166666"/>
              <a:buFont typeface="Arial"/>
              <a:buChar char="•"/>
            </a:pPr>
            <a:r>
              <a:rPr lang="en"/>
              <a:t>Start with videos that share an overlapping region</a:t>
            </a:r>
          </a:p>
          <a:p>
            <a:pPr marL="457200" lvl="0" indent="-419100" rtl="0">
              <a:buClr>
                <a:srgbClr val="000000"/>
              </a:buClr>
              <a:buSzPct val="166666"/>
              <a:buFont typeface="Arial"/>
              <a:buChar char="•"/>
            </a:pPr>
            <a:r>
              <a:rPr lang="en"/>
              <a:t>Use a Block Matching Algorithm (BMA) to find corresponding points of the images to line them up</a:t>
            </a:r>
          </a:p>
          <a:p>
            <a:pPr marL="457200" lvl="0" indent="-419100" rtl="0">
              <a:buClr>
                <a:srgbClr val="000000"/>
              </a:buClr>
              <a:buSzPct val="166666"/>
              <a:buFont typeface="Arial"/>
              <a:buChar char="•"/>
            </a:pPr>
            <a:r>
              <a:rPr lang="en"/>
              <a:t>You need to account for motion in the frames, using phase correlation.</a:t>
            </a:r>
          </a:p>
          <a:p>
            <a:pPr marL="914400" lvl="1" indent="-381000" rtl="0">
              <a:buClr>
                <a:srgbClr val="000000"/>
              </a:buClr>
              <a:buSzPct val="80000"/>
              <a:buFont typeface="Courier New"/>
              <a:buChar char="o"/>
            </a:pPr>
            <a:r>
              <a:rPr lang="en"/>
              <a:t>Phase Correlation: a method to estimate how far offset two images are</a:t>
            </a:r>
          </a:p>
          <a:p>
            <a:pPr marL="457200" lvl="0" indent="-419100" rtl="0">
              <a:buClr>
                <a:srgbClr val="000000"/>
              </a:buClr>
              <a:buSzPct val="166666"/>
              <a:buFont typeface="Arial"/>
              <a:buChar char="•"/>
            </a:pPr>
            <a:r>
              <a:rPr lang="en"/>
              <a:t>Finally, blend the images together at the overlapping region.</a:t>
            </a:r>
          </a:p>
          <a:p>
            <a:endParaRPr/>
          </a:p>
        </p:txBody>
      </p:sp>
      <p:sp>
        <p:nvSpPr>
          <p:cNvPr id="170" name="Shape 170"/>
          <p:cNvSpPr txBox="1"/>
          <p:nvPr/>
        </p:nvSpPr>
        <p:spPr>
          <a:xfrm>
            <a:off x="457200" y="393031"/>
            <a:ext cx="6606599" cy="871800"/>
          </a:xfrm>
          <a:prstGeom prst="rect">
            <a:avLst/>
          </a:prstGeom>
          <a:noFill/>
        </p:spPr>
        <p:txBody>
          <a:bodyPr lIns="91425" tIns="91425" rIns="91425" bIns="91425" anchor="t" anchorCtr="0">
            <a:spAutoFit/>
          </a:bodyPr>
          <a:lstStyle/>
          <a:p>
            <a:pPr>
              <a:buNone/>
            </a:pPr>
            <a:r>
              <a:rPr lang="en" sz="3600"/>
              <a:t>Process:</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390125" y="577375"/>
            <a:ext cx="8229600" cy="4967700"/>
          </a:xfrm>
          <a:prstGeom prst="rect">
            <a:avLst/>
          </a:prstGeom>
        </p:spPr>
        <p:txBody>
          <a:bodyPr lIns="91425" tIns="91425" rIns="91425" bIns="91425" anchor="t" anchorCtr="0">
            <a:spAutoFit/>
          </a:bodyPr>
          <a:lstStyle/>
          <a:p>
            <a:pPr>
              <a:buNone/>
            </a:pPr>
            <a:r>
              <a:rPr lang="en"/>
              <a:t>Determining where to overlap the images in each frame individually creates a more seamless image than if the overlap remains the same for all the frames.</a:t>
            </a:r>
          </a:p>
        </p:txBody>
      </p:sp>
      <p:sp>
        <p:nvSpPr>
          <p:cNvPr id="176" name="Shape 176"/>
          <p:cNvSpPr/>
          <p:nvPr/>
        </p:nvSpPr>
        <p:spPr>
          <a:xfrm>
            <a:off x="1949550" y="2615062"/>
            <a:ext cx="4758209" cy="3567097"/>
          </a:xfrm>
          <a:prstGeom prst="rect">
            <a:avLst/>
          </a:prstGeom>
          <a:blipFill>
            <a:blip r:embed="rId3"/>
            <a:stretch>
              <a:fillRect/>
            </a:stretch>
          </a:blipFill>
          <a:ln>
            <a:noFill/>
          </a:ln>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body" idx="1"/>
          </p:nvPr>
        </p:nvSpPr>
        <p:spPr>
          <a:xfrm>
            <a:off x="457199" y="1494175"/>
            <a:ext cx="8229600" cy="3324599"/>
          </a:xfrm>
          <a:prstGeom prst="rect">
            <a:avLst/>
          </a:prstGeom>
        </p:spPr>
        <p:txBody>
          <a:bodyPr lIns="91425" tIns="91425" rIns="91425" bIns="91425" anchor="t" anchorCtr="0">
            <a:spAutoFit/>
          </a:bodyPr>
          <a:lstStyle/>
          <a:p>
            <a:pPr marL="457200" lvl="0" indent="-419100" rtl="0">
              <a:lnSpc>
                <a:spcPct val="150000"/>
              </a:lnSpc>
              <a:buClr>
                <a:srgbClr val="000000"/>
              </a:buClr>
              <a:buSzPct val="166666"/>
              <a:buFont typeface="Arial"/>
              <a:buChar char="•"/>
            </a:pPr>
            <a:r>
              <a:rPr lang="en"/>
              <a:t>Video basics</a:t>
            </a:r>
          </a:p>
          <a:p>
            <a:pPr marL="457200" lvl="0" indent="-419100" rtl="0">
              <a:lnSpc>
                <a:spcPct val="150000"/>
              </a:lnSpc>
              <a:buClr>
                <a:srgbClr val="000000"/>
              </a:buClr>
              <a:buSzPct val="166666"/>
              <a:buFont typeface="Arial"/>
              <a:buChar char="•"/>
            </a:pPr>
            <a:r>
              <a:rPr lang="en"/>
              <a:t>Video compression</a:t>
            </a:r>
          </a:p>
          <a:p>
            <a:pPr marL="457200" lvl="0" indent="-419100" rtl="0">
              <a:lnSpc>
                <a:spcPct val="150000"/>
              </a:lnSpc>
              <a:buClr>
                <a:srgbClr val="000000"/>
              </a:buClr>
              <a:buSzPct val="166666"/>
              <a:buFont typeface="Arial"/>
              <a:buChar char="•"/>
            </a:pPr>
            <a:r>
              <a:rPr lang="en"/>
              <a:t>Manipulation of video</a:t>
            </a:r>
          </a:p>
          <a:p>
            <a:pPr marL="457200" lvl="0" indent="-419100" rtl="0">
              <a:lnSpc>
                <a:spcPct val="150000"/>
              </a:lnSpc>
              <a:buClr>
                <a:srgbClr val="000000"/>
              </a:buClr>
              <a:buSzPct val="166666"/>
              <a:buFont typeface="Arial"/>
              <a:buChar char="•"/>
            </a:pPr>
            <a:r>
              <a:rPr lang="en"/>
              <a:t>Stitching multiple videos</a:t>
            </a:r>
          </a:p>
          <a:p>
            <a:pPr marL="457200" lvl="0" indent="-419100" rtl="0">
              <a:lnSpc>
                <a:spcPct val="150000"/>
              </a:lnSpc>
              <a:buClr>
                <a:srgbClr val="000000"/>
              </a:buClr>
              <a:buSzPct val="166666"/>
              <a:buFont typeface="Arial"/>
              <a:buChar char="•"/>
            </a:pPr>
            <a:r>
              <a:rPr lang="en"/>
              <a:t>Reducing errors in stitching</a:t>
            </a:r>
          </a:p>
          <a:p>
            <a:pPr marL="457200" lvl="0" indent="-419100" rtl="0">
              <a:lnSpc>
                <a:spcPct val="150000"/>
              </a:lnSpc>
              <a:buClr>
                <a:srgbClr val="000000"/>
              </a:buClr>
              <a:buSzPct val="166666"/>
              <a:buFont typeface="Arial"/>
              <a:buChar char="•"/>
            </a:pPr>
            <a:r>
              <a:rPr lang="en"/>
              <a:t>The future of processing</a:t>
            </a:r>
          </a:p>
        </p:txBody>
      </p:sp>
      <p:sp>
        <p:nvSpPr>
          <p:cNvPr id="31" name="Shape 3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a:t>Overview:</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b="0"/>
              <a:t>Ghost Images</a:t>
            </a:r>
          </a:p>
        </p:txBody>
      </p:sp>
      <p:sp>
        <p:nvSpPr>
          <p:cNvPr id="182" name="Shape 182"/>
          <p:cNvSpPr/>
          <p:nvPr/>
        </p:nvSpPr>
        <p:spPr>
          <a:xfrm>
            <a:off x="457200" y="1877915"/>
            <a:ext cx="4042132" cy="2369069"/>
          </a:xfrm>
          <a:prstGeom prst="rect">
            <a:avLst/>
          </a:prstGeom>
          <a:blipFill>
            <a:blip r:embed="rId3"/>
            <a:stretch>
              <a:fillRect/>
            </a:stretch>
          </a:blipFill>
          <a:ln>
            <a:noFill/>
          </a:ln>
        </p:spPr>
      </p:sp>
      <p:sp>
        <p:nvSpPr>
          <p:cNvPr id="183" name="Shape 183"/>
          <p:cNvSpPr/>
          <p:nvPr/>
        </p:nvSpPr>
        <p:spPr>
          <a:xfrm>
            <a:off x="4582328" y="3491625"/>
            <a:ext cx="4104471" cy="2548707"/>
          </a:xfrm>
          <a:prstGeom prst="rect">
            <a:avLst/>
          </a:prstGeom>
          <a:blipFill>
            <a:blip r:embed="rId4"/>
            <a:stretch>
              <a:fillRect/>
            </a:stretch>
          </a:blipFill>
          <a:ln>
            <a:noFill/>
          </a:ln>
        </p:spPr>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457200" y="274637"/>
            <a:ext cx="8229600" cy="690300"/>
          </a:xfrm>
          <a:prstGeom prst="rect">
            <a:avLst/>
          </a:prstGeom>
        </p:spPr>
        <p:txBody>
          <a:bodyPr lIns="91425" tIns="91425" rIns="91425" bIns="91425" anchor="b" anchorCtr="0">
            <a:spAutoFit/>
          </a:bodyPr>
          <a:lstStyle/>
          <a:p>
            <a:pPr>
              <a:buNone/>
            </a:pPr>
            <a:r>
              <a:rPr lang="en" sz="3000" b="0"/>
              <a:t>Some steps for eliminating ghost images:</a:t>
            </a:r>
          </a:p>
        </p:txBody>
      </p:sp>
      <p:sp>
        <p:nvSpPr>
          <p:cNvPr id="189" name="Shape 189"/>
          <p:cNvSpPr txBox="1">
            <a:spLocks noGrp="1"/>
          </p:cNvSpPr>
          <p:nvPr>
            <p:ph type="body" idx="1"/>
          </p:nvPr>
        </p:nvSpPr>
        <p:spPr>
          <a:xfrm>
            <a:off x="457200" y="3484882"/>
            <a:ext cx="8229600" cy="3123000"/>
          </a:xfrm>
          <a:prstGeom prst="rect">
            <a:avLst/>
          </a:prstGeom>
        </p:spPr>
        <p:txBody>
          <a:bodyPr lIns="91425" tIns="91425" rIns="91425" bIns="91425" anchor="t" anchorCtr="0">
            <a:spAutoFit/>
          </a:bodyPr>
          <a:lstStyle/>
          <a:p>
            <a:pPr lvl="0" rtl="0">
              <a:buNone/>
            </a:pPr>
            <a:r>
              <a:rPr lang="en" sz="2400"/>
              <a:t>Calculate the size in pixels of the overlapping region, then find the center point of this region, shown as P in the diagram. This gives you a focal point for the overlap. The article gives an equation to create a gradual change in the overlapping region, blending the images gradually from one to the next.</a:t>
            </a:r>
          </a:p>
          <a:p>
            <a:pPr lvl="0" rtl="0">
              <a:buNone/>
            </a:pPr>
            <a:r>
              <a:rPr lang="en" sz="2400"/>
              <a:t>*Be sure to account for differences in color and position of moving objects</a:t>
            </a:r>
          </a:p>
          <a:p>
            <a:endParaRPr/>
          </a:p>
        </p:txBody>
      </p:sp>
      <p:sp>
        <p:nvSpPr>
          <p:cNvPr id="190" name="Shape 190"/>
          <p:cNvSpPr txBox="1"/>
          <p:nvPr/>
        </p:nvSpPr>
        <p:spPr>
          <a:xfrm>
            <a:off x="1827675" y="3303250"/>
            <a:ext cx="5281799" cy="352199"/>
          </a:xfrm>
          <a:prstGeom prst="rect">
            <a:avLst/>
          </a:prstGeom>
          <a:noFill/>
        </p:spPr>
        <p:txBody>
          <a:bodyPr lIns="91425" tIns="91425" rIns="91425" bIns="91425" anchor="t" anchorCtr="0">
            <a:spAutoFit/>
          </a:bodyPr>
          <a:lstStyle/>
          <a:p>
            <a:endParaRPr/>
          </a:p>
        </p:txBody>
      </p:sp>
      <p:sp>
        <p:nvSpPr>
          <p:cNvPr id="191" name="Shape 191"/>
          <p:cNvSpPr/>
          <p:nvPr/>
        </p:nvSpPr>
        <p:spPr>
          <a:xfrm>
            <a:off x="2186058" y="964937"/>
            <a:ext cx="4362579" cy="2454382"/>
          </a:xfrm>
          <a:prstGeom prst="rect">
            <a:avLst/>
          </a:prstGeom>
          <a:blipFill>
            <a:blip r:embed="rId3"/>
            <a:stretch>
              <a:fillRect/>
            </a:stretch>
          </a:blipFill>
          <a:ln>
            <a:noFill/>
          </a:ln>
        </p:spPr>
      </p:sp>
      <p:sp>
        <p:nvSpPr>
          <p:cNvPr id="192" name="Shape 192"/>
          <p:cNvSpPr txBox="1"/>
          <p:nvPr/>
        </p:nvSpPr>
        <p:spPr>
          <a:xfrm>
            <a:off x="1475648" y="3195000"/>
            <a:ext cx="5783400" cy="468000"/>
          </a:xfrm>
          <a:prstGeom prst="rect">
            <a:avLst/>
          </a:prstGeom>
        </p:spPr>
        <p:txBody>
          <a:bodyPr lIns="91425" tIns="91425" rIns="91425" bIns="91425" anchor="ctr" anchorCtr="0">
            <a:spAutoFit/>
          </a:bodyPr>
          <a:lstStyle/>
          <a:p>
            <a:pPr lvl="0" rtl="0">
              <a:buNone/>
            </a:pPr>
            <a:r>
              <a:rPr lang="en" u="sng">
                <a:solidFill>
                  <a:schemeClr val="hlink"/>
                </a:solidFill>
                <a:hlinkClick r:id="rId4"/>
              </a:rPr>
              <a:t>http://ieeexplore.ieee.org/stamp/stamp.jsp?tp=&amp;arnumber=5541517</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a:t>Current Video Processing Research</a:t>
            </a:r>
          </a:p>
        </p:txBody>
      </p:sp>
      <p:sp>
        <p:nvSpPr>
          <p:cNvPr id="198" name="Shape 19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rgbClr val="000000"/>
              </a:buClr>
              <a:buSzPct val="166666"/>
              <a:buFont typeface="Arial"/>
              <a:buChar char="•"/>
            </a:pPr>
            <a:r>
              <a:rPr lang="en"/>
              <a:t>Researchers in india are creating algorithms to improve face recognition technology. </a:t>
            </a:r>
          </a:p>
          <a:p>
            <a:endParaRPr/>
          </a:p>
        </p:txBody>
      </p:sp>
      <p:sp>
        <p:nvSpPr>
          <p:cNvPr id="199" name="Shape 199"/>
          <p:cNvSpPr/>
          <p:nvPr/>
        </p:nvSpPr>
        <p:spPr>
          <a:xfrm>
            <a:off x="688000" y="2964575"/>
            <a:ext cx="5619750" cy="3143250"/>
          </a:xfrm>
          <a:prstGeom prst="rect">
            <a:avLst/>
          </a:prstGeom>
          <a:blipFill>
            <a:blip r:embed="rId3"/>
            <a:stretch>
              <a:fillRect/>
            </a:stretch>
          </a:blipFill>
          <a:ln>
            <a:noFill/>
          </a:ln>
        </p:spPr>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Continue</a:t>
            </a:r>
          </a:p>
        </p:txBody>
      </p:sp>
      <p:sp>
        <p:nvSpPr>
          <p:cNvPr id="205" name="Shape 205"/>
          <p:cNvSpPr txBox="1">
            <a:spLocks noGrp="1"/>
          </p:cNvSpPr>
          <p:nvPr>
            <p:ph type="body" idx="1"/>
          </p:nvPr>
        </p:nvSpPr>
        <p:spPr>
          <a:xfrm>
            <a:off x="258875" y="1501050"/>
            <a:ext cx="8229600" cy="4967700"/>
          </a:xfrm>
          <a:prstGeom prst="rect">
            <a:avLst/>
          </a:prstGeom>
        </p:spPr>
        <p:txBody>
          <a:bodyPr lIns="91425" tIns="91425" rIns="91425" bIns="91425" anchor="t" anchorCtr="0">
            <a:spAutoFit/>
          </a:bodyPr>
          <a:lstStyle/>
          <a:p>
            <a:pPr lvl="0" rtl="0">
              <a:buNone/>
            </a:pPr>
            <a:r>
              <a:rPr lang="en"/>
              <a:t>In the medical field, there has been a big focus on improving quality in every image that a piece of equipment makes.</a:t>
            </a:r>
          </a:p>
          <a:p>
            <a:pPr lvl="0" rtl="0">
              <a:buNone/>
            </a:pPr>
            <a:r>
              <a:rPr lang="en"/>
              <a:t>MRI</a:t>
            </a:r>
          </a:p>
          <a:p>
            <a:endParaRPr/>
          </a:p>
        </p:txBody>
      </p:sp>
      <p:sp>
        <p:nvSpPr>
          <p:cNvPr id="206" name="Shape 206"/>
          <p:cNvSpPr/>
          <p:nvPr/>
        </p:nvSpPr>
        <p:spPr>
          <a:xfrm>
            <a:off x="855200" y="3838883"/>
            <a:ext cx="2442997" cy="2450636"/>
          </a:xfrm>
          <a:prstGeom prst="rect">
            <a:avLst/>
          </a:prstGeom>
          <a:blipFill>
            <a:blip r:embed="rId3"/>
            <a:stretch>
              <a:fillRect/>
            </a:stretch>
          </a:blipFill>
          <a:ln>
            <a:noFill/>
          </a:ln>
        </p:spPr>
      </p:sp>
      <p:sp>
        <p:nvSpPr>
          <p:cNvPr id="207" name="Shape 207"/>
          <p:cNvSpPr/>
          <p:nvPr/>
        </p:nvSpPr>
        <p:spPr>
          <a:xfrm>
            <a:off x="4154212" y="3825366"/>
            <a:ext cx="2946644" cy="2477669"/>
          </a:xfrm>
          <a:prstGeom prst="rect">
            <a:avLst/>
          </a:prstGeom>
          <a:blipFill>
            <a:blip r:embed="rId4"/>
            <a:stretch>
              <a:fillRect/>
            </a:stretch>
          </a:blipFill>
          <a:ln>
            <a:noFill/>
          </a:ln>
        </p:spPr>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endParaRPr/>
          </a:p>
        </p:txBody>
      </p:sp>
      <p:sp>
        <p:nvSpPr>
          <p:cNvPr id="213" name="Shape 213"/>
          <p:cNvSpPr/>
          <p:nvPr/>
        </p:nvSpPr>
        <p:spPr>
          <a:xfrm>
            <a:off x="457200" y="1848602"/>
            <a:ext cx="4302075" cy="3275171"/>
          </a:xfrm>
          <a:prstGeom prst="rect">
            <a:avLst/>
          </a:prstGeom>
          <a:blipFill>
            <a:blip r:embed="rId3"/>
            <a:stretch>
              <a:fillRect/>
            </a:stretch>
          </a:blipFill>
          <a:ln>
            <a:noFill/>
          </a:ln>
        </p:spPr>
      </p:sp>
      <p:sp>
        <p:nvSpPr>
          <p:cNvPr id="214" name="Shape 214"/>
          <p:cNvSpPr txBox="1"/>
          <p:nvPr/>
        </p:nvSpPr>
        <p:spPr>
          <a:xfrm>
            <a:off x="892375" y="561850"/>
            <a:ext cx="7667700" cy="1156800"/>
          </a:xfrm>
          <a:prstGeom prst="rect">
            <a:avLst/>
          </a:prstGeom>
          <a:noFill/>
        </p:spPr>
        <p:txBody>
          <a:bodyPr lIns="91425" tIns="91425" rIns="91425" bIns="91425" anchor="t" anchorCtr="0">
            <a:spAutoFit/>
          </a:bodyPr>
          <a:lstStyle/>
          <a:p>
            <a:pPr algn="ctr">
              <a:buNone/>
            </a:pPr>
            <a:r>
              <a:rPr lang="en" sz="3000"/>
              <a:t>Ultrasound</a:t>
            </a:r>
          </a:p>
        </p:txBody>
      </p:sp>
      <p:sp>
        <p:nvSpPr>
          <p:cNvPr id="215" name="Shape 215"/>
          <p:cNvSpPr/>
          <p:nvPr/>
        </p:nvSpPr>
        <p:spPr>
          <a:xfrm>
            <a:off x="4876800" y="2062200"/>
            <a:ext cx="3810000" cy="2847975"/>
          </a:xfrm>
          <a:prstGeom prst="rect">
            <a:avLst/>
          </a:prstGeom>
          <a:blipFill>
            <a:blip r:embed="rId4"/>
            <a:stretch>
              <a:fillRect/>
            </a:stretch>
          </a:blipFill>
          <a:ln>
            <a:noFill/>
          </a:ln>
        </p:spPr>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a:t>Bronchoscopy</a:t>
            </a:r>
          </a:p>
        </p:txBody>
      </p:sp>
      <p:sp>
        <p:nvSpPr>
          <p:cNvPr id="221" name="Shape 221"/>
          <p:cNvSpPr/>
          <p:nvPr/>
        </p:nvSpPr>
        <p:spPr>
          <a:xfrm>
            <a:off x="700476" y="2640850"/>
            <a:ext cx="4504054" cy="3150245"/>
          </a:xfrm>
          <a:prstGeom prst="rect">
            <a:avLst/>
          </a:prstGeom>
          <a:blipFill>
            <a:blip r:embed="rId3"/>
            <a:stretch>
              <a:fillRect/>
            </a:stretch>
          </a:blipFill>
          <a:ln>
            <a:noFill/>
          </a:ln>
        </p:spPr>
      </p:sp>
      <p:sp>
        <p:nvSpPr>
          <p:cNvPr id="222" name="Shape 222"/>
          <p:cNvSpPr/>
          <p:nvPr/>
        </p:nvSpPr>
        <p:spPr>
          <a:xfrm>
            <a:off x="5328475" y="2640850"/>
            <a:ext cx="3341504" cy="2274764"/>
          </a:xfrm>
          <a:prstGeom prst="rect">
            <a:avLst/>
          </a:prstGeom>
          <a:blipFill>
            <a:blip r:embed="rId4"/>
            <a:stretch>
              <a:fillRect/>
            </a:stretch>
          </a:blipFill>
          <a:ln>
            <a:noFill/>
          </a:ln>
        </p:spPr>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Reconstruction from Brain Activity</a:t>
            </a:r>
          </a:p>
        </p:txBody>
      </p:sp>
      <p:sp>
        <p:nvSpPr>
          <p:cNvPr id="228" name="Shape 22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a:buNone/>
            </a:pPr>
            <a:r>
              <a:rPr lang="en"/>
              <a:t>Measuring the blood flow and other actvitity in the brain, researchers have been able to project what the person sees in their head</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endParaRPr/>
          </a:p>
        </p:txBody>
      </p:sp>
      <p:sp>
        <p:nvSpPr>
          <p:cNvPr id="234" name="Shape 234"/>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a:buNone/>
            </a:pPr>
            <a:r>
              <a:rPr lang="en" sz="1100"/>
              <a:t>&lt;iframe width="420" height="315" src="</a:t>
            </a:r>
            <a:r>
              <a:rPr lang="en" sz="1100" u="sng">
                <a:solidFill>
                  <a:schemeClr val="hlink"/>
                </a:solidFill>
                <a:hlinkClick r:id="rId3"/>
              </a:rPr>
              <a:t>http://www.youtube.com/embed/KMA23JJ1M1o</a:t>
            </a:r>
            <a:r>
              <a:rPr lang="en" sz="1100"/>
              <a:t>" frameborder="0" allowfullscreen&gt;&lt;/iframe&gt;</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1432650" y="2002087"/>
            <a:ext cx="3824699" cy="1143000"/>
          </a:xfrm>
          <a:prstGeom prst="rect">
            <a:avLst/>
          </a:prstGeom>
        </p:spPr>
        <p:txBody>
          <a:bodyPr lIns="91425" tIns="91425" rIns="91425" bIns="91425" anchor="b" anchorCtr="0">
            <a:spAutoFit/>
          </a:bodyPr>
          <a:lstStyle/>
          <a:p>
            <a:pPr>
              <a:buNone/>
            </a:pPr>
            <a:r>
              <a:rPr lang="en"/>
              <a:t>Questions?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How Is Video Captured</a:t>
            </a:r>
          </a:p>
        </p:txBody>
      </p:sp>
      <p:sp>
        <p:nvSpPr>
          <p:cNvPr id="37" name="Shape 37"/>
          <p:cNvSpPr/>
          <p:nvPr/>
        </p:nvSpPr>
        <p:spPr>
          <a:xfrm>
            <a:off x="457200" y="1776532"/>
            <a:ext cx="4087031" cy="2743194"/>
          </a:xfrm>
          <a:prstGeom prst="rect">
            <a:avLst/>
          </a:prstGeom>
          <a:blipFill>
            <a:blip r:embed="rId3"/>
            <a:stretch>
              <a:fillRect/>
            </a:stretch>
          </a:blipFill>
          <a:ln>
            <a:noFill/>
          </a:ln>
        </p:spPr>
      </p:sp>
      <p:sp>
        <p:nvSpPr>
          <p:cNvPr id="38" name="Shape 38"/>
          <p:cNvSpPr/>
          <p:nvPr/>
        </p:nvSpPr>
        <p:spPr>
          <a:xfrm>
            <a:off x="4666975" y="1776532"/>
            <a:ext cx="3896353" cy="2746507"/>
          </a:xfrm>
          <a:prstGeom prst="rect">
            <a:avLst/>
          </a:prstGeom>
          <a:blipFill>
            <a:blip r:embed="rId4"/>
            <a:stretch>
              <a:fillRect/>
            </a:stretch>
          </a:blipFill>
          <a:ln>
            <a:noFill/>
          </a:ln>
        </p:spPr>
      </p:sp>
      <p:sp>
        <p:nvSpPr>
          <p:cNvPr id="39" name="Shape 39"/>
          <p:cNvSpPr txBox="1"/>
          <p:nvPr/>
        </p:nvSpPr>
        <p:spPr>
          <a:xfrm>
            <a:off x="510700" y="4867300"/>
            <a:ext cx="8066999" cy="1031699"/>
          </a:xfrm>
          <a:prstGeom prst="rect">
            <a:avLst/>
          </a:prstGeom>
          <a:noFill/>
        </p:spPr>
        <p:txBody>
          <a:bodyPr lIns="91425" tIns="91425" rIns="91425" bIns="91425" anchor="t" anchorCtr="0">
            <a:spAutoFit/>
          </a:bodyPr>
          <a:lstStyle/>
          <a:p>
            <a:endParaRPr/>
          </a:p>
        </p:txBody>
      </p:sp>
      <p:sp>
        <p:nvSpPr>
          <p:cNvPr id="40" name="Shape 40"/>
          <p:cNvSpPr txBox="1"/>
          <p:nvPr/>
        </p:nvSpPr>
        <p:spPr>
          <a:xfrm>
            <a:off x="711300" y="4794939"/>
            <a:ext cx="7721400" cy="1598999"/>
          </a:xfrm>
          <a:prstGeom prst="rect">
            <a:avLst/>
          </a:prstGeom>
        </p:spPr>
        <p:txBody>
          <a:bodyPr lIns="91425" tIns="91425" rIns="91425" bIns="91425" anchor="ctr" anchorCtr="0">
            <a:spAutoFit/>
          </a:bodyPr>
          <a:lstStyle/>
          <a:p>
            <a:pPr lvl="0" algn="ctr" rtl="0">
              <a:buNone/>
            </a:pPr>
            <a:r>
              <a:rPr lang="en" sz="2400"/>
              <a:t>The CMOS Sensor Captures the light and converts it to an electrical signal. This happens numerous times a second to compose a video.</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Basics of Video</a:t>
            </a:r>
          </a:p>
        </p:txBody>
      </p:sp>
      <p:sp>
        <p:nvSpPr>
          <p:cNvPr id="46" name="Shape 46"/>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sz="2800"/>
              <a:t>A video is simply a sequence of images that changes rapidly.</a:t>
            </a:r>
          </a:p>
          <a:p>
            <a:endParaRPr/>
          </a:p>
          <a:p>
            <a:pPr lvl="0" rtl="0">
              <a:buNone/>
            </a:pPr>
            <a:r>
              <a:rPr lang="en" sz="2800"/>
              <a:t>The human eye can distinguish the difference in images that change about 15-20 times per second (fps).</a:t>
            </a:r>
          </a:p>
          <a:p>
            <a:endParaRPr/>
          </a:p>
          <a:p>
            <a:pPr>
              <a:buNone/>
            </a:pPr>
            <a:r>
              <a:rPr lang="en" sz="2800"/>
              <a:t>When the images change at a rate quicker than 15-20 fps our eye can not distinguish them and therefore we are fooled into seeing a continuous stream.</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Video Compression</a:t>
            </a:r>
          </a:p>
        </p:txBody>
      </p:sp>
      <p:sp>
        <p:nvSpPr>
          <p:cNvPr id="52" name="Shape 5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sz="2400"/>
              <a:t>Uncompressed video files are Extremely Large</a:t>
            </a:r>
          </a:p>
          <a:p>
            <a:pPr lvl="0" rtl="0">
              <a:buNone/>
            </a:pPr>
            <a:r>
              <a:rPr lang="en" sz="2400"/>
              <a:t>	- 1 minute of 1280 x 960 uncompressed video = 4 GB</a:t>
            </a:r>
          </a:p>
          <a:p>
            <a:endParaRPr/>
          </a:p>
          <a:p>
            <a:pPr lvl="0" rtl="0">
              <a:buNone/>
            </a:pPr>
            <a:r>
              <a:rPr lang="en" sz="2400"/>
              <a:t>Compressed files can be almost infinitely times smaller depending on how much video quality you are willing to sacrifice.</a:t>
            </a:r>
          </a:p>
          <a:p>
            <a:endParaRPr/>
          </a:p>
          <a:p>
            <a:pPr lvl="0">
              <a:buNone/>
            </a:pPr>
            <a:r>
              <a:rPr lang="en" sz="2400"/>
              <a:t>Simply put, compressing a video will tell the computer to ignore everything that </a:t>
            </a:r>
            <a:r>
              <a:rPr lang="en" sz="2400" b="1"/>
              <a:t>isn't</a:t>
            </a:r>
            <a:r>
              <a:rPr lang="en" sz="2400"/>
              <a:t> moving to save processing power.</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a:t>Video Compression</a:t>
            </a:r>
          </a:p>
        </p:txBody>
      </p:sp>
      <p:sp>
        <p:nvSpPr>
          <p:cNvPr id="58" name="Shape 58"/>
          <p:cNvSpPr/>
          <p:nvPr/>
        </p:nvSpPr>
        <p:spPr>
          <a:xfrm>
            <a:off x="511142" y="1417637"/>
            <a:ext cx="5007977" cy="2804786"/>
          </a:xfrm>
          <a:prstGeom prst="rect">
            <a:avLst/>
          </a:prstGeom>
          <a:blipFill>
            <a:blip r:embed="rId3"/>
            <a:stretch>
              <a:fillRect/>
            </a:stretch>
          </a:blipFill>
          <a:ln>
            <a:noFill/>
          </a:ln>
        </p:spPr>
      </p:sp>
      <p:sp>
        <p:nvSpPr>
          <p:cNvPr id="59" name="Shape 59"/>
          <p:cNvSpPr/>
          <p:nvPr/>
        </p:nvSpPr>
        <p:spPr>
          <a:xfrm>
            <a:off x="3585975" y="3682550"/>
            <a:ext cx="5046899" cy="2837400"/>
          </a:xfrm>
          <a:prstGeom prst="rect">
            <a:avLst/>
          </a:prstGeom>
          <a:solidFill>
            <a:srgbClr val="000000"/>
          </a:solidFill>
          <a:ln w="19050" cap="flat">
            <a:solidFill>
              <a:schemeClr val="dk2"/>
            </a:solidFill>
            <a:prstDash val="solid"/>
            <a:round/>
            <a:headEnd type="none" w="med" len="med"/>
            <a:tailEnd type="none" w="med" len="med"/>
          </a:ln>
        </p:spPr>
        <p:txBody>
          <a:bodyPr lIns="91425" tIns="91425" rIns="91425" bIns="91425" anchor="ctr" anchorCtr="0">
            <a:spAutoFit/>
          </a:bodyPr>
          <a:lstStyle/>
          <a:p>
            <a:endParaRPr/>
          </a:p>
        </p:txBody>
      </p:sp>
      <p:sp>
        <p:nvSpPr>
          <p:cNvPr id="60" name="Shape 60"/>
          <p:cNvSpPr/>
          <p:nvPr/>
        </p:nvSpPr>
        <p:spPr>
          <a:xfrm>
            <a:off x="3647942" y="3756329"/>
            <a:ext cx="5038857" cy="2824870"/>
          </a:xfrm>
          <a:prstGeom prst="rect">
            <a:avLst/>
          </a:prstGeom>
          <a:blipFill>
            <a:blip r:embed="rId4"/>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a:t>Over Compression</a:t>
            </a:r>
          </a:p>
        </p:txBody>
      </p:sp>
      <p:sp>
        <p:nvSpPr>
          <p:cNvPr id="66" name="Shape 66"/>
          <p:cNvSpPr/>
          <p:nvPr/>
        </p:nvSpPr>
        <p:spPr>
          <a:xfrm>
            <a:off x="457200" y="1500525"/>
            <a:ext cx="7755177" cy="4321576"/>
          </a:xfrm>
          <a:prstGeom prst="rect">
            <a:avLst/>
          </a:prstGeom>
          <a:blipFill>
            <a:blip r:embed="rId3"/>
            <a:stretch>
              <a:fillRect/>
            </a:stretch>
          </a:blipFill>
          <a:ln>
            <a:noFill/>
          </a:ln>
        </p:spPr>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a:t>Over Compression</a:t>
            </a:r>
          </a:p>
        </p:txBody>
      </p:sp>
      <p:sp>
        <p:nvSpPr>
          <p:cNvPr id="72" name="Shape 72"/>
          <p:cNvSpPr/>
          <p:nvPr/>
        </p:nvSpPr>
        <p:spPr>
          <a:xfrm>
            <a:off x="1728601" y="1500525"/>
            <a:ext cx="5686796" cy="4849707"/>
          </a:xfrm>
          <a:prstGeom prst="rect">
            <a:avLst/>
          </a:prstGeom>
          <a:blipFill>
            <a:blip r:embed="rId3"/>
            <a:stretch>
              <a:fillRect/>
            </a:stretch>
          </a:blipFill>
          <a:ln>
            <a:noFill/>
          </a:ln>
        </p:spPr>
      </p:sp>
      <p:sp>
        <p:nvSpPr>
          <p:cNvPr id="73" name="Shape 73"/>
          <p:cNvSpPr/>
          <p:nvPr/>
        </p:nvSpPr>
        <p:spPr>
          <a:xfrm>
            <a:off x="4345150" y="5117325"/>
            <a:ext cx="2604600" cy="353399"/>
          </a:xfrm>
          <a:prstGeom prst="leftArrow">
            <a:avLst>
              <a:gd name="adj1" fmla="val 50000"/>
              <a:gd name="adj2" fmla="val 50000"/>
            </a:avLst>
          </a:prstGeom>
          <a:solidFill>
            <a:srgbClr val="000000"/>
          </a:solidFill>
          <a:ln w="19050" cap="flat">
            <a:solidFill>
              <a:schemeClr val="lt1"/>
            </a:solidFill>
            <a:prstDash val="solid"/>
            <a:round/>
            <a:headEnd type="none" w="med" len="med"/>
            <a:tailEnd type="none" w="med" len="med"/>
          </a:ln>
        </p:spPr>
        <p:txBody>
          <a:bodyPr lIns="91425" tIns="91425" rIns="91425" bIns="91425" anchor="ctr" anchorCtr="0">
            <a:spAutoFit/>
          </a:bodyPr>
          <a:lstStyle/>
          <a:p>
            <a:endParaRPr/>
          </a:p>
        </p:txBody>
      </p:sp>
      <p:sp>
        <p:nvSpPr>
          <p:cNvPr id="74" name="Shape 74"/>
          <p:cNvSpPr txBox="1"/>
          <p:nvPr/>
        </p:nvSpPr>
        <p:spPr>
          <a:xfrm>
            <a:off x="7145925" y="4973350"/>
            <a:ext cx="1635900" cy="876899"/>
          </a:xfrm>
          <a:prstGeom prst="rect">
            <a:avLst/>
          </a:prstGeom>
          <a:solidFill>
            <a:srgbClr val="000000"/>
          </a:solidFill>
        </p:spPr>
        <p:txBody>
          <a:bodyPr lIns="91425" tIns="91425" rIns="91425" bIns="91425" anchor="t" anchorCtr="0">
            <a:spAutoFit/>
          </a:bodyPr>
          <a:lstStyle/>
          <a:p>
            <a:pPr lvl="0" rtl="0">
              <a:buNone/>
            </a:pPr>
            <a:r>
              <a:rPr lang="en" sz="2400">
                <a:solidFill>
                  <a:schemeClr val="lt1"/>
                </a:solidFill>
              </a:rPr>
              <a:t>VIDEO </a:t>
            </a:r>
          </a:p>
          <a:p>
            <a:pPr>
              <a:buNone/>
            </a:pPr>
            <a:r>
              <a:rPr lang="en" sz="2400">
                <a:solidFill>
                  <a:schemeClr val="lt1"/>
                </a:solidFill>
              </a:rPr>
              <a:t>TRAILS</a:t>
            </a:r>
          </a:p>
        </p:txBody>
      </p:sp>
      <p:sp>
        <p:nvSpPr>
          <p:cNvPr id="75" name="Shape 75"/>
          <p:cNvSpPr/>
          <p:nvPr/>
        </p:nvSpPr>
        <p:spPr>
          <a:xfrm>
            <a:off x="3677675" y="3285025"/>
            <a:ext cx="1164900" cy="1047000"/>
          </a:xfrm>
          <a:prstGeom prst="ellipse">
            <a:avLst/>
          </a:prstGeom>
          <a:noFill/>
          <a:ln w="19050" cap="flat">
            <a:solidFill>
              <a:srgbClr val="FF0000"/>
            </a:solidFill>
            <a:prstDash val="solid"/>
            <a:round/>
            <a:headEnd type="none" w="med" len="med"/>
            <a:tailEnd type="none" w="med" len="med"/>
          </a:ln>
        </p:spPr>
        <p:txBody>
          <a:bodyPr lIns="91425" tIns="91425" rIns="91425" bIns="91425" anchor="ctr" anchorCtr="0">
            <a:spAutoFit/>
          </a:bodyPr>
          <a:lstStyle/>
          <a:p>
            <a:endParaRPr/>
          </a:p>
        </p:txBody>
      </p:sp>
      <p:sp>
        <p:nvSpPr>
          <p:cNvPr id="76" name="Shape 76"/>
          <p:cNvSpPr/>
          <p:nvPr/>
        </p:nvSpPr>
        <p:spPr>
          <a:xfrm>
            <a:off x="3808550" y="4881750"/>
            <a:ext cx="641399" cy="824400"/>
          </a:xfrm>
          <a:prstGeom prst="ellipse">
            <a:avLst/>
          </a:prstGeom>
          <a:noFill/>
          <a:ln w="19050" cap="flat">
            <a:solidFill>
              <a:srgbClr val="FF0000"/>
            </a:solidFill>
            <a:prstDash val="solid"/>
            <a:round/>
            <a:headEnd type="none" w="med" len="med"/>
            <a:tailEnd type="none" w="med" len="med"/>
          </a:ln>
        </p:spPr>
        <p:txBody>
          <a:bodyPr lIns="91425" tIns="91425" rIns="91425" bIns="91425" anchor="ctr" anchorCtr="0">
            <a:spAutoFit/>
          </a:bodyPr>
          <a:lstStyle/>
          <a:p>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Video Encoding</a:t>
            </a:r>
          </a:p>
        </p:txBody>
      </p:sp>
      <p:sp>
        <p:nvSpPr>
          <p:cNvPr id="82" name="Shape 8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sz="2400" b="1"/>
              <a:t>Codec</a:t>
            </a:r>
            <a:r>
              <a:rPr lang="en" sz="2400"/>
              <a:t> - </a:t>
            </a:r>
            <a:r>
              <a:rPr lang="en" sz="2400">
                <a:solidFill>
                  <a:srgbClr val="FF0000"/>
                </a:solidFill>
              </a:rPr>
              <a:t>Co</a:t>
            </a:r>
            <a:r>
              <a:rPr lang="en" sz="2400"/>
              <a:t>mpression </a:t>
            </a:r>
            <a:r>
              <a:rPr lang="en" sz="2400">
                <a:solidFill>
                  <a:srgbClr val="FF0000"/>
                </a:solidFill>
              </a:rPr>
              <a:t>Dec</a:t>
            </a:r>
            <a:r>
              <a:rPr lang="en" sz="2400"/>
              <a:t>ompression algorithms</a:t>
            </a:r>
          </a:p>
          <a:p>
            <a:pPr marL="457200" lvl="0" indent="457200" rtl="0">
              <a:buNone/>
            </a:pPr>
            <a:r>
              <a:rPr lang="en" sz="2400"/>
              <a:t> - H.264, Divx, FFMpeg</a:t>
            </a:r>
          </a:p>
          <a:p>
            <a:pPr marL="914400" lvl="0" indent="0" rtl="0">
              <a:buNone/>
            </a:pPr>
            <a:r>
              <a:rPr lang="en" sz="2400"/>
              <a:t> - These are the algorithms that reduce the file size  of a video</a:t>
            </a:r>
          </a:p>
          <a:p>
            <a:endParaRPr/>
          </a:p>
          <a:p>
            <a:pPr lvl="0" rtl="0">
              <a:buClr>
                <a:srgbClr val="000000"/>
              </a:buClr>
              <a:buSzPct val="45833"/>
              <a:buFont typeface="Arial"/>
              <a:buNone/>
            </a:pPr>
            <a:r>
              <a:rPr lang="en" sz="2400" b="1"/>
              <a:t>Container</a:t>
            </a:r>
            <a:r>
              <a:rPr lang="en" sz="2400"/>
              <a:t> - File type that is output after compression</a:t>
            </a:r>
          </a:p>
          <a:p>
            <a:pPr marL="914400" lvl="0" indent="457200" rtl="0">
              <a:buNone/>
            </a:pPr>
            <a:r>
              <a:rPr lang="en" sz="2400"/>
              <a:t> - MOV, AVI, MP4</a:t>
            </a:r>
          </a:p>
          <a:p>
            <a:pPr marL="914400" lvl="0" indent="457200" rtl="0">
              <a:buNone/>
            </a:pPr>
            <a:r>
              <a:rPr lang="en" sz="2400"/>
              <a:t> - Containers can hold more than one codec</a:t>
            </a:r>
          </a:p>
          <a:p>
            <a:pPr marL="1371600" lvl="0" indent="0">
              <a:buNone/>
            </a:pPr>
            <a:r>
              <a:rPr lang="en" sz="2400"/>
              <a:t> - Most common container on the web is Flash which is compatible with H.264, VP6, and Spark Codecs</a:t>
            </a:r>
          </a:p>
        </p:txBody>
      </p:sp>
    </p:spTree>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783</Words>
  <Application>Microsoft Office PowerPoint</Application>
  <PresentationFormat>On-screen Show (4:3)</PresentationFormat>
  <Paragraphs>100</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
      <vt:lpstr>Video Processing</vt:lpstr>
      <vt:lpstr>Overview:</vt:lpstr>
      <vt:lpstr>How Is Video Captured</vt:lpstr>
      <vt:lpstr>Basics of Video</vt:lpstr>
      <vt:lpstr>Video Compression</vt:lpstr>
      <vt:lpstr>Video Compression</vt:lpstr>
      <vt:lpstr>Over Compression</vt:lpstr>
      <vt:lpstr>Over Compression</vt:lpstr>
      <vt:lpstr>Video Encoding</vt:lpstr>
      <vt:lpstr>Geometric Transformations</vt:lpstr>
      <vt:lpstr>Geometric Transformations</vt:lpstr>
      <vt:lpstr>Geometric Transformations</vt:lpstr>
      <vt:lpstr>Alpha Blending</vt:lpstr>
      <vt:lpstr>Alpha Blending</vt:lpstr>
      <vt:lpstr>Stitching</vt:lpstr>
      <vt:lpstr>Slide 16</vt:lpstr>
      <vt:lpstr>Slide 17</vt:lpstr>
      <vt:lpstr>Slide 18</vt:lpstr>
      <vt:lpstr>Slide 19</vt:lpstr>
      <vt:lpstr>Ghost Images</vt:lpstr>
      <vt:lpstr>Some steps for eliminating ghost images:</vt:lpstr>
      <vt:lpstr>Current Video Processing Research</vt:lpstr>
      <vt:lpstr>Continue</vt:lpstr>
      <vt:lpstr>Slide 24</vt:lpstr>
      <vt:lpstr>Bronchoscopy</vt:lpstr>
      <vt:lpstr>Reconstruction from Brain Activity</vt:lpstr>
      <vt:lpstr>Slide 27</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 Processing</dc:title>
  <dc:creator>Jason Mitchell</dc:creator>
  <cp:lastModifiedBy>owner</cp:lastModifiedBy>
  <cp:revision>1</cp:revision>
  <dcterms:modified xsi:type="dcterms:W3CDTF">2012-10-23T18:20:25Z</dcterms:modified>
</cp:coreProperties>
</file>