
<file path=[Content_Types].xml><?xml version="1.0" encoding="utf-8"?>
<Types xmlns="http://schemas.openxmlformats.org/package/2006/content-types">
  <Default Extension="jpg" ContentType="image/jpeg"/>
  <Default Extension="rels" ContentType="application/vnd.openxmlformats-package.relationships+xml"/>
  <Default Extension="png" ContentType="image/png"/>
  <Default Extension="xml" ContentType="application/xml"/>
  <Override ContentType="application/vnd.openxmlformats-officedocument.presentationml.slideLayout+xml" PartName="/ppt/slideLayouts/slideLayout1.xml"/>
  <Override ContentType="application/vnd.openxmlformats-officedocument.presentationml.slideLayout+xml" PartName="/ppt/slideLayouts/slideLayout3.xml"/>
  <Override ContentType="application/vnd.openxmlformats-officedocument.presentationml.slideLayout+xml" PartName="/ppt/slideLayouts/slideLayout6.xml"/>
  <Override ContentType="application/vnd.openxmlformats-officedocument.presentationml.slideLayout+xml" PartName="/ppt/slideLayouts/slideLayout2.xml"/>
  <Override ContentType="application/vnd.openxmlformats-officedocument.presentationml.slideLayout+xml" PartName="/ppt/slideLayouts/slideLayout5.xml"/>
  <Override ContentType="application/vnd.openxmlformats-officedocument.presentationml.slideLayout+xml" PartName="/ppt/slideLayouts/slideLayout4.xml"/>
  <Override ContentType="application/vnd.openxmlformats-officedocument.presentationml.notesSlide+xml" PartName="/ppt/notesSlides/notesSlide4.xml"/>
  <Override ContentType="application/vnd.openxmlformats-officedocument.presentationml.notesSlide+xml" PartName="/ppt/notesSlides/notesSlide39.xml"/>
  <Override ContentType="application/vnd.openxmlformats-officedocument.presentationml.notesSlide+xml" PartName="/ppt/notesSlides/notesSlide5.xml"/>
  <Override ContentType="application/vnd.openxmlformats-officedocument.presentationml.notesSlide+xml" PartName="/ppt/notesSlides/notesSlide20.xml"/>
  <Override ContentType="application/vnd.openxmlformats-officedocument.presentationml.notesSlide+xml" PartName="/ppt/notesSlides/notesSlide9.xml"/>
  <Override ContentType="application/vnd.openxmlformats-officedocument.presentationml.notesSlide+xml" PartName="/ppt/notesSlides/notesSlide33.xml"/>
  <Override ContentType="application/vnd.openxmlformats-officedocument.presentationml.notesSlide+xml" PartName="/ppt/notesSlides/notesSlide10.xml"/>
  <Override ContentType="application/vnd.openxmlformats-officedocument.presentationml.notesSlide+xml" PartName="/ppt/notesSlides/notesSlide24.xml"/>
  <Override ContentType="application/vnd.openxmlformats-officedocument.presentationml.notesSlide+xml" PartName="/ppt/notesSlides/notesSlide17.xml"/>
  <Override ContentType="application/vnd.openxmlformats-officedocument.presentationml.notesSlide+xml" PartName="/ppt/notesSlides/notesSlide14.xml"/>
  <Override ContentType="application/vnd.openxmlformats-officedocument.presentationml.notesSlide+xml" PartName="/ppt/notesSlides/notesSlide25.xml"/>
  <Override ContentType="application/vnd.openxmlformats-officedocument.presentationml.notesSlide+xml" PartName="/ppt/notesSlides/notesSlide37.xml"/>
  <Override ContentType="application/vnd.openxmlformats-officedocument.presentationml.notesSlide+xml" PartName="/ppt/notesSlides/notesSlide32.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35.xml"/>
  <Override ContentType="application/vnd.openxmlformats-officedocument.presentationml.notesSlide+xml" PartName="/ppt/notesSlides/notesSlide31.xml"/>
  <Override ContentType="application/vnd.openxmlformats-officedocument.presentationml.notesSlide+xml" PartName="/ppt/notesSlides/notesSlide22.xml"/>
  <Override ContentType="application/vnd.openxmlformats-officedocument.presentationml.notesSlide+xml" PartName="/ppt/notesSlides/notesSlide13.xml"/>
  <Override ContentType="application/vnd.openxmlformats-officedocument.presentationml.notesSlide+xml" PartName="/ppt/notesSlides/notesSlide27.xml"/>
  <Override ContentType="application/vnd.openxmlformats-officedocument.presentationml.notesSlide+xml" PartName="/ppt/notesSlides/notesSlide41.xml"/>
  <Override ContentType="application/vnd.openxmlformats-officedocument.presentationml.notesSlide+xml" PartName="/ppt/notesSlides/notesSlide16.xml"/>
  <Override ContentType="application/vnd.openxmlformats-officedocument.presentationml.notesSlide+xml" PartName="/ppt/notesSlides/notesSlide12.xml"/>
  <Override ContentType="application/vnd.openxmlformats-officedocument.presentationml.notesSlide+xml" PartName="/ppt/notesSlides/notesSlide3.xml"/>
  <Override ContentType="application/vnd.openxmlformats-officedocument.presentationml.notesSlide+xml" PartName="/ppt/notesSlides/notesSlide1.xml"/>
  <Override ContentType="application/vnd.openxmlformats-officedocument.presentationml.notesSlide+xml" PartName="/ppt/notesSlides/notesSlide15.xml"/>
  <Override ContentType="application/vnd.openxmlformats-officedocument.presentationml.notesSlide+xml" PartName="/ppt/notesSlides/notesSlide6.xml"/>
  <Override ContentType="application/vnd.openxmlformats-officedocument.presentationml.notesSlide+xml" PartName="/ppt/notesSlides/notesSlide38.xml"/>
  <Override ContentType="application/vnd.openxmlformats-officedocument.presentationml.notesSlide+xml" PartName="/ppt/notesSlides/notesSlide28.xml"/>
  <Override ContentType="application/vnd.openxmlformats-officedocument.presentationml.notesSlide+xml" PartName="/ppt/notesSlides/notesSlide40.xml"/>
  <Override ContentType="application/vnd.openxmlformats-officedocument.presentationml.notesSlide+xml" PartName="/ppt/notesSlides/notesSlide26.xml"/>
  <Override ContentType="application/vnd.openxmlformats-officedocument.presentationml.notesSlide+xml" PartName="/ppt/notesSlides/notesSlide8.xml"/>
  <Override ContentType="application/vnd.openxmlformats-officedocument.presentationml.notesSlide+xml" PartName="/ppt/notesSlides/notesSlide11.xml"/>
  <Override ContentType="application/vnd.openxmlformats-officedocument.presentationml.notesSlide+xml" PartName="/ppt/notesSlides/notesSlide23.xml"/>
  <Override ContentType="application/vnd.openxmlformats-officedocument.presentationml.notesSlide+xml" PartName="/ppt/notesSlides/notesSlide29.xml"/>
  <Override ContentType="application/vnd.openxmlformats-officedocument.presentationml.notesSlide+xml" PartName="/ppt/notesSlides/notesSlide19.xml"/>
  <Override ContentType="application/vnd.openxmlformats-officedocument.presentationml.notesSlide+xml" PartName="/ppt/notesSlides/notesSlide30.xml"/>
  <Override ContentType="application/vnd.openxmlformats-officedocument.presentationml.notesSlide+xml" PartName="/ppt/notesSlides/notesSlide34.xml"/>
  <Override ContentType="application/vnd.openxmlformats-officedocument.presentationml.notesSlide+xml" PartName="/ppt/notesSlides/notesSlide21.xml"/>
  <Override ContentType="application/vnd.openxmlformats-officedocument.presentationml.notesSlide+xml" PartName="/ppt/notesSlides/notesSlide36.xml"/>
  <Override ContentType="application/vnd.openxmlformats-officedocument.presentationml.notesSlide+xml" PartName="/ppt/notesSlides/notesSlide1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3.xml"/>
  <Override ContentType="application/vnd.openxmlformats-officedocument.theme+xml" PartName="/ppt/theme/theme2.xml"/>
  <Override ContentType="application/vnd.openxmlformats-officedocument.theme+xml" PartName="/ppt/theme/theme1.xml"/>
  <Override ContentType="application/vnd.openxmlformats-officedocument.presentationml.slideMaster+xml" PartName="/ppt/slideMasters/slideMaster1.xml"/>
  <Override ContentType="application/vnd.openxmlformats-officedocument.presentationml.slide+xml" PartName="/ppt/slides/slide37.xml"/>
  <Override ContentType="application/vnd.openxmlformats-officedocument.presentationml.slide+xml" PartName="/ppt/slides/slide16.xml"/>
  <Override ContentType="application/vnd.openxmlformats-officedocument.presentationml.slide+xml" PartName="/ppt/slides/slide21.xml"/>
  <Override ContentType="application/vnd.openxmlformats-officedocument.presentationml.slide+xml" PartName="/ppt/slides/slide2.xml"/>
  <Override ContentType="application/vnd.openxmlformats-officedocument.presentationml.slide+xml" PartName="/ppt/slides/slide26.xml"/>
  <Override ContentType="application/vnd.openxmlformats-officedocument.presentationml.slide+xml" PartName="/ppt/slides/slide6.xml"/>
  <Override ContentType="application/vnd.openxmlformats-officedocument.presentationml.slide+xml" PartName="/ppt/slides/slide3.xml"/>
  <Override ContentType="application/vnd.openxmlformats-officedocument.presentationml.slide+xml" PartName="/ppt/slides/slide25.xml"/>
  <Override ContentType="application/vnd.openxmlformats-officedocument.presentationml.slide+xml" PartName="/ppt/slides/slide33.xml"/>
  <Override ContentType="application/vnd.openxmlformats-officedocument.presentationml.slide+xml" PartName="/ppt/slides/slide36.xml"/>
  <Override ContentType="application/vnd.openxmlformats-officedocument.presentationml.slide+xml" PartName="/ppt/slides/slide35.xml"/>
  <Override ContentType="application/vnd.openxmlformats-officedocument.presentationml.slide+xml" PartName="/ppt/slides/slide17.xml"/>
  <Override ContentType="application/vnd.openxmlformats-officedocument.presentationml.slide+xml" PartName="/ppt/slides/slide24.xml"/>
  <Override ContentType="application/vnd.openxmlformats-officedocument.presentationml.slide+xml" PartName="/ppt/slides/slide34.xml"/>
  <Override ContentType="application/vnd.openxmlformats-officedocument.presentationml.slide+xml" PartName="/ppt/slides/slide23.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31.xml"/>
  <Override ContentType="application/vnd.openxmlformats-officedocument.presentationml.slide+xml" PartName="/ppt/slides/slide40.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38.xml"/>
  <Override ContentType="application/vnd.openxmlformats-officedocument.presentationml.slide+xml" PartName="/ppt/slides/slide20.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29.xml"/>
  <Override ContentType="application/vnd.openxmlformats-officedocument.presentationml.slide+xml" PartName="/ppt/slides/slide39.xml"/>
  <Override ContentType="application/vnd.openxmlformats-officedocument.presentationml.slide+xml" PartName="/ppt/slides/slide9.xml"/>
  <Override ContentType="application/vnd.openxmlformats-officedocument.presentationml.slide+xml" PartName="/ppt/slides/slide18.xml"/>
  <Override ContentType="application/vnd.openxmlformats-officedocument.presentationml.slide+xml" PartName="/ppt/slides/slide15.xml"/>
  <Override ContentType="application/vnd.openxmlformats-officedocument.presentationml.slide+xml" PartName="/ppt/slides/slide7.xml"/>
  <Override ContentType="application/vnd.openxmlformats-officedocument.presentationml.slide+xml" PartName="/ppt/slides/slide30.xml"/>
  <Override ContentType="application/vnd.openxmlformats-officedocument.presentationml.slide+xml" PartName="/ppt/slides/slide8.xml"/>
  <Override ContentType="application/vnd.openxmlformats-officedocument.presentationml.slide+xml" PartName="/ppt/slides/slide27.xml"/>
  <Override ContentType="application/vnd.openxmlformats-officedocument.presentationml.slide+xml" PartName="/ppt/slides/slide19.xml"/>
  <Override ContentType="application/vnd.openxmlformats-officedocument.presentationml.slide+xml" PartName="/ppt/slides/slide28.xml"/>
  <Override ContentType="application/vnd.openxmlformats-officedocument.presentationml.slide+xml" PartName="/ppt/slides/slide4.xml"/>
  <Override ContentType="application/vnd.openxmlformats-officedocument.presentationml.slide+xml" PartName="/ppt/slides/slide14.xml"/>
  <Override ContentType="application/vnd.openxmlformats-officedocument.presentationml.slide+xml" PartName="/ppt/slides/slide41.xml"/>
  <Override ContentType="application/vnd.openxmlformats-officedocument.presentationml.slide+xml" PartName="/ppt/slides/slide5.xml"/>
  <Override ContentType="application/vnd.openxmlformats-officedocument.presentationml.slide+xml" PartName="/ppt/slides/slide22.xml"/>
  <Override ContentType="application/vnd.openxmlformats-officedocument.presentationml.tableStyles+xml" PartName="/ppt/tableStyles.xml"/>
</Types>
</file>

<file path=_rels/.rels><?xml version="1.0" encoding="UTF-8" standalone="yes"?><Relationships xmlns="http://schemas.openxmlformats.org/package/2006/relationships"><Relationship Type="http://schemas.openxmlformats.org/officeDocument/2006/relationships/officeDocument" Id="rId1"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c:Ignorable="mv" autoCompressPictures="0" mc:PreserveAttributes="mv:*" saveSubsetFonts="1">
  <p:sldMasterIdLst>
    <p:sldMasterId id="2147483654"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Lst>
  <p:sldSz cy="6858000" cx="9144000"/>
  <p:notesSz cy="9144000" cx="6858000"/>
  <p:defaultTextStyle>
    <a:defPPr marR="0" algn="l" rtl="0">
      <a:lnSpc>
        <a:spcPct val="100000"/>
      </a:lnSpc>
      <a:spcBef>
        <a:spcPts val="0"/>
      </a:spcBef>
      <a:spcAft>
        <a:spcPts val="0"/>
      </a:spcAft>
    </a:defPPr>
    <a:lvl1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1pPr>
    <a:lvl2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2pPr>
    <a:lvl3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3pPr>
    <a:lvl4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4pPr>
    <a:lvl5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5pPr>
    <a:lvl6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6pPr>
    <a:lvl7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7pPr>
    <a:lvl8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8pPr>
    <a:lvl9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tableStyles.xml><?xml version="1.0" encoding="utf-8"?>
<a:tblStyleLst xmlns:a="http://schemas.openxmlformats.org/drawingml/2006/main" xmlns:r="http://schemas.openxmlformats.org/officeDocument/2006/relationships" def="{9BA58CD0-5326-4FC5-86FC-805564DC5911}">
  <a:tblStyle styleName="Table_0" styleId="{9BA58CD0-5326-4FC5-86FC-805564DC5911}">
    <a:wholeTbl>
      <a:tcStyle>
        <a:tcBdr>
          <a:left>
            <a:ln w="9525" cap="flat">
              <a:solidFill>
                <a:srgbClr val="000000"/>
              </a:solidFill>
              <a:prstDash val="solid"/>
              <a:round/>
              <a:headEnd len="med" type="none" w="med"/>
              <a:tailEnd len="med" type="none" w="med"/>
            </a:ln>
          </a:left>
          <a:right>
            <a:ln w="9525" cap="flat">
              <a:solidFill>
                <a:srgbClr val="000000"/>
              </a:solidFill>
              <a:prstDash val="solid"/>
              <a:round/>
              <a:headEnd len="med" type="none" w="med"/>
              <a:tailEnd len="med" type="none" w="med"/>
            </a:ln>
          </a:right>
          <a:top>
            <a:ln w="9525" cap="flat">
              <a:solidFill>
                <a:srgbClr val="000000"/>
              </a:solidFill>
              <a:prstDash val="solid"/>
              <a:round/>
              <a:headEnd len="med" type="none" w="med"/>
              <a:tailEnd len="med" type="none" w="med"/>
            </a:ln>
          </a:top>
          <a:bottom>
            <a:ln w="9525" cap="flat">
              <a:solidFill>
                <a:srgbClr val="000000"/>
              </a:solidFill>
              <a:prstDash val="solid"/>
              <a:round/>
              <a:headEnd len="med" type="none" w="med"/>
              <a:tailEnd len="med" type="none" w="med"/>
            </a:ln>
          </a:bottom>
          <a:insideH>
            <a:ln w="9525" cap="flat">
              <a:solidFill>
                <a:srgbClr val="000000"/>
              </a:solidFill>
              <a:prstDash val="solid"/>
              <a:round/>
              <a:headEnd len="med" type="none" w="med"/>
              <a:tailEnd len="med" type="none" w="med"/>
            </a:ln>
          </a:insideH>
          <a:insideV>
            <a:ln w="9525" cap="flat">
              <a:solidFill>
                <a:srgbClr val="000000"/>
              </a:solidFill>
              <a:prstDash val="solid"/>
              <a:round/>
              <a:headEnd len="med" type="none" w="med"/>
              <a:tailEnd len="med" type="none" w="med"/>
            </a:ln>
          </a:insideV>
        </a:tcBdr>
      </a:tcStyle>
    </a:wholeTbl>
  </a:tblStyle>
  <a:tblStyle styleName="Table_1" styleId="{42C4534A-8977-4ECB-8E8F-5347E9C91775}">
    <a:wholeTbl>
      <a:tcStyle>
        <a:tcBdr>
          <a:left>
            <a:ln w="9525" cap="flat">
              <a:solidFill>
                <a:srgbClr val="000000"/>
              </a:solidFill>
              <a:prstDash val="solid"/>
              <a:round/>
              <a:headEnd len="med" type="none" w="med"/>
              <a:tailEnd len="med" type="none" w="med"/>
            </a:ln>
          </a:left>
          <a:right>
            <a:ln w="9525" cap="flat">
              <a:solidFill>
                <a:srgbClr val="000000"/>
              </a:solidFill>
              <a:prstDash val="solid"/>
              <a:round/>
              <a:headEnd len="med" type="none" w="med"/>
              <a:tailEnd len="med" type="none" w="med"/>
            </a:ln>
          </a:right>
          <a:top>
            <a:ln w="9525" cap="flat">
              <a:solidFill>
                <a:srgbClr val="000000"/>
              </a:solidFill>
              <a:prstDash val="solid"/>
              <a:round/>
              <a:headEnd len="med" type="none" w="med"/>
              <a:tailEnd len="med" type="none" w="med"/>
            </a:ln>
          </a:top>
          <a:bottom>
            <a:ln w="9525" cap="flat">
              <a:solidFill>
                <a:srgbClr val="000000"/>
              </a:solidFill>
              <a:prstDash val="solid"/>
              <a:round/>
              <a:headEnd len="med" type="none" w="med"/>
              <a:tailEnd len="med" type="none" w="med"/>
            </a:ln>
          </a:bottom>
          <a:insideH>
            <a:ln w="9525" cap="flat">
              <a:solidFill>
                <a:srgbClr val="000000"/>
              </a:solidFill>
              <a:prstDash val="solid"/>
              <a:round/>
              <a:headEnd len="med" type="none" w="med"/>
              <a:tailEnd len="med" type="none" w="med"/>
            </a:ln>
          </a:insideH>
          <a:insideV>
            <a:ln w="9525" cap="flat">
              <a:solidFill>
                <a:srgbClr val="000000"/>
              </a:solidFill>
              <a:prstDash val="solid"/>
              <a:round/>
              <a:headEnd len="med" type="none" w="med"/>
              <a:tailEnd len="med" type="none" w="med"/>
            </a:ln>
          </a:insideV>
        </a:tcBdr>
      </a:tcStyle>
    </a:wholeTbl>
  </a:tblStyle>
  <a:tblStyle styleName="Table_2" styleId="{25F1C985-E795-4595-9401-69619016D0CD}">
    <a:wholeTbl>
      <a:tcStyle>
        <a:tcBdr>
          <a:left>
            <a:ln w="9525" cap="flat">
              <a:solidFill>
                <a:srgbClr val="000000"/>
              </a:solidFill>
              <a:prstDash val="solid"/>
              <a:round/>
              <a:headEnd len="med" type="none" w="med"/>
              <a:tailEnd len="med" type="none" w="med"/>
            </a:ln>
          </a:left>
          <a:right>
            <a:ln w="9525" cap="flat">
              <a:solidFill>
                <a:srgbClr val="000000"/>
              </a:solidFill>
              <a:prstDash val="solid"/>
              <a:round/>
              <a:headEnd len="med" type="none" w="med"/>
              <a:tailEnd len="med" type="none" w="med"/>
            </a:ln>
          </a:right>
          <a:top>
            <a:ln w="9525" cap="flat">
              <a:solidFill>
                <a:srgbClr val="000000"/>
              </a:solidFill>
              <a:prstDash val="solid"/>
              <a:round/>
              <a:headEnd len="med" type="none" w="med"/>
              <a:tailEnd len="med" type="none" w="med"/>
            </a:ln>
          </a:top>
          <a:bottom>
            <a:ln w="9525" cap="flat">
              <a:solidFill>
                <a:srgbClr val="000000"/>
              </a:solidFill>
              <a:prstDash val="solid"/>
              <a:round/>
              <a:headEnd len="med" type="none" w="med"/>
              <a:tailEnd len="med" type="none" w="med"/>
            </a:ln>
          </a:bottom>
          <a:insideH>
            <a:ln w="9525" cap="flat">
              <a:solidFill>
                <a:srgbClr val="000000"/>
              </a:solidFill>
              <a:prstDash val="solid"/>
              <a:round/>
              <a:headEnd len="med" type="none" w="med"/>
              <a:tailEnd len="med" type="none" w="med"/>
            </a:ln>
          </a:insideH>
          <a:insideV>
            <a:ln w="9525" cap="flat">
              <a:solidFill>
                <a:srgbClr val="000000"/>
              </a:solidFill>
              <a:prstDash val="solid"/>
              <a:round/>
              <a:headEnd len="med" type="none" w="med"/>
              <a:tailEnd len="med" type="none" w="med"/>
            </a:ln>
          </a:insideV>
        </a:tcBdr>
      </a:tcStyle>
    </a:wholeTbl>
  </a:tblStyle>
  <a:tblStyle styleName="Table_3" styleId="{FEFA4A2A-76E8-44A3-AAAE-33457E2B99E2}">
    <a:wholeTbl>
      <a:tcStyle>
        <a:tcBdr>
          <a:left>
            <a:ln w="9525" cap="flat">
              <a:solidFill>
                <a:srgbClr val="000000"/>
              </a:solidFill>
              <a:prstDash val="solid"/>
              <a:round/>
              <a:headEnd len="med" type="none" w="med"/>
              <a:tailEnd len="med" type="none" w="med"/>
            </a:ln>
          </a:left>
          <a:right>
            <a:ln w="9525" cap="flat">
              <a:solidFill>
                <a:srgbClr val="000000"/>
              </a:solidFill>
              <a:prstDash val="solid"/>
              <a:round/>
              <a:headEnd len="med" type="none" w="med"/>
              <a:tailEnd len="med" type="none" w="med"/>
            </a:ln>
          </a:right>
          <a:top>
            <a:ln w="9525" cap="flat">
              <a:solidFill>
                <a:srgbClr val="000000"/>
              </a:solidFill>
              <a:prstDash val="solid"/>
              <a:round/>
              <a:headEnd len="med" type="none" w="med"/>
              <a:tailEnd len="med" type="none" w="med"/>
            </a:ln>
          </a:top>
          <a:bottom>
            <a:ln w="9525" cap="flat">
              <a:solidFill>
                <a:srgbClr val="000000"/>
              </a:solidFill>
              <a:prstDash val="solid"/>
              <a:round/>
              <a:headEnd len="med" type="none" w="med"/>
              <a:tailEnd len="med" type="none" w="med"/>
            </a:ln>
          </a:bottom>
          <a:insideH>
            <a:ln w="9525" cap="flat">
              <a:solidFill>
                <a:srgbClr val="000000"/>
              </a:solidFill>
              <a:prstDash val="solid"/>
              <a:round/>
              <a:headEnd len="med" type="none" w="med"/>
              <a:tailEnd len="med" type="none" w="med"/>
            </a:ln>
          </a:insideH>
          <a:insideV>
            <a:ln w="9525" cap="flat">
              <a:solidFill>
                <a:srgbClr val="000000"/>
              </a:solidFill>
              <a:prstDash val="solid"/>
              <a:round/>
              <a:headEnd len="med" type="none" w="med"/>
              <a:tailEnd len="med" type="none" w="med"/>
            </a:ln>
          </a:insideV>
        </a:tcBdr>
      </a:tcStyle>
    </a:wholeTbl>
  </a:tblStyle>
</a:tblStyleLst>
</file>

<file path=ppt/_rels/presentation.xml.rels><?xml version="1.0" encoding="UTF-8" standalone="yes"?><Relationships xmlns="http://schemas.openxmlformats.org/package/2006/relationships"><Relationship Type="http://schemas.openxmlformats.org/officeDocument/2006/relationships/slide" Id="rId39" Target="slides/slide34.xml"/><Relationship Type="http://schemas.openxmlformats.org/officeDocument/2006/relationships/slide" Id="rId38" Target="slides/slide33.xml"/><Relationship Type="http://schemas.openxmlformats.org/officeDocument/2006/relationships/slide" Id="rId37" Target="slides/slide32.xml"/><Relationship Type="http://schemas.openxmlformats.org/officeDocument/2006/relationships/slide" Id="rId19" Target="slides/slide14.xml"/><Relationship Type="http://schemas.openxmlformats.org/officeDocument/2006/relationships/slide" Id="rId36" Target="slides/slide31.xml"/><Relationship Type="http://schemas.openxmlformats.org/officeDocument/2006/relationships/slide" Id="rId18" Target="slides/slide13.xml"/><Relationship Type="http://schemas.openxmlformats.org/officeDocument/2006/relationships/slide" Id="rId17" Target="slides/slide12.xml"/><Relationship Type="http://schemas.openxmlformats.org/officeDocument/2006/relationships/slide" Id="rId16" Target="slides/slide11.xml"/><Relationship Type="http://schemas.openxmlformats.org/officeDocument/2006/relationships/slide" Id="rId15" Target="slides/slide10.xml"/><Relationship Type="http://schemas.openxmlformats.org/officeDocument/2006/relationships/slide" Id="rId14" Target="slides/slide9.xml"/><Relationship Type="http://schemas.openxmlformats.org/officeDocument/2006/relationships/slide" Id="rId30" Target="slides/slide25.xml"/><Relationship Type="http://schemas.openxmlformats.org/officeDocument/2006/relationships/slide" Id="rId12" Target="slides/slide7.xml"/><Relationship Type="http://schemas.openxmlformats.org/officeDocument/2006/relationships/slide" Id="rId31" Target="slides/slide26.xml"/><Relationship Type="http://schemas.openxmlformats.org/officeDocument/2006/relationships/slide" Id="rId13" Target="slides/slide8.xml"/><Relationship Type="http://schemas.openxmlformats.org/officeDocument/2006/relationships/slide" Id="rId10" Target="slides/slide5.xml"/><Relationship Type="http://schemas.openxmlformats.org/officeDocument/2006/relationships/slide" Id="rId11" Target="slides/slide6.xml"/><Relationship Type="http://schemas.openxmlformats.org/officeDocument/2006/relationships/slide" Id="rId34" Target="slides/slide29.xml"/><Relationship Type="http://schemas.openxmlformats.org/officeDocument/2006/relationships/slide" Id="rId35" Target="slides/slide30.xml"/><Relationship Type="http://schemas.openxmlformats.org/officeDocument/2006/relationships/slide" Id="rId32" Target="slides/slide27.xml"/><Relationship Type="http://schemas.openxmlformats.org/officeDocument/2006/relationships/slide" Id="rId33" Target="slides/slide28.xml"/><Relationship Type="http://schemas.openxmlformats.org/officeDocument/2006/relationships/slide" Id="rId29" Target="slides/slide24.xml"/><Relationship Type="http://schemas.openxmlformats.org/officeDocument/2006/relationships/slide" Id="rId26" Target="slides/slide21.xml"/><Relationship Type="http://schemas.openxmlformats.org/officeDocument/2006/relationships/slide" Id="rId25" Target="slides/slide20.xml"/><Relationship Type="http://schemas.openxmlformats.org/officeDocument/2006/relationships/slide" Id="rId28" Target="slides/slide23.xml"/><Relationship Type="http://schemas.openxmlformats.org/officeDocument/2006/relationships/slide" Id="rId27" Target="slides/slide22.xml"/><Relationship Type="http://schemas.openxmlformats.org/officeDocument/2006/relationships/presProps" Id="rId2" Target="presProps.xml"/><Relationship Type="http://schemas.openxmlformats.org/officeDocument/2006/relationships/slide" Id="rId21" Target="slides/slide16.xml"/><Relationship Type="http://schemas.openxmlformats.org/officeDocument/2006/relationships/slide" Id="rId40" Target="slides/slide35.xml"/><Relationship Type="http://schemas.openxmlformats.org/officeDocument/2006/relationships/theme" Id="rId1" Target="theme/theme2.xml"/><Relationship Type="http://schemas.openxmlformats.org/officeDocument/2006/relationships/slide" Id="rId22" Target="slides/slide17.xml"/><Relationship Type="http://schemas.openxmlformats.org/officeDocument/2006/relationships/slide" Id="rId41" Target="slides/slide36.xml"/><Relationship Type="http://schemas.openxmlformats.org/officeDocument/2006/relationships/slideMaster" Id="rId4" Target="slideMasters/slideMaster1.xml"/><Relationship Type="http://schemas.openxmlformats.org/officeDocument/2006/relationships/slide" Id="rId23" Target="slides/slide18.xml"/><Relationship Type="http://schemas.openxmlformats.org/officeDocument/2006/relationships/slide" Id="rId42" Target="slides/slide37.xml"/><Relationship Type="http://schemas.openxmlformats.org/officeDocument/2006/relationships/tableStyles" Id="rId3" Target="tableStyles.xml"/><Relationship Type="http://schemas.openxmlformats.org/officeDocument/2006/relationships/slide" Id="rId24" Target="slides/slide19.xml"/><Relationship Type="http://schemas.openxmlformats.org/officeDocument/2006/relationships/slide" Id="rId43" Target="slides/slide38.xml"/><Relationship Type="http://schemas.openxmlformats.org/officeDocument/2006/relationships/slide" Id="rId44" Target="slides/slide39.xml"/><Relationship Type="http://schemas.openxmlformats.org/officeDocument/2006/relationships/slide" Id="rId45" Target="slides/slide40.xml"/><Relationship Type="http://schemas.openxmlformats.org/officeDocument/2006/relationships/slide" Id="rId46" Target="slides/slide41.xml"/><Relationship Type="http://schemas.openxmlformats.org/officeDocument/2006/relationships/slide" Id="rId20" Target="slides/slide15.xml"/><Relationship Type="http://schemas.openxmlformats.org/officeDocument/2006/relationships/slide" Id="rId9" Target="slides/slide4.xml"/><Relationship Type="http://schemas.openxmlformats.org/officeDocument/2006/relationships/slide" Id="rId6" Target="slides/slide1.xml"/><Relationship Type="http://schemas.openxmlformats.org/officeDocument/2006/relationships/notesMaster" Id="rId5" Target="notesMasters/notesMaster1.xml"/><Relationship Type="http://schemas.openxmlformats.org/officeDocument/2006/relationships/slide" Id="rId8" Target="slides/slide3.xml"/><Relationship Type="http://schemas.openxmlformats.org/officeDocument/2006/relationships/slide" Id="rId7" Target="slides/slide2.xml"/></Relationships>
</file>

<file path=ppt/notesMasters/_rels/notesMaster1.xml.rels><?xml version="1.0" encoding="UTF-8" standalone="yes"?><Relationships xmlns="http://schemas.openxmlformats.org/package/2006/relationships"><Relationship Type="http://schemas.openxmlformats.org/officeDocument/2006/relationships/theme" Id="rId1"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1" id="1"/>
        <p:cNvGrpSpPr/>
        <p:nvPr/>
      </p:nvGrpSpPr>
      <p:grpSpPr>
        <a:xfrm>
          <a:off x="0" y="0"/>
          <a:ext cx="0" cy="0"/>
          <a:chOff x="0" y="0"/>
          <a:chExt cx="0" cy="0"/>
        </a:xfrm>
      </p:grpSpPr>
      <p:sp>
        <p:nvSpPr>
          <p:cNvPr name="Shape 2" id="2"/>
          <p:cNvSpPr/>
          <p:nvPr>
            <p:ph idx="2" type="sldImg"/>
          </p:nvPr>
        </p:nvSpPr>
        <p:spPr>
          <a:xfrm>
            <a:off x="1143225" y="685800"/>
            <a:ext cx="4572225" cy="3429000"/>
          </a:xfrm>
          <a:custGeom>
            <a:pathLst>
              <a:path w="120000" h="120000" extrusionOk="0">
                <a:moveTo>
                  <a:pt x="0" y="0"/>
                </a:moveTo>
                <a:lnTo>
                  <a:pt x="120000" y="0"/>
                </a:lnTo>
                <a:lnTo>
                  <a:pt x="120000" y="120000"/>
                </a:lnTo>
                <a:lnTo>
                  <a:pt x="0" y="120000"/>
                </a:lnTo>
                <a:close/>
              </a:path>
            </a:pathLst>
          </a:custGeom>
        </p:spPr>
      </p:sp>
      <p:sp>
        <p:nvSpPr>
          <p:cNvPr name="Shape 3" id="3"/>
          <p:cNvSpPr txBox="1"/>
          <p:nvPr>
            <p:ph idx="1" type="body"/>
          </p:nvPr>
        </p:nvSpPr>
        <p:spPr>
          <a:xfrm>
            <a:off x="685800" y="4343400"/>
            <a:ext cx="5486399" cy="4114800"/>
          </a:xfrm>
          <a:prstGeom prst="rect">
            <a:avLst/>
          </a:prstGeom>
        </p:spPr>
        <p:txBody>
          <a:bodyPr anchorCtr="0" bIns="91425" tIns="91425" anchor="t" lIns="91425" rIns="91425"/>
          <a:lstStyle>
            <a:lvl1pPr>
              <a:defRPr sz="1100"/>
            </a:lvl1pPr>
            <a:lvl2pPr>
              <a:defRPr sz="1100"/>
            </a:lvl2pPr>
            <a:lvl3pPr>
              <a:defRPr sz="1100"/>
            </a:lvl3pPr>
            <a:lvl4pPr>
              <a:defRPr sz="1100"/>
            </a:lvl4pPr>
            <a:lvl5pPr>
              <a:defRPr sz="1100"/>
            </a:lvl5pPr>
            <a:lvl6pPr>
              <a:defRPr sz="1100"/>
            </a:lvl6pPr>
            <a:lvl7pPr>
              <a:defRPr sz="1100"/>
            </a:lvl7pPr>
            <a:lvl8pPr>
              <a:defRPr sz="1100"/>
            </a:lvl8pPr>
            <a:lvl9pPr>
              <a:defRPr sz="1100"/>
            </a:lvl9pPr>
          </a:lstStyle>
          <a:p/>
        </p:txBody>
      </p:sp>
    </p:spTree>
  </p:cSld>
  <p:clrMap accent6="accent6" tx2="lt2" accent5="accent5" bg2="dk2" tx1="dk1" accent4="accent4" bg1="lt1" accent3="accent3" accent2="accent2" accent1="accent1" folHlink="folHlink" hlink="hlink"/>
</p:notesMaster>
</file>

<file path=ppt/notesSlides/_rels/notesSlide1.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10.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11.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12.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13.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14.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15.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16.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17.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18.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19.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2.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20.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21.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22.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23.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24.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25.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26.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27.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28.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29.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3.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30.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31.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32.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33.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34.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35.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36.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37.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38.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39.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4.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40.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41.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5.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6.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7.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8.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9.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37" id="37"/>
        <p:cNvGrpSpPr/>
        <p:nvPr/>
      </p:nvGrpSpPr>
      <p:grpSpPr>
        <a:xfrm>
          <a:off y="0" x="0"/>
          <a:ext cy="0" cx="0"/>
          <a:chOff y="0" x="0"/>
          <a:chExt cy="0" cx="0"/>
        </a:xfrm>
      </p:grpSpPr>
      <p:sp>
        <p:nvSpPr>
          <p:cNvPr name="Shape 38" id="38"/>
          <p:cNvSpPr/>
          <p:nvPr>
            <p:ph type="sldImg" idx="2"/>
          </p:nvPr>
        </p:nvSpPr>
        <p:spPr>
          <a:xfrm>
            <a:off y="685800" x="1143225"/>
            <a:ext cy="3429000" cx="4572299"/>
          </a:xfrm>
          <a:custGeom>
            <a:pathLst>
              <a:path extrusionOk="0" h="120000" w="120000">
                <a:moveTo>
                  <a:pt y="0" x="0"/>
                </a:moveTo>
                <a:lnTo>
                  <a:pt y="0" x="120000"/>
                </a:lnTo>
                <a:lnTo>
                  <a:pt y="120000" x="120000"/>
                </a:lnTo>
                <a:lnTo>
                  <a:pt y="120000" x="0"/>
                </a:lnTo>
                <a:close/>
              </a:path>
            </a:pathLst>
          </a:custGeom>
        </p:spPr>
      </p:sp>
      <p:sp>
        <p:nvSpPr>
          <p:cNvPr name="Shape 39" id="39"/>
          <p:cNvSpPr txBox="1"/>
          <p:nvPr>
            <p:ph type="body" idx="1"/>
          </p:nvPr>
        </p:nvSpPr>
        <p:spPr>
          <a:xfrm>
            <a:off y="4343400" x="685800"/>
            <a:ext cy="4114800" cx="5486399"/>
          </a:xfrm>
          <a:prstGeom prst="rect">
            <a:avLst/>
          </a:prstGeom>
        </p:spPr>
        <p:txBody>
          <a:bodyPr bIns="91425" tIns="91425" lIns="91425" anchor="t" anchorCtr="0" rIns="91425">
            <a:spAutoFit/>
          </a:bodyPr>
          <a:lstStyle/>
          <a:p>
            <a:pPr rtl="0" lvl="0">
              <a:buNone/>
            </a:pPr>
            <a:r>
              <a:rPr lang="en"/>
              <a:t>Imaging science is a multidisciplinary field that involves mathematics, computer science, physics, and engineering.  Imaging scientists design systems to collect and analyze data.  Fields of study where these systems are utilized include remote sensing, biomedical, visual perception, etc.</a:t>
            </a:r>
          </a:p>
          <a:p>
            <a:r>
              <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101" id="101"/>
        <p:cNvGrpSpPr/>
        <p:nvPr/>
      </p:nvGrpSpPr>
      <p:grpSpPr>
        <a:xfrm>
          <a:off y="0" x="0"/>
          <a:ext cy="0" cx="0"/>
          <a:chOff y="0" x="0"/>
          <a:chExt cy="0" cx="0"/>
        </a:xfrm>
      </p:grpSpPr>
      <p:sp>
        <p:nvSpPr>
          <p:cNvPr name="Shape 102" id="102"/>
          <p:cNvSpPr/>
          <p:nvPr>
            <p:ph type="sldImg" idx="2"/>
          </p:nvPr>
        </p:nvSpPr>
        <p:spPr>
          <a:xfrm>
            <a:off y="685800" x="1143225"/>
            <a:ext cy="3429000" cx="4572299"/>
          </a:xfrm>
          <a:custGeom>
            <a:pathLst>
              <a:path extrusionOk="0" h="120000" w="120000">
                <a:moveTo>
                  <a:pt y="0" x="0"/>
                </a:moveTo>
                <a:lnTo>
                  <a:pt y="0" x="120000"/>
                </a:lnTo>
                <a:lnTo>
                  <a:pt y="120000" x="120000"/>
                </a:lnTo>
                <a:lnTo>
                  <a:pt y="120000" x="0"/>
                </a:lnTo>
                <a:close/>
              </a:path>
            </a:pathLst>
          </a:custGeom>
        </p:spPr>
      </p:sp>
      <p:sp>
        <p:nvSpPr>
          <p:cNvPr name="Shape 103" id="103"/>
          <p:cNvSpPr txBox="1"/>
          <p:nvPr>
            <p:ph type="body" idx="1"/>
          </p:nvPr>
        </p:nvSpPr>
        <p:spPr>
          <a:xfrm>
            <a:off y="4343400" x="685800"/>
            <a:ext cy="4114800" cx="5486399"/>
          </a:xfrm>
          <a:prstGeom prst="rect">
            <a:avLst/>
          </a:prstGeom>
        </p:spPr>
        <p:txBody>
          <a:bodyPr bIns="91425" tIns="91425" lIns="91425" anchor="t" anchorCtr="0" rIns="91425">
            <a:spAutoFit/>
          </a:bodyPr>
          <a:lstStyle/>
          <a:p>
            <a:pPr rtl="0" lvl="0">
              <a:buNone/>
            </a:pPr>
            <a:r>
              <a:rPr lang="en"/>
              <a:t>There are multiple ways that we can capture an entire light field. (1 is a multi camera array)</a:t>
            </a:r>
          </a:p>
          <a:p>
            <a:pPr rtl="0" lvl="0">
              <a:buNone/>
            </a:pPr>
            <a:r>
              <a:rPr lang="en"/>
              <a:t>Traditional imaging gives you only spatial information and color intensity </a:t>
            </a:r>
          </a:p>
          <a:p>
            <a:pPr rtl="0" lvl="0">
              <a:buNone/>
            </a:pPr>
            <a:r>
              <a:rPr lang="en"/>
              <a:t>Other one is micro lenses- much smaller scale.</a:t>
            </a:r>
          </a:p>
          <a:p>
            <a:pPr rtl="0" lvl="0">
              <a:buNone/>
            </a:pPr>
            <a:r>
              <a:rPr lang="en"/>
              <a:t>Do demo with lytro</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111" id="111"/>
        <p:cNvGrpSpPr/>
        <p:nvPr/>
      </p:nvGrpSpPr>
      <p:grpSpPr>
        <a:xfrm>
          <a:off y="0" x="0"/>
          <a:ext cy="0" cx="0"/>
          <a:chOff y="0" x="0"/>
          <a:chExt cy="0" cx="0"/>
        </a:xfrm>
      </p:grpSpPr>
      <p:sp>
        <p:nvSpPr>
          <p:cNvPr name="Shape 112" id="112"/>
          <p:cNvSpPr/>
          <p:nvPr>
            <p:ph type="sldImg" idx="2"/>
          </p:nvPr>
        </p:nvSpPr>
        <p:spPr>
          <a:xfrm>
            <a:off y="685800" x="1143225"/>
            <a:ext cy="3429000" cx="4572299"/>
          </a:xfrm>
          <a:custGeom>
            <a:pathLst>
              <a:path extrusionOk="0" h="120000" w="120000">
                <a:moveTo>
                  <a:pt y="0" x="0"/>
                </a:moveTo>
                <a:lnTo>
                  <a:pt y="0" x="120000"/>
                </a:lnTo>
                <a:lnTo>
                  <a:pt y="120000" x="120000"/>
                </a:lnTo>
                <a:lnTo>
                  <a:pt y="120000" x="0"/>
                </a:lnTo>
                <a:close/>
              </a:path>
            </a:pathLst>
          </a:custGeom>
        </p:spPr>
      </p:sp>
      <p:sp>
        <p:nvSpPr>
          <p:cNvPr name="Shape 113" id="113"/>
          <p:cNvSpPr txBox="1"/>
          <p:nvPr>
            <p:ph type="body" idx="1"/>
          </p:nvPr>
        </p:nvSpPr>
        <p:spPr>
          <a:xfrm>
            <a:off y="4343400" x="685800"/>
            <a:ext cy="4114800" cx="5486399"/>
          </a:xfrm>
          <a:prstGeom prst="rect">
            <a:avLst/>
          </a:prstGeom>
        </p:spPr>
        <p:txBody>
          <a:bodyPr bIns="91425" tIns="91425" lIns="91425" anchor="t" anchorCtr="0" rIns="91425">
            <a:spAutoFit/>
          </a:bodyPr>
          <a:lstStyle/>
          <a:p>
            <a:pPr rtl="0" lvl="0">
              <a:buNone/>
            </a:pPr>
            <a:r>
              <a:rPr lang="en"/>
              <a:t>The multicamera array that Dan just described can be treated as a multiple aperture system.</a:t>
            </a:r>
          </a:p>
          <a:p>
            <a:pPr rtl="0" lvl="0">
              <a:buNone/>
            </a:pPr>
            <a:r>
              <a:rPr lang="en"/>
              <a:t>You are combining images from multiple cameras. </a:t>
            </a:r>
          </a:p>
          <a:p>
            <a:pPr rtl="0" lvl="0">
              <a:buNone/>
            </a:pPr>
            <a:r>
              <a:rPr lang="en"/>
              <a:t>Using cameras to make a wider field of view</a:t>
            </a:r>
          </a:p>
          <a:p>
            <a:pPr rtl="0" lvl="0">
              <a:buNone/>
            </a:pPr>
            <a:r>
              <a:rPr lang="en"/>
              <a:t>Each camera looks at scene from a different point of view.</a:t>
            </a:r>
          </a:p>
          <a:p>
            <a:pPr rtl="0" lvl="0">
              <a:buNone/>
            </a:pPr>
            <a:r>
              <a:rPr lang="en"/>
              <a:t>Then you can choose which depth of field</a:t>
            </a:r>
          </a:p>
          <a:p>
            <a:pPr>
              <a:buNone/>
            </a:pPr>
            <a:r>
              <a:rPr lang="en"/>
              <a:t>That's what the slider in the Stanford video is for, choosing the focal plane. What distance/plane is in focus? Everything else is blurred out. </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118" id="118"/>
        <p:cNvGrpSpPr/>
        <p:nvPr/>
      </p:nvGrpSpPr>
      <p:grpSpPr>
        <a:xfrm>
          <a:off y="0" x="0"/>
          <a:ext cy="0" cx="0"/>
          <a:chOff y="0" x="0"/>
          <a:chExt cy="0" cx="0"/>
        </a:xfrm>
      </p:grpSpPr>
      <p:sp>
        <p:nvSpPr>
          <p:cNvPr name="Shape 119" id="119"/>
          <p:cNvSpPr/>
          <p:nvPr>
            <p:ph type="sldImg" idx="2"/>
          </p:nvPr>
        </p:nvSpPr>
        <p:spPr>
          <a:xfrm>
            <a:off y="685800" x="1143225"/>
            <a:ext cy="3429000" cx="4572299"/>
          </a:xfrm>
          <a:custGeom>
            <a:pathLst>
              <a:path extrusionOk="0" h="120000" w="120000">
                <a:moveTo>
                  <a:pt y="0" x="0"/>
                </a:moveTo>
                <a:lnTo>
                  <a:pt y="0" x="120000"/>
                </a:lnTo>
                <a:lnTo>
                  <a:pt y="120000" x="120000"/>
                </a:lnTo>
                <a:lnTo>
                  <a:pt y="120000" x="0"/>
                </a:lnTo>
                <a:close/>
              </a:path>
            </a:pathLst>
          </a:custGeom>
        </p:spPr>
      </p:sp>
      <p:sp>
        <p:nvSpPr>
          <p:cNvPr name="Shape 120" id="120"/>
          <p:cNvSpPr txBox="1"/>
          <p:nvPr>
            <p:ph type="body" idx="1"/>
          </p:nvPr>
        </p:nvSpPr>
        <p:spPr>
          <a:xfrm>
            <a:off y="4343400" x="685800"/>
            <a:ext cy="4114800" cx="5486399"/>
          </a:xfrm>
          <a:prstGeom prst="rect">
            <a:avLst/>
          </a:prstGeom>
        </p:spPr>
        <p:txBody>
          <a:bodyPr bIns="91425" tIns="91425" lIns="91425" anchor="t" anchorCtr="0" rIns="91425">
            <a:spAutoFit/>
          </a:bodyPr>
          <a:lstStyle/>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130" id="130"/>
        <p:cNvGrpSpPr/>
        <p:nvPr/>
      </p:nvGrpSpPr>
      <p:grpSpPr>
        <a:xfrm>
          <a:off y="0" x="0"/>
          <a:ext cy="0" cx="0"/>
          <a:chOff y="0" x="0"/>
          <a:chExt cy="0" cx="0"/>
        </a:xfrm>
      </p:grpSpPr>
      <p:sp>
        <p:nvSpPr>
          <p:cNvPr name="Shape 131" id="131"/>
          <p:cNvSpPr/>
          <p:nvPr>
            <p:ph type="sldImg" idx="2"/>
          </p:nvPr>
        </p:nvSpPr>
        <p:spPr>
          <a:xfrm>
            <a:off y="685800" x="1143225"/>
            <a:ext cy="3429000" cx="4572299"/>
          </a:xfrm>
          <a:custGeom>
            <a:pathLst>
              <a:path extrusionOk="0" h="120000" w="120000">
                <a:moveTo>
                  <a:pt y="0" x="0"/>
                </a:moveTo>
                <a:lnTo>
                  <a:pt y="0" x="120000"/>
                </a:lnTo>
                <a:lnTo>
                  <a:pt y="120000" x="120000"/>
                </a:lnTo>
                <a:lnTo>
                  <a:pt y="120000" x="0"/>
                </a:lnTo>
                <a:close/>
              </a:path>
            </a:pathLst>
          </a:custGeom>
        </p:spPr>
      </p:sp>
      <p:sp>
        <p:nvSpPr>
          <p:cNvPr name="Shape 132" id="132"/>
          <p:cNvSpPr txBox="1"/>
          <p:nvPr>
            <p:ph type="body" idx="1"/>
          </p:nvPr>
        </p:nvSpPr>
        <p:spPr>
          <a:xfrm>
            <a:off y="4343400" x="685800"/>
            <a:ext cy="4114800" cx="5486399"/>
          </a:xfrm>
          <a:prstGeom prst="rect">
            <a:avLst/>
          </a:prstGeom>
        </p:spPr>
        <p:txBody>
          <a:bodyPr bIns="91425" tIns="91425" lIns="91425" anchor="t" anchorCtr="0" rIns="91425">
            <a:spAutoFit/>
          </a:bodyPr>
          <a:lstStyle/>
          <a:p>
            <a:pPr rtl="0" lvl="0">
              <a:buNone/>
            </a:pPr>
            <a:r>
              <a:rPr lang="en"/>
              <a:t>Systems Engineering = Organization Group. Tie the whole thing together</a:t>
            </a:r>
          </a:p>
          <a:p>
            <a:pPr rtl="0" lvl="0">
              <a:buNone/>
            </a:pPr>
            <a:r>
              <a:rPr lang="en"/>
              <a:t>facilitating communication, documenting configuration, maintaining schedules</a:t>
            </a:r>
          </a:p>
          <a:p>
            <a:r>
              <a:t/>
            </a:r>
          </a:p>
          <a:p>
            <a:pPr indent="-317500" marL="457200" rtl="0" lvl="0">
              <a:buClr>
                <a:srgbClr val="000000"/>
              </a:buClr>
              <a:buSzPct val="212121"/>
              <a:buFont typeface="Arial"/>
              <a:buChar char="•"/>
            </a:pPr>
            <a:r>
              <a:rPr lang="en"/>
              <a:t>We chose to break up into three main groups: Hardware, Software, and Organization.  </a:t>
            </a:r>
          </a:p>
          <a:p>
            <a:pPr indent="-317500" marL="457200" rtl="0" lvl="0">
              <a:buClr>
                <a:srgbClr val="000000"/>
              </a:buClr>
              <a:buSzPct val="212121"/>
              <a:buFont typeface="Arial"/>
              <a:buChar char="•"/>
            </a:pPr>
            <a:r>
              <a:rPr lang="en"/>
              <a:t>Hardware </a:t>
            </a:r>
            <a:r>
              <a:rPr lang="en">
                <a:solidFill>
                  <a:schemeClr val="dk1"/>
                </a:solidFill>
              </a:rPr>
              <a:t>specialized in the physical side of the project</a:t>
            </a:r>
            <a:r>
              <a:rPr lang="en"/>
              <a:t>.  This includes cameras, mounts, and inputs. </a:t>
            </a:r>
          </a:p>
          <a:p>
            <a:pPr indent="-317500" marL="457200" rtl="0" lvl="0">
              <a:buClr>
                <a:srgbClr val="000000"/>
              </a:buClr>
              <a:buSzPct val="212121"/>
              <a:buFont typeface="Arial"/>
              <a:buChar char="•"/>
            </a:pPr>
            <a:r>
              <a:rPr lang="en"/>
              <a:t>Software specialized on the computational aspects of the project. </a:t>
            </a:r>
          </a:p>
          <a:p>
            <a:pPr indent="-317500" marL="457200" rtl="0" lvl="0">
              <a:buClr>
                <a:srgbClr val="000000"/>
              </a:buClr>
              <a:buSzPct val="212121"/>
              <a:buFont typeface="Arial"/>
              <a:buChar char="•"/>
            </a:pPr>
            <a:r>
              <a:rPr lang="en"/>
              <a:t>The job of Organization is to facilitate the relationship between Hardware and Software and keep the entire class on schedule.</a:t>
            </a:r>
          </a:p>
          <a:p>
            <a:pPr indent="-317500" marL="457200" lvl="0">
              <a:buClr>
                <a:srgbClr val="000000"/>
              </a:buClr>
              <a:buSzPct val="212121"/>
              <a:buFont typeface="Arial"/>
              <a:buChar char="•"/>
            </a:pPr>
            <a:r>
              <a:rPr lang="en"/>
              <a:t>This diagram represents the relationship between the three groups </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138" id="138"/>
        <p:cNvGrpSpPr/>
        <p:nvPr/>
      </p:nvGrpSpPr>
      <p:grpSpPr>
        <a:xfrm>
          <a:off y="0" x="0"/>
          <a:ext cy="0" cx="0"/>
          <a:chOff y="0" x="0"/>
          <a:chExt cy="0" cx="0"/>
        </a:xfrm>
      </p:grpSpPr>
      <p:sp>
        <p:nvSpPr>
          <p:cNvPr name="Shape 139" id="139"/>
          <p:cNvSpPr/>
          <p:nvPr>
            <p:ph type="sldImg" idx="2"/>
          </p:nvPr>
        </p:nvSpPr>
        <p:spPr>
          <a:xfrm>
            <a:off y="685800" x="1143225"/>
            <a:ext cy="3429000" cx="4572299"/>
          </a:xfrm>
          <a:custGeom>
            <a:pathLst>
              <a:path extrusionOk="0" h="120000" w="120000">
                <a:moveTo>
                  <a:pt y="0" x="0"/>
                </a:moveTo>
                <a:lnTo>
                  <a:pt y="0" x="120000"/>
                </a:lnTo>
                <a:lnTo>
                  <a:pt y="120000" x="120000"/>
                </a:lnTo>
                <a:lnTo>
                  <a:pt y="120000" x="0"/>
                </a:lnTo>
                <a:close/>
              </a:path>
            </a:pathLst>
          </a:custGeom>
        </p:spPr>
      </p:sp>
      <p:sp>
        <p:nvSpPr>
          <p:cNvPr name="Shape 140" id="140"/>
          <p:cNvSpPr txBox="1"/>
          <p:nvPr>
            <p:ph type="body" idx="1"/>
          </p:nvPr>
        </p:nvSpPr>
        <p:spPr>
          <a:xfrm>
            <a:off y="4343400" x="685800"/>
            <a:ext cy="4114800" cx="5486399"/>
          </a:xfrm>
          <a:prstGeom prst="rect">
            <a:avLst/>
          </a:prstGeom>
        </p:spPr>
        <p:txBody>
          <a:bodyPr bIns="91425" tIns="91425" lIns="91425" anchor="t" anchorCtr="0" rIns="91425">
            <a:spAutoFit/>
          </a:bodyPr>
          <a:lstStyle/>
          <a:p>
            <a:pPr rtl="0" lvl="0">
              <a:buNone/>
            </a:pPr>
            <a:r>
              <a:rPr lang="en"/>
              <a:t>To address these problems, Hardware has generated a pugh analysis. </a:t>
            </a:r>
          </a:p>
          <a:p>
            <a:r>
              <a:t/>
            </a:r>
          </a:p>
          <a:p>
            <a:pPr rtl="0" lvl="0">
              <a:buNone/>
            </a:pPr>
            <a:r>
              <a:rPr lang="en"/>
              <a:t>pugh analysis - show that we've been doing research to determine which type of camera would be best to use</a:t>
            </a:r>
          </a:p>
          <a:p>
            <a:r>
              <a:t/>
            </a:r>
          </a:p>
          <a:p>
            <a:r>
              <a:t/>
            </a:r>
          </a:p>
          <a:p>
            <a:pPr>
              <a:buNone/>
            </a:pPr>
            <a:r>
              <a:rPr lang="en"/>
              <a:t>*revise* make more sense of points *simplify*</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146" id="146"/>
        <p:cNvGrpSpPr/>
        <p:nvPr/>
      </p:nvGrpSpPr>
      <p:grpSpPr>
        <a:xfrm>
          <a:off y="0" x="0"/>
          <a:ext cy="0" cx="0"/>
          <a:chOff y="0" x="0"/>
          <a:chExt cy="0" cx="0"/>
        </a:xfrm>
      </p:grpSpPr>
      <p:sp>
        <p:nvSpPr>
          <p:cNvPr name="Shape 147" id="147"/>
          <p:cNvSpPr/>
          <p:nvPr>
            <p:ph type="sldImg" idx="2"/>
          </p:nvPr>
        </p:nvSpPr>
        <p:spPr>
          <a:xfrm>
            <a:off y="685800" x="1143225"/>
            <a:ext cy="3429000" cx="4572299"/>
          </a:xfrm>
          <a:custGeom>
            <a:pathLst>
              <a:path extrusionOk="0" h="120000" w="120000">
                <a:moveTo>
                  <a:pt y="0" x="0"/>
                </a:moveTo>
                <a:lnTo>
                  <a:pt y="0" x="120000"/>
                </a:lnTo>
                <a:lnTo>
                  <a:pt y="120000" x="120000"/>
                </a:lnTo>
                <a:lnTo>
                  <a:pt y="120000" x="0"/>
                </a:lnTo>
                <a:close/>
              </a:path>
            </a:pathLst>
          </a:custGeom>
        </p:spPr>
      </p:sp>
      <p:sp>
        <p:nvSpPr>
          <p:cNvPr name="Shape 148" id="148"/>
          <p:cNvSpPr txBox="1"/>
          <p:nvPr>
            <p:ph type="body" idx="1"/>
          </p:nvPr>
        </p:nvSpPr>
        <p:spPr>
          <a:xfrm>
            <a:off y="4343400" x="685800"/>
            <a:ext cy="4114800" cx="5486399"/>
          </a:xfrm>
          <a:prstGeom prst="rect">
            <a:avLst/>
          </a:prstGeom>
        </p:spPr>
        <p:txBody>
          <a:bodyPr bIns="91425" tIns="91425" lIns="91425" anchor="t" anchorCtr="0" rIns="91425">
            <a:spAutoFit/>
          </a:bodyPr>
          <a:lstStyle/>
          <a:p>
            <a:pPr rtl="0" lvl="0">
              <a:buNone/>
            </a:pPr>
            <a:r>
              <a:rPr lang="en"/>
              <a:t>Take out:</a:t>
            </a:r>
          </a:p>
          <a:p>
            <a:pPr rtl="0" lvl="0">
              <a:buNone/>
            </a:pPr>
            <a:r>
              <a:rPr lang="en"/>
              <a:t>*pixel size</a:t>
            </a:r>
          </a:p>
          <a:p>
            <a:pPr rtl="0" lvl="0">
              <a:buClr>
                <a:srgbClr val="000000"/>
              </a:buClr>
              <a:buSzPct val="100000"/>
              <a:buFont typeface="Arial"/>
              <a:buNone/>
            </a:pPr>
            <a:r>
              <a:rPr lang="en"/>
              <a:t>*sensor type</a:t>
            </a:r>
          </a:p>
          <a:p>
            <a:pPr rtl="0" lvl="0">
              <a:buNone/>
            </a:pPr>
            <a:r>
              <a:rPr lang="en"/>
              <a:t>*dimensions</a:t>
            </a:r>
          </a:p>
          <a:p>
            <a:r>
              <a:t/>
            </a:r>
          </a:p>
          <a:p>
            <a:pPr rtl="0" lvl="0">
              <a:buNone/>
            </a:pPr>
            <a:r>
              <a:rPr lang="en"/>
              <a:t>What camera to go with?</a:t>
            </a:r>
          </a:p>
          <a:p>
            <a:pPr rtl="0" lvl="0">
              <a:buNone/>
            </a:pPr>
            <a:r>
              <a:rPr lang="en"/>
              <a:t>Hardware created a pugh analysis (showing different cameras and their parameters table form) so we can compare different types and determine the best choice for our array. </a:t>
            </a:r>
          </a:p>
          <a:p>
            <a:pPr rtl="0" lvl="0">
              <a:buNone/>
            </a:pPr>
            <a:r>
              <a:rPr lang="en"/>
              <a:t>Cameras/systems we found on the market and how their capabilities compare to our parameters.  </a:t>
            </a:r>
          </a:p>
          <a:p>
            <a:pPr rtl="0" lvl="0">
              <a:buNone/>
            </a:pPr>
            <a:r>
              <a:rPr lang="en"/>
              <a:t>Made key. </a:t>
            </a:r>
          </a:p>
          <a:p>
            <a:pPr rtl="0" lvl="0">
              <a:buNone/>
            </a:pPr>
            <a:r>
              <a:rPr lang="en"/>
              <a:t>Grid based analysis. </a:t>
            </a:r>
          </a:p>
          <a:p>
            <a:pPr rtl="0" lvl="0">
              <a:buNone/>
            </a:pPr>
            <a:r>
              <a:rPr lang="en"/>
              <a:t>Pick out a few examples and explain why they are good or bad</a:t>
            </a:r>
          </a:p>
          <a:p>
            <a:pPr>
              <a:buNone/>
            </a:pPr>
            <a:r>
              <a:rPr lang="en"/>
              <a:t>This analysis is continuing. It is not done yet.</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159" id="159"/>
        <p:cNvGrpSpPr/>
        <p:nvPr/>
      </p:nvGrpSpPr>
      <p:grpSpPr>
        <a:xfrm>
          <a:off y="0" x="0"/>
          <a:ext cy="0" cx="0"/>
          <a:chOff y="0" x="0"/>
          <a:chExt cy="0" cx="0"/>
        </a:xfrm>
      </p:grpSpPr>
      <p:sp>
        <p:nvSpPr>
          <p:cNvPr name="Shape 160" id="160"/>
          <p:cNvSpPr/>
          <p:nvPr>
            <p:ph type="sldImg" idx="2"/>
          </p:nvPr>
        </p:nvSpPr>
        <p:spPr>
          <a:xfrm>
            <a:off y="685800" x="1143225"/>
            <a:ext cy="3429000" cx="4572299"/>
          </a:xfrm>
          <a:custGeom>
            <a:pathLst>
              <a:path extrusionOk="0" h="120000" w="120000">
                <a:moveTo>
                  <a:pt y="0" x="0"/>
                </a:moveTo>
                <a:lnTo>
                  <a:pt y="0" x="120000"/>
                </a:lnTo>
                <a:lnTo>
                  <a:pt y="120000" x="120000"/>
                </a:lnTo>
                <a:lnTo>
                  <a:pt y="120000" x="0"/>
                </a:lnTo>
                <a:close/>
              </a:path>
            </a:pathLst>
          </a:custGeom>
        </p:spPr>
      </p:sp>
      <p:sp>
        <p:nvSpPr>
          <p:cNvPr name="Shape 161" id="161"/>
          <p:cNvSpPr txBox="1"/>
          <p:nvPr>
            <p:ph type="body" idx="1"/>
          </p:nvPr>
        </p:nvSpPr>
        <p:spPr>
          <a:xfrm>
            <a:off y="4343400" x="685800"/>
            <a:ext cy="4114800" cx="5486399"/>
          </a:xfrm>
          <a:prstGeom prst="rect">
            <a:avLst/>
          </a:prstGeom>
        </p:spPr>
        <p:txBody>
          <a:bodyPr bIns="91425" tIns="91425" lIns="91425" anchor="t" anchorCtr="0" rIns="91425">
            <a:spAutoFit/>
          </a:bodyPr>
          <a:lstStyle/>
          <a:p>
            <a:pPr>
              <a:buNone/>
            </a:pPr>
            <a:r>
              <a:rPr lang="en"/>
              <a:t>It's a work in progress!!</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167" id="167"/>
        <p:cNvGrpSpPr/>
        <p:nvPr/>
      </p:nvGrpSpPr>
      <p:grpSpPr>
        <a:xfrm>
          <a:off y="0" x="0"/>
          <a:ext cy="0" cx="0"/>
          <a:chOff y="0" x="0"/>
          <a:chExt cy="0" cx="0"/>
        </a:xfrm>
      </p:grpSpPr>
      <p:sp>
        <p:nvSpPr>
          <p:cNvPr name="Shape 168" id="168"/>
          <p:cNvSpPr/>
          <p:nvPr>
            <p:ph type="sldImg" idx="2"/>
          </p:nvPr>
        </p:nvSpPr>
        <p:spPr>
          <a:xfrm>
            <a:off y="685800" x="1143225"/>
            <a:ext cy="3429000" cx="4572299"/>
          </a:xfrm>
          <a:custGeom>
            <a:pathLst>
              <a:path extrusionOk="0" h="120000" w="120000">
                <a:moveTo>
                  <a:pt y="0" x="0"/>
                </a:moveTo>
                <a:lnTo>
                  <a:pt y="0" x="120000"/>
                </a:lnTo>
                <a:lnTo>
                  <a:pt y="120000" x="120000"/>
                </a:lnTo>
                <a:lnTo>
                  <a:pt y="120000" x="0"/>
                </a:lnTo>
                <a:close/>
              </a:path>
            </a:pathLst>
          </a:custGeom>
        </p:spPr>
      </p:sp>
      <p:sp>
        <p:nvSpPr>
          <p:cNvPr name="Shape 169" id="169"/>
          <p:cNvSpPr txBox="1"/>
          <p:nvPr>
            <p:ph type="body" idx="1"/>
          </p:nvPr>
        </p:nvSpPr>
        <p:spPr>
          <a:xfrm>
            <a:off y="4343400" x="685800"/>
            <a:ext cy="4114800" cx="5486399"/>
          </a:xfrm>
          <a:prstGeom prst="rect">
            <a:avLst/>
          </a:prstGeom>
        </p:spPr>
        <p:txBody>
          <a:bodyPr bIns="91425" tIns="91425" lIns="91425" anchor="t" anchorCtr="0" rIns="91425">
            <a:spAutoFit/>
          </a:bodyPr>
          <a:lstStyle/>
          <a:p>
            <a:pPr rtl="0" lvl="0">
              <a:buNone/>
            </a:pPr>
            <a:r>
              <a:rPr lang="en">
                <a:solidFill>
                  <a:schemeClr val="dk1"/>
                </a:solidFill>
              </a:rPr>
              <a:t>Computer program allowing us to input various types of cameras and arrange them in various configurations and to then assess their relative performance.</a:t>
            </a:r>
          </a:p>
          <a:p>
            <a:pPr rtl="0" lvl="0">
              <a:buNone/>
            </a:pPr>
            <a:r>
              <a:rPr lang="en"/>
              <a:t>Computer program takes certain camera parameters, numbers, and configurations and gives us the field of view, etc.</a:t>
            </a:r>
          </a:p>
          <a:p>
            <a:pPr rtl="0" lvl="0">
              <a:buNone/>
            </a:pPr>
            <a:r>
              <a:rPr lang="en"/>
              <a:t>-Virtual way of testing different cameras and configurations</a:t>
            </a:r>
          </a:p>
          <a:p>
            <a:pPr>
              <a:buNone/>
            </a:pPr>
            <a:r>
              <a:rPr lang="en"/>
              <a:t>example- linear vs square configuration without physically testing them.</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174" id="174"/>
        <p:cNvGrpSpPr/>
        <p:nvPr/>
      </p:nvGrpSpPr>
      <p:grpSpPr>
        <a:xfrm>
          <a:off y="0" x="0"/>
          <a:ext cy="0" cx="0"/>
          <a:chOff y="0" x="0"/>
          <a:chExt cy="0" cx="0"/>
        </a:xfrm>
      </p:grpSpPr>
      <p:sp>
        <p:nvSpPr>
          <p:cNvPr name="Shape 175" id="175"/>
          <p:cNvSpPr/>
          <p:nvPr>
            <p:ph type="sldImg" idx="2"/>
          </p:nvPr>
        </p:nvSpPr>
        <p:spPr>
          <a:xfrm>
            <a:off y="685800" x="1143225"/>
            <a:ext cy="3429000" cx="4572299"/>
          </a:xfrm>
          <a:custGeom>
            <a:pathLst>
              <a:path extrusionOk="0" h="120000" w="120000">
                <a:moveTo>
                  <a:pt y="0" x="0"/>
                </a:moveTo>
                <a:lnTo>
                  <a:pt y="0" x="120000"/>
                </a:lnTo>
                <a:lnTo>
                  <a:pt y="120000" x="120000"/>
                </a:lnTo>
                <a:lnTo>
                  <a:pt y="120000" x="0"/>
                </a:lnTo>
                <a:close/>
              </a:path>
            </a:pathLst>
          </a:custGeom>
        </p:spPr>
      </p:sp>
      <p:sp>
        <p:nvSpPr>
          <p:cNvPr name="Shape 176" id="176"/>
          <p:cNvSpPr txBox="1"/>
          <p:nvPr>
            <p:ph type="body" idx="1"/>
          </p:nvPr>
        </p:nvSpPr>
        <p:spPr>
          <a:xfrm>
            <a:off y="4343400" x="685800"/>
            <a:ext cy="4114800" cx="5486399"/>
          </a:xfrm>
          <a:prstGeom prst="rect">
            <a:avLst/>
          </a:prstGeom>
        </p:spPr>
        <p:txBody>
          <a:bodyPr bIns="91425" tIns="91425" lIns="91425" anchor="t" anchorCtr="0" rIns="91425">
            <a:spAutoFit/>
          </a:bodyPr>
          <a:lstStyle/>
          <a:p>
            <a:pPr rtl="0" lvl="0">
              <a:buNone/>
            </a:pPr>
            <a:r>
              <a:rPr lang="en" sz="1000" b="1"/>
              <a:t>Hardware has looked into different types of cameras (made pugh analysis), has also been working on interfacing several cameras to be able to provide video streams to the Software group for processing. (TESTING) with our own materials, didn't purchase anything, testing before we make any purchases</a:t>
            </a:r>
          </a:p>
          <a:p>
            <a:r>
              <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187" id="187"/>
        <p:cNvGrpSpPr/>
        <p:nvPr/>
      </p:nvGrpSpPr>
      <p:grpSpPr>
        <a:xfrm>
          <a:off y="0" x="0"/>
          <a:ext cy="0" cx="0"/>
          <a:chOff y="0" x="0"/>
          <a:chExt cy="0" cx="0"/>
        </a:xfrm>
      </p:grpSpPr>
      <p:sp>
        <p:nvSpPr>
          <p:cNvPr name="Shape 188" id="188"/>
          <p:cNvSpPr/>
          <p:nvPr>
            <p:ph type="sldImg" idx="2"/>
          </p:nvPr>
        </p:nvSpPr>
        <p:spPr>
          <a:xfrm>
            <a:off y="685800" x="1143225"/>
            <a:ext cy="3429000" cx="4572299"/>
          </a:xfrm>
          <a:custGeom>
            <a:pathLst>
              <a:path extrusionOk="0" h="120000" w="120000">
                <a:moveTo>
                  <a:pt y="0" x="0"/>
                </a:moveTo>
                <a:lnTo>
                  <a:pt y="0" x="120000"/>
                </a:lnTo>
                <a:lnTo>
                  <a:pt y="120000" x="120000"/>
                </a:lnTo>
                <a:lnTo>
                  <a:pt y="120000" x="0"/>
                </a:lnTo>
                <a:close/>
              </a:path>
            </a:pathLst>
          </a:custGeom>
        </p:spPr>
      </p:sp>
      <p:sp>
        <p:nvSpPr>
          <p:cNvPr name="Shape 189" id="189"/>
          <p:cNvSpPr txBox="1"/>
          <p:nvPr>
            <p:ph type="body" idx="1"/>
          </p:nvPr>
        </p:nvSpPr>
        <p:spPr>
          <a:xfrm>
            <a:off y="4343400" x="685800"/>
            <a:ext cy="4114800" cx="5486399"/>
          </a:xfrm>
          <a:prstGeom prst="rect">
            <a:avLst/>
          </a:prstGeom>
        </p:spPr>
        <p:txBody>
          <a:bodyPr bIns="91425" tIns="91425" lIns="91425" anchor="t" anchorCtr="0" rIns="91425">
            <a:spAutoFit/>
          </a:bodyPr>
          <a:lstStyle/>
          <a:p>
            <a:pPr indent="-317500" marL="457200" rtl="0" lvl="0">
              <a:buClr>
                <a:srgbClr val="000000"/>
              </a:buClr>
              <a:buSzPct val="166666"/>
              <a:buFont typeface="Arial"/>
              <a:buChar char="•"/>
            </a:pPr>
            <a:r>
              <a:rPr lang="en" sz="1400"/>
              <a:t>One configuration- Connected four cameras, mounted 5 inches apart equipped with 16mm lenses</a:t>
            </a:r>
          </a:p>
          <a:p>
            <a:pPr indent="-317500" marL="457200" rtl="0" lvl="0">
              <a:buClr>
                <a:srgbClr val="000000"/>
              </a:buClr>
              <a:buSzPct val="166666"/>
              <a:buFont typeface="Arial"/>
              <a:buChar char="•"/>
            </a:pPr>
            <a:r>
              <a:rPr lang="en" sz="1400"/>
              <a:t>Four video streams at once</a:t>
            </a:r>
          </a:p>
          <a:p>
            <a:pPr indent="-317500" marL="457200" rtl="0" lvl="0">
              <a:buClr>
                <a:srgbClr val="000000"/>
              </a:buClr>
              <a:buSzPct val="166666"/>
              <a:buFont typeface="Arial"/>
              <a:buChar char="•"/>
            </a:pPr>
            <a:r>
              <a:rPr lang="en" sz="1400"/>
              <a:t>Multiple cameras allowed system to see behind occlusions</a:t>
            </a:r>
          </a:p>
          <a:p>
            <a:r>
              <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43" id="43"/>
        <p:cNvGrpSpPr/>
        <p:nvPr/>
      </p:nvGrpSpPr>
      <p:grpSpPr>
        <a:xfrm>
          <a:off y="0" x="0"/>
          <a:ext cy="0" cx="0"/>
          <a:chOff y="0" x="0"/>
          <a:chExt cy="0" cx="0"/>
        </a:xfrm>
      </p:grpSpPr>
      <p:sp>
        <p:nvSpPr>
          <p:cNvPr name="Shape 44" id="44"/>
          <p:cNvSpPr/>
          <p:nvPr>
            <p:ph type="sldImg" idx="2"/>
          </p:nvPr>
        </p:nvSpPr>
        <p:spPr>
          <a:xfrm>
            <a:off y="685800" x="1143225"/>
            <a:ext cy="3429000" cx="4572225"/>
          </a:xfrm>
          <a:custGeom>
            <a:pathLst>
              <a:path extrusionOk="0" h="120000" w="120000">
                <a:moveTo>
                  <a:pt y="0" x="0"/>
                </a:moveTo>
                <a:lnTo>
                  <a:pt y="0" x="120000"/>
                </a:lnTo>
                <a:lnTo>
                  <a:pt y="120000" x="120000"/>
                </a:lnTo>
                <a:lnTo>
                  <a:pt y="120000" x="0"/>
                </a:lnTo>
                <a:close/>
              </a:path>
            </a:pathLst>
          </a:custGeom>
        </p:spPr>
      </p:sp>
      <p:sp>
        <p:nvSpPr>
          <p:cNvPr name="Shape 45" id="45"/>
          <p:cNvSpPr txBox="1"/>
          <p:nvPr>
            <p:ph type="body" idx="1"/>
          </p:nvPr>
        </p:nvSpPr>
        <p:spPr>
          <a:xfrm>
            <a:off y="4343400" x="685800"/>
            <a:ext cy="4114800" cx="5486399"/>
          </a:xfrm>
          <a:prstGeom prst="rect">
            <a:avLst/>
          </a:prstGeom>
        </p:spPr>
        <p:txBody>
          <a:bodyPr bIns="91425" tIns="91425" lIns="91425" anchor="t" anchorCtr="0" rIns="91425">
            <a:spAutoFit/>
          </a:bodyPr>
          <a:lstStyle/>
          <a:p>
            <a:pPr rtl="0" lvl="0">
              <a:buNone/>
            </a:pPr>
            <a:r>
              <a:rPr lang="en"/>
              <a:t>Every year the students in the freshmen imaging class are given the challenge of building an imaging system to solve a real world problem.</a:t>
            </a:r>
          </a:p>
          <a:p>
            <a:pPr rtl="0" lvl="0">
              <a:buNone/>
            </a:pPr>
            <a:r>
              <a:rPr lang="en"/>
              <a:t>\\In past years, they have designed a Polynomial Texture Mapping Device and Craniofacial Phenotyper.</a:t>
            </a:r>
          </a:p>
          <a:p>
            <a:pPr rtl="0" lvl="0">
              <a:buNone/>
            </a:pPr>
            <a:r>
              <a:rPr lang="en"/>
              <a:t>The task we were given was a multi camera array.  This is a hands on class...</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202" id="202"/>
        <p:cNvGrpSpPr/>
        <p:nvPr/>
      </p:nvGrpSpPr>
      <p:grpSpPr>
        <a:xfrm>
          <a:off y="0" x="0"/>
          <a:ext cy="0" cx="0"/>
          <a:chOff y="0" x="0"/>
          <a:chExt cy="0" cx="0"/>
        </a:xfrm>
      </p:grpSpPr>
      <p:sp>
        <p:nvSpPr>
          <p:cNvPr name="Shape 203" id="203"/>
          <p:cNvSpPr/>
          <p:nvPr>
            <p:ph type="sldImg" idx="2"/>
          </p:nvPr>
        </p:nvSpPr>
        <p:spPr>
          <a:xfrm>
            <a:off y="685800" x="1143225"/>
            <a:ext cy="3429000" cx="4572299"/>
          </a:xfrm>
          <a:custGeom>
            <a:pathLst>
              <a:path extrusionOk="0" h="120000" w="120000">
                <a:moveTo>
                  <a:pt y="0" x="0"/>
                </a:moveTo>
                <a:lnTo>
                  <a:pt y="0" x="120000"/>
                </a:lnTo>
                <a:lnTo>
                  <a:pt y="120000" x="120000"/>
                </a:lnTo>
                <a:lnTo>
                  <a:pt y="120000" x="0"/>
                </a:lnTo>
                <a:close/>
              </a:path>
            </a:pathLst>
          </a:custGeom>
        </p:spPr>
      </p:sp>
      <p:sp>
        <p:nvSpPr>
          <p:cNvPr name="Shape 204" id="204"/>
          <p:cNvSpPr txBox="1"/>
          <p:nvPr>
            <p:ph type="body" idx="1"/>
          </p:nvPr>
        </p:nvSpPr>
        <p:spPr>
          <a:xfrm>
            <a:off y="4343400" x="685800"/>
            <a:ext cy="4114800" cx="5486399"/>
          </a:xfrm>
          <a:prstGeom prst="rect">
            <a:avLst/>
          </a:prstGeom>
        </p:spPr>
        <p:txBody>
          <a:bodyPr bIns="91425" tIns="91425" lIns="91425" anchor="t" anchorCtr="0" rIns="91425">
            <a:spAutoFit/>
          </a:bodyPr>
          <a:lstStyle/>
          <a:p>
            <a:pPr rtl="0" lvl="0">
              <a:buNone/>
            </a:pPr>
            <a:r>
              <a:rPr lang="en"/>
              <a:t>From these 4 stills, depending on which camera, can see different parts of the eye chart. If we can somehow combine them, it will allow us to see through the occlusions.</a:t>
            </a:r>
          </a:p>
          <a:p>
            <a:pPr>
              <a:buNone/>
            </a:pPr>
            <a:r>
              <a:rPr lang="en"/>
              <a:t>Shows that each camera gives you a different perspective on the subject.</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209" id="209"/>
        <p:cNvGrpSpPr/>
        <p:nvPr/>
      </p:nvGrpSpPr>
      <p:grpSpPr>
        <a:xfrm>
          <a:off y="0" x="0"/>
          <a:ext cy="0" cx="0"/>
          <a:chOff y="0" x="0"/>
          <a:chExt cy="0" cx="0"/>
        </a:xfrm>
      </p:grpSpPr>
      <p:sp>
        <p:nvSpPr>
          <p:cNvPr name="Shape 210" id="210"/>
          <p:cNvSpPr/>
          <p:nvPr>
            <p:ph type="sldImg" idx="2"/>
          </p:nvPr>
        </p:nvSpPr>
        <p:spPr>
          <a:xfrm>
            <a:off y="685800" x="1143225"/>
            <a:ext cy="3429000" cx="4572299"/>
          </a:xfrm>
          <a:custGeom>
            <a:pathLst>
              <a:path extrusionOk="0" h="120000" w="120000">
                <a:moveTo>
                  <a:pt y="0" x="0"/>
                </a:moveTo>
                <a:lnTo>
                  <a:pt y="0" x="120000"/>
                </a:lnTo>
                <a:lnTo>
                  <a:pt y="120000" x="120000"/>
                </a:lnTo>
                <a:lnTo>
                  <a:pt y="120000" x="0"/>
                </a:lnTo>
                <a:close/>
              </a:path>
            </a:pathLst>
          </a:custGeom>
        </p:spPr>
      </p:sp>
      <p:sp>
        <p:nvSpPr>
          <p:cNvPr name="Shape 211" id="211"/>
          <p:cNvSpPr txBox="1"/>
          <p:nvPr>
            <p:ph type="body" idx="1"/>
          </p:nvPr>
        </p:nvSpPr>
        <p:spPr>
          <a:xfrm>
            <a:off y="4343400" x="685800"/>
            <a:ext cy="4114800" cx="5486399"/>
          </a:xfrm>
          <a:prstGeom prst="rect">
            <a:avLst/>
          </a:prstGeom>
        </p:spPr>
        <p:txBody>
          <a:bodyPr bIns="91425" tIns="91425" lIns="91425" anchor="t" anchorCtr="0" rIns="91425">
            <a:spAutoFit/>
          </a:bodyPr>
          <a:lstStyle/>
          <a:p>
            <a:pPr rtl="0" lvl="0">
              <a:buNone/>
            </a:pPr>
            <a:r>
              <a:rPr lang="en"/>
              <a:t>The Software group's task is to</a:t>
            </a:r>
          </a:p>
          <a:p>
            <a:r>
              <a:t/>
            </a:r>
          </a:p>
          <a:p>
            <a:pPr rtl="0" lvl="0">
              <a:buNone/>
            </a:pPr>
            <a:r>
              <a:rPr lang="en"/>
              <a:t>-read the input (video streams come into computer)</a:t>
            </a:r>
          </a:p>
          <a:p>
            <a:pPr rtl="0" lvl="0">
              <a:buNone/>
            </a:pPr>
            <a:r>
              <a:rPr lang="en"/>
              <a:t>-register them (Because each camera has a different view of the scene, these need to be aligned)</a:t>
            </a:r>
          </a:p>
          <a:p>
            <a:pPr rtl="0" lvl="0">
              <a:buNone/>
            </a:pPr>
            <a:r>
              <a:rPr lang="en"/>
              <a:t>-Stitch them together to make a single view</a:t>
            </a:r>
          </a:p>
          <a:p>
            <a:pPr rtl="0" lvl="0">
              <a:buNone/>
            </a:pPr>
            <a:r>
              <a:rPr lang="en"/>
              <a:t>-Select a plane or "virtual focus" (like the slider in the stanford video)</a:t>
            </a:r>
          </a:p>
          <a:p>
            <a:r>
              <a:t/>
            </a:r>
          </a:p>
          <a:p>
            <a:pPr>
              <a:buNone/>
            </a:pPr>
            <a:r>
              <a:rPr lang="en"/>
              <a:t>We still need to learn about software. As we become more knowledgeable, we will recognize more functions.  But for now, this is what we are trying to accomplish in Software. </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216" id="216"/>
        <p:cNvGrpSpPr/>
        <p:nvPr/>
      </p:nvGrpSpPr>
      <p:grpSpPr>
        <a:xfrm>
          <a:off y="0" x="0"/>
          <a:ext cy="0" cx="0"/>
          <a:chOff y="0" x="0"/>
          <a:chExt cy="0" cx="0"/>
        </a:xfrm>
      </p:grpSpPr>
      <p:sp>
        <p:nvSpPr>
          <p:cNvPr name="Shape 217" id="217"/>
          <p:cNvSpPr/>
          <p:nvPr>
            <p:ph type="sldImg" idx="2"/>
          </p:nvPr>
        </p:nvSpPr>
        <p:spPr>
          <a:xfrm>
            <a:off y="685800" x="1143225"/>
            <a:ext cy="3429000" cx="4572299"/>
          </a:xfrm>
          <a:custGeom>
            <a:pathLst>
              <a:path extrusionOk="0" h="120000" w="120000">
                <a:moveTo>
                  <a:pt y="0" x="0"/>
                </a:moveTo>
                <a:lnTo>
                  <a:pt y="0" x="120000"/>
                </a:lnTo>
                <a:lnTo>
                  <a:pt y="120000" x="120000"/>
                </a:lnTo>
                <a:lnTo>
                  <a:pt y="120000" x="0"/>
                </a:lnTo>
                <a:close/>
              </a:path>
            </a:pathLst>
          </a:custGeom>
        </p:spPr>
      </p:sp>
      <p:sp>
        <p:nvSpPr>
          <p:cNvPr name="Shape 218" id="218"/>
          <p:cNvSpPr txBox="1"/>
          <p:nvPr>
            <p:ph type="body" idx="1"/>
          </p:nvPr>
        </p:nvSpPr>
        <p:spPr>
          <a:xfrm>
            <a:off y="4343400" x="685800"/>
            <a:ext cy="4114800" cx="5486399"/>
          </a:xfrm>
          <a:prstGeom prst="rect">
            <a:avLst/>
          </a:prstGeom>
        </p:spPr>
        <p:txBody>
          <a:bodyPr bIns="91425" tIns="91425" lIns="91425" anchor="t" anchorCtr="0" rIns="91425">
            <a:spAutoFit/>
          </a:bodyPr>
          <a:lstStyle/>
          <a:p>
            <a:pPr rtl="0" lvl="0">
              <a:buNone/>
            </a:pPr>
            <a:r>
              <a:rPr lang="en"/>
              <a:t>*Future plans needs to be built upon*</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226" id="226"/>
        <p:cNvGrpSpPr/>
        <p:nvPr/>
      </p:nvGrpSpPr>
      <p:grpSpPr>
        <a:xfrm>
          <a:off y="0" x="0"/>
          <a:ext cy="0" cx="0"/>
          <a:chOff y="0" x="0"/>
          <a:chExt cy="0" cx="0"/>
        </a:xfrm>
      </p:grpSpPr>
      <p:sp>
        <p:nvSpPr>
          <p:cNvPr name="Shape 227" id="227"/>
          <p:cNvSpPr/>
          <p:nvPr>
            <p:ph type="sldImg" idx="2"/>
          </p:nvPr>
        </p:nvSpPr>
        <p:spPr>
          <a:xfrm>
            <a:off y="685800" x="1143225"/>
            <a:ext cy="3429000" cx="4572299"/>
          </a:xfrm>
          <a:custGeom>
            <a:pathLst>
              <a:path extrusionOk="0" h="120000" w="120000">
                <a:moveTo>
                  <a:pt y="0" x="0"/>
                </a:moveTo>
                <a:lnTo>
                  <a:pt y="0" x="120000"/>
                </a:lnTo>
                <a:lnTo>
                  <a:pt y="120000" x="120000"/>
                </a:lnTo>
                <a:lnTo>
                  <a:pt y="120000" x="0"/>
                </a:lnTo>
                <a:close/>
              </a:path>
            </a:pathLst>
          </a:custGeom>
        </p:spPr>
      </p:sp>
      <p:sp>
        <p:nvSpPr>
          <p:cNvPr name="Shape 228" id="228"/>
          <p:cNvSpPr txBox="1"/>
          <p:nvPr>
            <p:ph type="body" idx="1"/>
          </p:nvPr>
        </p:nvSpPr>
        <p:spPr>
          <a:xfrm>
            <a:off y="4343400" x="685800"/>
            <a:ext cy="4114800" cx="5486399"/>
          </a:xfrm>
          <a:prstGeom prst="rect">
            <a:avLst/>
          </a:prstGeom>
        </p:spPr>
        <p:txBody>
          <a:bodyPr bIns="91425" tIns="91425" lIns="91425" anchor="t" anchorCtr="0" rIns="91425">
            <a:spAutoFit/>
          </a:bodyPr>
          <a:lstStyle/>
          <a:p>
            <a:pPr rtl="0" lvl="0">
              <a:spcBef>
                <a:spcPts val="600"/>
              </a:spcBef>
              <a:buNone/>
            </a:pPr>
            <a:r>
              <a:rPr lang="en" sz="1000">
                <a:solidFill>
                  <a:schemeClr val="dk1"/>
                </a:solidFill>
              </a:rPr>
              <a:t>Waterfall chart. Filled triangles=done. </a:t>
            </a:r>
          </a:p>
          <a:p>
            <a:pPr rtl="0" lvl="0">
              <a:spcBef>
                <a:spcPts val="600"/>
              </a:spcBef>
              <a:buClr>
                <a:srgbClr val="000000"/>
              </a:buClr>
              <a:buSzPct val="110000"/>
              <a:buFont typeface="Arial"/>
              <a:buNone/>
            </a:pPr>
            <a:r>
              <a:rPr lang="en" sz="1000">
                <a:solidFill>
                  <a:schemeClr val="dk1"/>
                </a:solidFill>
              </a:rPr>
              <a:t>We will complete our prototype this quarter.</a:t>
            </a:r>
          </a:p>
          <a:p>
            <a:pPr rtl="0" lvl="0">
              <a:spcBef>
                <a:spcPts val="600"/>
              </a:spcBef>
              <a:buClr>
                <a:srgbClr val="000000"/>
              </a:buClr>
              <a:buSzPct val="110000"/>
              <a:buFont typeface="Arial"/>
              <a:buNone/>
            </a:pPr>
            <a:r>
              <a:rPr lang="en" sz="1000">
                <a:solidFill>
                  <a:schemeClr val="dk1"/>
                </a:solidFill>
              </a:rPr>
              <a:t>Intermediate system by end of winter quarter</a:t>
            </a:r>
          </a:p>
          <a:p>
            <a:pPr rtl="0" lvl="0">
              <a:spcBef>
                <a:spcPts val="600"/>
              </a:spcBef>
              <a:buNone/>
            </a:pPr>
            <a:r>
              <a:rPr lang="en" sz="1000">
                <a:solidFill>
                  <a:schemeClr val="dk1"/>
                </a:solidFill>
              </a:rPr>
              <a:t>Finally, a fully operational system demonstrated at Imagine RIT in the spring.  </a:t>
            </a:r>
          </a:p>
          <a:p>
            <a:pPr rtl="0" lvl="0">
              <a:spcBef>
                <a:spcPts val="600"/>
              </a:spcBef>
              <a:buClr>
                <a:srgbClr val="000000"/>
              </a:buClr>
              <a:buSzPct val="110000"/>
              <a:buFont typeface="Arial"/>
              <a:buNone/>
            </a:pPr>
            <a:r>
              <a:rPr lang="en" sz="1000"/>
              <a:t>Organization made master plan. We are all following it.</a:t>
            </a:r>
          </a:p>
          <a:p>
            <a:pPr rtl="0" lvl="0">
              <a:buClr>
                <a:srgbClr val="000000"/>
              </a:buClr>
              <a:buSzPct val="100000"/>
              <a:buFont typeface="Arial"/>
              <a:buNone/>
            </a:pPr>
            <a:r>
              <a:rPr lang="en"/>
              <a:t>Systems Engineering = Organization Group. Tie the whole thing together</a:t>
            </a:r>
          </a:p>
          <a:p>
            <a:pPr rtl="0" lvl="0">
              <a:buClr>
                <a:srgbClr val="000000"/>
              </a:buClr>
              <a:buSzPct val="100000"/>
              <a:buFont typeface="Arial"/>
              <a:buNone/>
            </a:pPr>
            <a:r>
              <a:rPr lang="en"/>
              <a:t>facilitating communication, documenting configuration, maintaining schedules</a:t>
            </a:r>
          </a:p>
          <a:p>
            <a:r>
              <a:t/>
            </a:r>
          </a:p>
          <a:p>
            <a:pPr indent="-317500" marL="457200" rtl="0" lvl="0">
              <a:buClr>
                <a:srgbClr val="000000"/>
              </a:buClr>
              <a:buSzPct val="212121"/>
              <a:buFont typeface="Arial"/>
              <a:buChar char="•"/>
            </a:pPr>
            <a:r>
              <a:rPr lang="en"/>
              <a:t>We chose to break up into three main groups: Hardware, Software, and Organization.  </a:t>
            </a:r>
          </a:p>
          <a:p>
            <a:pPr indent="-317500" marL="457200" rtl="0" lvl="0">
              <a:buClr>
                <a:srgbClr val="000000"/>
              </a:buClr>
              <a:buSzPct val="212121"/>
              <a:buFont typeface="Arial"/>
              <a:buChar char="•"/>
            </a:pPr>
            <a:r>
              <a:rPr lang="en"/>
              <a:t>Hardware </a:t>
            </a:r>
            <a:r>
              <a:rPr lang="en">
                <a:solidFill>
                  <a:schemeClr val="dk1"/>
                </a:solidFill>
              </a:rPr>
              <a:t>specialized in the physical side of the project</a:t>
            </a:r>
            <a:r>
              <a:rPr lang="en"/>
              <a:t>.  This includes cameras, mounts, and inputs. </a:t>
            </a:r>
          </a:p>
          <a:p>
            <a:pPr indent="-317500" marL="457200" rtl="0" lvl="0">
              <a:buClr>
                <a:srgbClr val="000000"/>
              </a:buClr>
              <a:buSzPct val="212121"/>
              <a:buFont typeface="Arial"/>
              <a:buChar char="•"/>
            </a:pPr>
            <a:r>
              <a:rPr lang="en"/>
              <a:t>Software specialized on the computational aspects of the project. </a:t>
            </a:r>
          </a:p>
          <a:p>
            <a:pPr indent="-317500" marL="457200" rtl="0" lvl="0">
              <a:buClr>
                <a:srgbClr val="000000"/>
              </a:buClr>
              <a:buSzPct val="212121"/>
              <a:buFont typeface="Arial"/>
              <a:buChar char="•"/>
            </a:pPr>
            <a:r>
              <a:rPr lang="en"/>
              <a:t>The job of Organization is to facilitate the relationship between Hardware and Software and keep the entire class on schedule.</a:t>
            </a:r>
          </a:p>
          <a:p>
            <a:pPr indent="-317500" marL="457200" rtl="0" lvl="0">
              <a:buClr>
                <a:srgbClr val="000000"/>
              </a:buClr>
              <a:buSzPct val="212121"/>
              <a:buFont typeface="Arial"/>
              <a:buChar char="•"/>
            </a:pPr>
            <a:r>
              <a:rPr lang="en"/>
              <a:t>This diagram represents the relationship between the three groups Organization made master plan. We are all following it.</a:t>
            </a:r>
          </a:p>
          <a:p>
            <a:r>
              <a:t/>
            </a:r>
          </a:p>
          <a:p>
            <a:pPr rtl="0" lvl="0">
              <a:buClr>
                <a:srgbClr val="000000"/>
              </a:buClr>
              <a:buSzPct val="100000"/>
              <a:buFont typeface="Arial"/>
              <a:buNone/>
            </a:pPr>
            <a:r>
              <a:rPr lang="en"/>
              <a:t>Change title to "Plan of Work"</a:t>
            </a:r>
          </a:p>
          <a:p>
            <a:pPr rtl="0" lvl="0">
              <a:spcBef>
                <a:spcPts val="600"/>
              </a:spcBef>
              <a:buClr>
                <a:srgbClr val="000000"/>
              </a:buClr>
              <a:buSzPct val="110000"/>
              <a:buFont typeface="Arial"/>
              <a:buNone/>
            </a:pPr>
            <a:r>
              <a:rPr lang="en" sz="1000"/>
              <a:t>First prototype- we're putting together things that we have access to in the imaging science labs, we're trying to make it work and we're not trying to achieve any of our ideal requirements until we have a basic understanding </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232" id="232"/>
        <p:cNvGrpSpPr/>
        <p:nvPr/>
      </p:nvGrpSpPr>
      <p:grpSpPr>
        <a:xfrm>
          <a:off y="0" x="0"/>
          <a:ext cy="0" cx="0"/>
          <a:chOff y="0" x="0"/>
          <a:chExt cy="0" cx="0"/>
        </a:xfrm>
      </p:grpSpPr>
      <p:sp>
        <p:nvSpPr>
          <p:cNvPr name="Shape 233" id="233"/>
          <p:cNvSpPr/>
          <p:nvPr>
            <p:ph type="sldImg" idx="2"/>
          </p:nvPr>
        </p:nvSpPr>
        <p:spPr>
          <a:xfrm>
            <a:off y="685800" x="1143225"/>
            <a:ext cy="3429000" cx="4572299"/>
          </a:xfrm>
          <a:custGeom>
            <a:pathLst>
              <a:path extrusionOk="0" h="120000" w="120000">
                <a:moveTo>
                  <a:pt y="0" x="0"/>
                </a:moveTo>
                <a:lnTo>
                  <a:pt y="0" x="120000"/>
                </a:lnTo>
                <a:lnTo>
                  <a:pt y="120000" x="120000"/>
                </a:lnTo>
                <a:lnTo>
                  <a:pt y="120000" x="0"/>
                </a:lnTo>
                <a:close/>
              </a:path>
            </a:pathLst>
          </a:custGeom>
        </p:spPr>
      </p:sp>
      <p:sp>
        <p:nvSpPr>
          <p:cNvPr name="Shape 234" id="234"/>
          <p:cNvSpPr txBox="1"/>
          <p:nvPr>
            <p:ph type="body" idx="1"/>
          </p:nvPr>
        </p:nvSpPr>
        <p:spPr>
          <a:xfrm>
            <a:off y="4343400" x="685800"/>
            <a:ext cy="4114800" cx="5486399"/>
          </a:xfrm>
          <a:prstGeom prst="rect">
            <a:avLst/>
          </a:prstGeom>
        </p:spPr>
        <p:txBody>
          <a:bodyPr bIns="91425" tIns="91425" lIns="91425" anchor="t" anchorCtr="0" rIns="91425">
            <a:spAutoFit/>
          </a:bodyPr>
          <a:lstStyle/>
          <a:p>
            <a:pPr rtl="0" lvl="0">
              <a:buNone/>
            </a:pPr>
            <a:r>
              <a:rPr lang="en"/>
              <a:t>Need to expand on what these people have helped us with/ re-organize</a:t>
            </a:r>
          </a:p>
          <a:p>
            <a:pPr rtl="0" lvl="0">
              <a:buNone/>
            </a:pPr>
            <a:r>
              <a:rPr lang="en"/>
              <a:t>Jinwei Gu: Expert in computational photography, Helped with programming principles (Can someone expand on this?)</a:t>
            </a:r>
          </a:p>
          <a:p>
            <a:pPr rtl="0" lvl="0">
              <a:buNone/>
            </a:pPr>
            <a:r>
              <a:rPr lang="en"/>
              <a:t>Joe Pow: Instructor, leader, etc.</a:t>
            </a:r>
          </a:p>
          <a:p>
            <a:pPr rtl="0" lvl="0">
              <a:buNone/>
            </a:pPr>
            <a:r>
              <a:rPr lang="en"/>
              <a:t>Maria Helguera: Class advisor. In class support and suggestions</a:t>
            </a:r>
          </a:p>
          <a:p>
            <a:pPr rtl="0" lvl="0">
              <a:buClr>
                <a:srgbClr val="000000"/>
              </a:buClr>
              <a:buSzPct val="100000"/>
              <a:buFont typeface="Arial"/>
              <a:buNone/>
            </a:pPr>
            <a:r>
              <a:rPr lang="en"/>
              <a:t>Bo Hu: Research scientist, supporting the software group</a:t>
            </a:r>
          </a:p>
          <a:p>
            <a:pPr rtl="0" lvl="0">
              <a:buClr>
                <a:srgbClr val="000000"/>
              </a:buClr>
              <a:buSzPct val="100000"/>
              <a:buFont typeface="Arial"/>
              <a:buNone/>
            </a:pPr>
            <a:r>
              <a:rPr lang="en"/>
              <a:t>Roger Easton: In class support, suggestions, questions, and commentary. </a:t>
            </a:r>
          </a:p>
          <a:p>
            <a:pPr rtl="0" lvl="0">
              <a:buClr>
                <a:srgbClr val="000000"/>
              </a:buClr>
              <a:buSzPct val="100000"/>
              <a:buFont typeface="Arial"/>
              <a:buNone/>
            </a:pPr>
            <a:r>
              <a:rPr lang="en"/>
              <a:t>Vaibhav Vaish: Developer of original Standford system</a:t>
            </a:r>
          </a:p>
          <a:p>
            <a:pPr rtl="0" lvl="0">
              <a:buClr>
                <a:srgbClr val="000000"/>
              </a:buClr>
              <a:buSzPct val="100000"/>
              <a:buFont typeface="Arial"/>
              <a:buNone/>
            </a:pPr>
            <a:r>
              <a:rPr lang="en"/>
              <a:t>Kevin Dickey: Junior student helping developing the computational model </a:t>
            </a:r>
          </a:p>
          <a:p>
            <a:pPr rtl="0" lvl="0">
              <a:buClr>
                <a:srgbClr val="000000"/>
              </a:buClr>
              <a:buSzPct val="100000"/>
              <a:buFont typeface="Arial"/>
              <a:buNone/>
            </a:pPr>
            <a:r>
              <a:rPr lang="en"/>
              <a:t>Matti Kariluoma: Licensed Lftextures to the class and suggested the use of openGL (Helped Software)</a:t>
            </a:r>
          </a:p>
          <a:p>
            <a:pPr lvl="0">
              <a:buClr>
                <a:srgbClr val="000000"/>
              </a:buClr>
              <a:buSzPct val="100000"/>
              <a:buFont typeface="Arial"/>
              <a:buNone/>
            </a:pPr>
            <a:r>
              <a:rPr lang="en"/>
              <a:t>Marc Levoy: Provided valuable research and offered to answer any questions we have</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239" id="239"/>
        <p:cNvGrpSpPr/>
        <p:nvPr/>
      </p:nvGrpSpPr>
      <p:grpSpPr>
        <a:xfrm>
          <a:off y="0" x="0"/>
          <a:ext cy="0" cx="0"/>
          <a:chOff y="0" x="0"/>
          <a:chExt cy="0" cx="0"/>
        </a:xfrm>
      </p:grpSpPr>
      <p:sp>
        <p:nvSpPr>
          <p:cNvPr name="Shape 240" id="240"/>
          <p:cNvSpPr/>
          <p:nvPr>
            <p:ph type="sldImg" idx="2"/>
          </p:nvPr>
        </p:nvSpPr>
        <p:spPr>
          <a:xfrm>
            <a:off y="685800" x="1143225"/>
            <a:ext cy="3429000" cx="4572299"/>
          </a:xfrm>
          <a:custGeom>
            <a:pathLst>
              <a:path extrusionOk="0" h="120000" w="120000">
                <a:moveTo>
                  <a:pt y="0" x="0"/>
                </a:moveTo>
                <a:lnTo>
                  <a:pt y="0" x="120000"/>
                </a:lnTo>
                <a:lnTo>
                  <a:pt y="120000" x="120000"/>
                </a:lnTo>
                <a:lnTo>
                  <a:pt y="120000" x="0"/>
                </a:lnTo>
                <a:close/>
              </a:path>
            </a:pathLst>
          </a:custGeom>
        </p:spPr>
      </p:sp>
      <p:sp>
        <p:nvSpPr>
          <p:cNvPr name="Shape 241" id="241"/>
          <p:cNvSpPr txBox="1"/>
          <p:nvPr>
            <p:ph type="body" idx="1"/>
          </p:nvPr>
        </p:nvSpPr>
        <p:spPr>
          <a:xfrm>
            <a:off y="4343400" x="685800"/>
            <a:ext cy="4114800" cx="5486399"/>
          </a:xfrm>
          <a:prstGeom prst="rect">
            <a:avLst/>
          </a:prstGeom>
        </p:spPr>
        <p:txBody>
          <a:bodyPr bIns="91425" tIns="91425" lIns="91425" anchor="t" anchorCtr="0" rIns="91425">
            <a:spAutoFit/>
          </a:bodyPr>
          <a:lstStyle/>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243" id="243"/>
        <p:cNvGrpSpPr/>
        <p:nvPr/>
      </p:nvGrpSpPr>
      <p:grpSpPr>
        <a:xfrm>
          <a:off y="0" x="0"/>
          <a:ext cy="0" cx="0"/>
          <a:chOff y="0" x="0"/>
          <a:chExt cy="0" cx="0"/>
        </a:xfrm>
      </p:grpSpPr>
      <p:sp>
        <p:nvSpPr>
          <p:cNvPr name="Shape 244" id="244"/>
          <p:cNvSpPr/>
          <p:nvPr>
            <p:ph type="sldImg" idx="2"/>
          </p:nvPr>
        </p:nvSpPr>
        <p:spPr>
          <a:xfrm>
            <a:off y="685800" x="1143225"/>
            <a:ext cy="3429000" cx="4572299"/>
          </a:xfrm>
          <a:custGeom>
            <a:pathLst>
              <a:path extrusionOk="0" h="120000" w="120000">
                <a:moveTo>
                  <a:pt y="0" x="0"/>
                </a:moveTo>
                <a:lnTo>
                  <a:pt y="0" x="120000"/>
                </a:lnTo>
                <a:lnTo>
                  <a:pt y="120000" x="120000"/>
                </a:lnTo>
                <a:lnTo>
                  <a:pt y="120000" x="0"/>
                </a:lnTo>
                <a:close/>
              </a:path>
            </a:pathLst>
          </a:custGeom>
        </p:spPr>
      </p:sp>
      <p:sp>
        <p:nvSpPr>
          <p:cNvPr name="Shape 245" id="245"/>
          <p:cNvSpPr txBox="1"/>
          <p:nvPr>
            <p:ph type="body" idx="1"/>
          </p:nvPr>
        </p:nvSpPr>
        <p:spPr>
          <a:xfrm>
            <a:off y="4343400" x="685800"/>
            <a:ext cy="4114800" cx="5486399"/>
          </a:xfrm>
          <a:prstGeom prst="rect">
            <a:avLst/>
          </a:prstGeom>
        </p:spPr>
        <p:txBody>
          <a:bodyPr bIns="91425" tIns="91425" lIns="91425" anchor="t" anchorCtr="0" rIns="91425">
            <a:spAutoFit/>
          </a:bodyPr>
          <a:lstStyle/>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247" id="247"/>
        <p:cNvGrpSpPr/>
        <p:nvPr/>
      </p:nvGrpSpPr>
      <p:grpSpPr>
        <a:xfrm>
          <a:off y="0" x="0"/>
          <a:ext cy="0" cx="0"/>
          <a:chOff y="0" x="0"/>
          <a:chExt cy="0" cx="0"/>
        </a:xfrm>
      </p:grpSpPr>
      <p:sp>
        <p:nvSpPr>
          <p:cNvPr name="Shape 248" id="248"/>
          <p:cNvSpPr/>
          <p:nvPr>
            <p:ph type="sldImg" idx="2"/>
          </p:nvPr>
        </p:nvSpPr>
        <p:spPr>
          <a:xfrm>
            <a:off y="685800" x="1143225"/>
            <a:ext cy="3429000" cx="4572299"/>
          </a:xfrm>
          <a:custGeom>
            <a:pathLst>
              <a:path extrusionOk="0" h="120000" w="120000">
                <a:moveTo>
                  <a:pt y="0" x="0"/>
                </a:moveTo>
                <a:lnTo>
                  <a:pt y="0" x="120000"/>
                </a:lnTo>
                <a:lnTo>
                  <a:pt y="120000" x="120000"/>
                </a:lnTo>
                <a:lnTo>
                  <a:pt y="120000" x="0"/>
                </a:lnTo>
                <a:close/>
              </a:path>
            </a:pathLst>
          </a:custGeom>
        </p:spPr>
      </p:sp>
      <p:sp>
        <p:nvSpPr>
          <p:cNvPr name="Shape 249" id="249"/>
          <p:cNvSpPr txBox="1"/>
          <p:nvPr>
            <p:ph type="body" idx="1"/>
          </p:nvPr>
        </p:nvSpPr>
        <p:spPr>
          <a:xfrm>
            <a:off y="4343400" x="685800"/>
            <a:ext cy="4114800" cx="5486399"/>
          </a:xfrm>
          <a:prstGeom prst="rect">
            <a:avLst/>
          </a:prstGeom>
        </p:spPr>
        <p:txBody>
          <a:bodyPr bIns="91425" tIns="91425" lIns="91425" anchor="t" anchorCtr="0" rIns="91425">
            <a:spAutoFit/>
          </a:bodyPr>
          <a:lstStyle/>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251" id="251"/>
        <p:cNvGrpSpPr/>
        <p:nvPr/>
      </p:nvGrpSpPr>
      <p:grpSpPr>
        <a:xfrm>
          <a:off y="0" x="0"/>
          <a:ext cy="0" cx="0"/>
          <a:chOff y="0" x="0"/>
          <a:chExt cy="0" cx="0"/>
        </a:xfrm>
      </p:grpSpPr>
      <p:sp>
        <p:nvSpPr>
          <p:cNvPr name="Shape 252" id="252"/>
          <p:cNvSpPr/>
          <p:nvPr>
            <p:ph type="sldImg" idx="2"/>
          </p:nvPr>
        </p:nvSpPr>
        <p:spPr>
          <a:xfrm>
            <a:off y="685800" x="1143225"/>
            <a:ext cy="3429000" cx="4572299"/>
          </a:xfrm>
          <a:custGeom>
            <a:pathLst>
              <a:path extrusionOk="0" h="120000" w="120000">
                <a:moveTo>
                  <a:pt y="0" x="0"/>
                </a:moveTo>
                <a:lnTo>
                  <a:pt y="0" x="120000"/>
                </a:lnTo>
                <a:lnTo>
                  <a:pt y="120000" x="120000"/>
                </a:lnTo>
                <a:lnTo>
                  <a:pt y="120000" x="0"/>
                </a:lnTo>
                <a:close/>
              </a:path>
            </a:pathLst>
          </a:custGeom>
        </p:spPr>
      </p:sp>
      <p:sp>
        <p:nvSpPr>
          <p:cNvPr name="Shape 253" id="253"/>
          <p:cNvSpPr txBox="1"/>
          <p:nvPr>
            <p:ph type="body" idx="1"/>
          </p:nvPr>
        </p:nvSpPr>
        <p:spPr>
          <a:xfrm>
            <a:off y="4343400" x="685800"/>
            <a:ext cy="4114800" cx="5486399"/>
          </a:xfrm>
          <a:prstGeom prst="rect">
            <a:avLst/>
          </a:prstGeom>
        </p:spPr>
        <p:txBody>
          <a:bodyPr bIns="91425" tIns="91425" lIns="91425" anchor="t" anchorCtr="0" rIns="91425">
            <a:spAutoFit/>
          </a:bodyPr>
          <a:lstStyle/>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257" id="257"/>
        <p:cNvGrpSpPr/>
        <p:nvPr/>
      </p:nvGrpSpPr>
      <p:grpSpPr>
        <a:xfrm>
          <a:off y="0" x="0"/>
          <a:ext cy="0" cx="0"/>
          <a:chOff y="0" x="0"/>
          <a:chExt cy="0" cx="0"/>
        </a:xfrm>
      </p:grpSpPr>
      <p:sp>
        <p:nvSpPr>
          <p:cNvPr name="Shape 258" id="258"/>
          <p:cNvSpPr/>
          <p:nvPr>
            <p:ph type="sldImg" idx="2"/>
          </p:nvPr>
        </p:nvSpPr>
        <p:spPr>
          <a:xfrm>
            <a:off y="685800" x="1143225"/>
            <a:ext cy="3429000" cx="4572299"/>
          </a:xfrm>
          <a:custGeom>
            <a:pathLst>
              <a:path extrusionOk="0" h="120000" w="120000">
                <a:moveTo>
                  <a:pt y="0" x="0"/>
                </a:moveTo>
                <a:lnTo>
                  <a:pt y="0" x="120000"/>
                </a:lnTo>
                <a:lnTo>
                  <a:pt y="120000" x="120000"/>
                </a:lnTo>
                <a:lnTo>
                  <a:pt y="120000" x="0"/>
                </a:lnTo>
                <a:close/>
              </a:path>
            </a:pathLst>
          </a:custGeom>
        </p:spPr>
      </p:sp>
      <p:sp>
        <p:nvSpPr>
          <p:cNvPr name="Shape 259" id="259"/>
          <p:cNvSpPr txBox="1"/>
          <p:nvPr>
            <p:ph type="body" idx="1"/>
          </p:nvPr>
        </p:nvSpPr>
        <p:spPr>
          <a:xfrm>
            <a:off y="4343400" x="685800"/>
            <a:ext cy="4114800" cx="5486399"/>
          </a:xfrm>
          <a:prstGeom prst="rect">
            <a:avLst/>
          </a:prstGeom>
        </p:spPr>
        <p:txBody>
          <a:bodyPr bIns="91425" tIns="91425" lIns="91425" anchor="t" anchorCtr="0" rIns="91425">
            <a:spAutoFit/>
          </a:bodyPr>
          <a:lstStyle/>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50" id="50"/>
        <p:cNvGrpSpPr/>
        <p:nvPr/>
      </p:nvGrpSpPr>
      <p:grpSpPr>
        <a:xfrm>
          <a:off y="0" x="0"/>
          <a:ext cy="0" cx="0"/>
          <a:chOff y="0" x="0"/>
          <a:chExt cy="0" cx="0"/>
        </a:xfrm>
      </p:grpSpPr>
      <p:sp>
        <p:nvSpPr>
          <p:cNvPr name="Shape 51" id="51"/>
          <p:cNvSpPr/>
          <p:nvPr>
            <p:ph type="sldImg" idx="2"/>
          </p:nvPr>
        </p:nvSpPr>
        <p:spPr>
          <a:xfrm>
            <a:off y="685800" x="1143225"/>
            <a:ext cy="3429000" cx="4572299"/>
          </a:xfrm>
          <a:custGeom>
            <a:pathLst>
              <a:path extrusionOk="0" h="120000" w="120000">
                <a:moveTo>
                  <a:pt y="0" x="0"/>
                </a:moveTo>
                <a:lnTo>
                  <a:pt y="0" x="120000"/>
                </a:lnTo>
                <a:lnTo>
                  <a:pt y="120000" x="120000"/>
                </a:lnTo>
                <a:lnTo>
                  <a:pt y="120000" x="0"/>
                </a:lnTo>
                <a:close/>
              </a:path>
            </a:pathLst>
          </a:custGeom>
        </p:spPr>
      </p:sp>
      <p:sp>
        <p:nvSpPr>
          <p:cNvPr name="Shape 52" id="52"/>
          <p:cNvSpPr txBox="1"/>
          <p:nvPr>
            <p:ph type="body" idx="1"/>
          </p:nvPr>
        </p:nvSpPr>
        <p:spPr>
          <a:xfrm>
            <a:off y="4343400" x="685800"/>
            <a:ext cy="4114800" cx="5486399"/>
          </a:xfrm>
          <a:prstGeom prst="rect">
            <a:avLst/>
          </a:prstGeom>
        </p:spPr>
        <p:txBody>
          <a:bodyPr bIns="91425" tIns="91425" lIns="91425" anchor="t" anchorCtr="0" rIns="91425">
            <a:spAutoFit/>
          </a:bodyPr>
          <a:lstStyle/>
          <a:p>
            <a:pPr rtl="0" lvl="0">
              <a:buNone/>
            </a:pPr>
            <a:r>
              <a:rPr lang="en"/>
              <a:t>First we are going to talk about what inspired us for the project.  </a:t>
            </a:r>
          </a:p>
          <a:p>
            <a:pPr>
              <a:buNone/>
            </a:pPr>
            <a:r>
              <a:rPr lang="en"/>
              <a:t>*go through each section briefly*</a:t>
            </a: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265" id="265"/>
        <p:cNvGrpSpPr/>
        <p:nvPr/>
      </p:nvGrpSpPr>
      <p:grpSpPr>
        <a:xfrm>
          <a:off y="0" x="0"/>
          <a:ext cy="0" cx="0"/>
          <a:chOff y="0" x="0"/>
          <a:chExt cy="0" cx="0"/>
        </a:xfrm>
      </p:grpSpPr>
      <p:sp>
        <p:nvSpPr>
          <p:cNvPr name="Shape 266" id="266"/>
          <p:cNvSpPr/>
          <p:nvPr>
            <p:ph type="sldImg" idx="2"/>
          </p:nvPr>
        </p:nvSpPr>
        <p:spPr>
          <a:xfrm>
            <a:off y="685800" x="1143225"/>
            <a:ext cy="3429000" cx="4572299"/>
          </a:xfrm>
          <a:custGeom>
            <a:pathLst>
              <a:path extrusionOk="0" h="120000" w="120000">
                <a:moveTo>
                  <a:pt y="0" x="0"/>
                </a:moveTo>
                <a:lnTo>
                  <a:pt y="0" x="120000"/>
                </a:lnTo>
                <a:lnTo>
                  <a:pt y="120000" x="120000"/>
                </a:lnTo>
                <a:lnTo>
                  <a:pt y="120000" x="0"/>
                </a:lnTo>
                <a:close/>
              </a:path>
            </a:pathLst>
          </a:custGeom>
        </p:spPr>
      </p:sp>
      <p:sp>
        <p:nvSpPr>
          <p:cNvPr name="Shape 267" id="267"/>
          <p:cNvSpPr txBox="1"/>
          <p:nvPr>
            <p:ph type="body" idx="1"/>
          </p:nvPr>
        </p:nvSpPr>
        <p:spPr>
          <a:xfrm>
            <a:off y="4343400" x="685800"/>
            <a:ext cy="4114800" cx="5486399"/>
          </a:xfrm>
          <a:prstGeom prst="rect">
            <a:avLst/>
          </a:prstGeom>
        </p:spPr>
        <p:txBody>
          <a:bodyPr bIns="91425" tIns="91425" lIns="91425" anchor="t" anchorCtr="0" rIns="91425">
            <a:spAutoFit/>
          </a:bodyPr>
          <a:lstStyle/>
          <a:p>
            <a:pPr indent="-304800" marL="457200" rtl="0" lvl="0">
              <a:spcBef>
                <a:spcPts val="600"/>
              </a:spcBef>
              <a:buClr>
                <a:schemeClr val="dk1"/>
              </a:buClr>
              <a:buSzPct val="200000"/>
              <a:buFont typeface="Arial"/>
              <a:buChar char="•"/>
            </a:pPr>
            <a:r>
              <a:rPr lang="en" sz="1000">
                <a:solidFill>
                  <a:schemeClr val="dk1"/>
                </a:solidFill>
              </a:rPr>
              <a:t>
</a:t>
            </a:r>
            <a:r>
              <a:rPr lang="en" sz="1200">
                <a:solidFill>
                  <a:schemeClr val="dk1"/>
                </a:solidFill>
              </a:rPr>
              <a:t>Light field imaging is the ability to capture the planes in the 4D light field, as opposed to only capturing 2D light with an everyday camera.</a:t>
            </a:r>
          </a:p>
          <a:p>
            <a:pPr indent="-304800" marL="457200" rtl="0" lvl="0">
              <a:spcBef>
                <a:spcPts val="600"/>
              </a:spcBef>
              <a:buClr>
                <a:schemeClr val="dk1"/>
              </a:buClr>
              <a:buSzPct val="166666"/>
              <a:buFont typeface="Arial"/>
              <a:buChar char="•"/>
            </a:pPr>
            <a:r>
              <a:rPr lang="en" sz="1200">
                <a:solidFill>
                  <a:schemeClr val="dk1"/>
                </a:solidFill>
              </a:rPr>
              <a:t>It's accomplished through the use of an array of cameras or a micro lens array that record the many planes of light.</a:t>
            </a:r>
          </a:p>
          <a:p>
            <a:pPr indent="-304800" marL="457200" rtl="0" lvl="0">
              <a:spcBef>
                <a:spcPts val="600"/>
              </a:spcBef>
              <a:buClr>
                <a:schemeClr val="dk1"/>
              </a:buClr>
              <a:buSzPct val="166666"/>
              <a:buFont typeface="Arial"/>
              <a:buChar char="•"/>
            </a:pPr>
            <a:r>
              <a:rPr lang="en" sz="1200">
                <a:solidFill>
                  <a:schemeClr val="dk1"/>
                </a:solidFill>
              </a:rPr>
              <a:t>The data acquired through the images is stored, and can used to look at an image at different perspectives after the fact.</a:t>
            </a:r>
          </a:p>
          <a:p>
            <a:pPr rtl="0" lvl="0">
              <a:spcBef>
                <a:spcPts val="600"/>
              </a:spcBef>
              <a:buNone/>
            </a:pPr>
            <a:r>
              <a:rPr lang="en" sz="1000">
                <a:solidFill>
                  <a:schemeClr val="dk1"/>
                </a:solidFill>
              </a:rPr>
              <a:t>*explain diagram* </a:t>
            </a:r>
          </a:p>
          <a:p>
            <a:pPr>
              <a:buNone/>
            </a:pPr>
            <a:r>
              <a:rPr lang="en" sz="1000"/>
              <a:t>This is a diagram of a row of sensors taking in and reading different rays of light within its field  of view.</a:t>
            </a: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271" id="271"/>
        <p:cNvGrpSpPr/>
        <p:nvPr/>
      </p:nvGrpSpPr>
      <p:grpSpPr>
        <a:xfrm>
          <a:off y="0" x="0"/>
          <a:ext cy="0" cx="0"/>
          <a:chOff y="0" x="0"/>
          <a:chExt cy="0" cx="0"/>
        </a:xfrm>
      </p:grpSpPr>
      <p:sp>
        <p:nvSpPr>
          <p:cNvPr name="Shape 272" id="272"/>
          <p:cNvSpPr/>
          <p:nvPr>
            <p:ph type="sldImg" idx="2"/>
          </p:nvPr>
        </p:nvSpPr>
        <p:spPr>
          <a:xfrm>
            <a:off y="685800" x="1143225"/>
            <a:ext cy="3429000" cx="4572299"/>
          </a:xfrm>
          <a:custGeom>
            <a:pathLst>
              <a:path extrusionOk="0" h="120000" w="120000">
                <a:moveTo>
                  <a:pt y="0" x="0"/>
                </a:moveTo>
                <a:lnTo>
                  <a:pt y="0" x="120000"/>
                </a:lnTo>
                <a:lnTo>
                  <a:pt y="120000" x="120000"/>
                </a:lnTo>
                <a:lnTo>
                  <a:pt y="120000" x="0"/>
                </a:lnTo>
                <a:close/>
              </a:path>
            </a:pathLst>
          </a:custGeom>
        </p:spPr>
      </p:sp>
      <p:sp>
        <p:nvSpPr>
          <p:cNvPr name="Shape 273" id="273"/>
          <p:cNvSpPr txBox="1"/>
          <p:nvPr>
            <p:ph type="body" idx="1"/>
          </p:nvPr>
        </p:nvSpPr>
        <p:spPr>
          <a:xfrm>
            <a:off y="4343400" x="685800"/>
            <a:ext cy="4114800" cx="5486399"/>
          </a:xfrm>
          <a:prstGeom prst="rect">
            <a:avLst/>
          </a:prstGeom>
        </p:spPr>
        <p:txBody>
          <a:bodyPr bIns="91425" tIns="91425" lIns="91425" anchor="t" anchorCtr="0" rIns="91425">
            <a:spAutoFit/>
          </a:bodyPr>
          <a:lstStyle/>
          <a:p>
            <a:pPr rtl="0" lvl="0">
              <a:buNone/>
            </a:pPr>
            <a:r>
              <a:rPr lang="en"/>
              <a:t>Maria and Jason</a:t>
            </a:r>
          </a:p>
          <a:p>
            <a:pPr rtl="0" lvl="0">
              <a:buNone/>
            </a:pPr>
            <a:r>
              <a:rPr lang="en"/>
              <a:t>Vocabulary:</a:t>
            </a:r>
          </a:p>
          <a:p>
            <a:pPr>
              <a:buNone/>
            </a:pPr>
            <a:r>
              <a:rPr lang="en"/>
              <a:t>Codec - Compression Decompression Algorithm (H.264, Divx, FFMpeg), tells computer to copy sections of a frame over when they are not moving. Ignores still portions of an image so it only needs data from the moving parts.</a:t>
            </a: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279" id="279"/>
        <p:cNvGrpSpPr/>
        <p:nvPr/>
      </p:nvGrpSpPr>
      <p:grpSpPr>
        <a:xfrm>
          <a:off y="0" x="0"/>
          <a:ext cy="0" cx="0"/>
          <a:chOff y="0" x="0"/>
          <a:chExt cy="0" cx="0"/>
        </a:xfrm>
      </p:grpSpPr>
      <p:sp>
        <p:nvSpPr>
          <p:cNvPr name="Shape 280" id="280"/>
          <p:cNvSpPr/>
          <p:nvPr>
            <p:ph type="sldImg" idx="2"/>
          </p:nvPr>
        </p:nvSpPr>
        <p:spPr>
          <a:xfrm>
            <a:off y="685800" x="1143225"/>
            <a:ext cy="3429000" cx="4572299"/>
          </a:xfrm>
          <a:custGeom>
            <a:pathLst>
              <a:path extrusionOk="0" h="120000" w="120000">
                <a:moveTo>
                  <a:pt y="0" x="0"/>
                </a:moveTo>
                <a:lnTo>
                  <a:pt y="0" x="120000"/>
                </a:lnTo>
                <a:lnTo>
                  <a:pt y="120000" x="120000"/>
                </a:lnTo>
                <a:lnTo>
                  <a:pt y="120000" x="0"/>
                </a:lnTo>
                <a:close/>
              </a:path>
            </a:pathLst>
          </a:custGeom>
        </p:spPr>
      </p:sp>
      <p:sp>
        <p:nvSpPr>
          <p:cNvPr name="Shape 281" id="281"/>
          <p:cNvSpPr txBox="1"/>
          <p:nvPr>
            <p:ph type="body" idx="1"/>
          </p:nvPr>
        </p:nvSpPr>
        <p:spPr>
          <a:xfrm>
            <a:off y="4343400" x="685800"/>
            <a:ext cy="4114800" cx="5486399"/>
          </a:xfrm>
          <a:prstGeom prst="rect">
            <a:avLst/>
          </a:prstGeom>
        </p:spPr>
        <p:txBody>
          <a:bodyPr bIns="91425" tIns="91425" lIns="91425" anchor="t" anchorCtr="0" rIns="91425">
            <a:spAutoFit/>
          </a:bodyPr>
          <a:lstStyle/>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285" id="285"/>
        <p:cNvGrpSpPr/>
        <p:nvPr/>
      </p:nvGrpSpPr>
      <p:grpSpPr>
        <a:xfrm>
          <a:off y="0" x="0"/>
          <a:ext cy="0" cx="0"/>
          <a:chOff y="0" x="0"/>
          <a:chExt cy="0" cx="0"/>
        </a:xfrm>
      </p:grpSpPr>
      <p:sp>
        <p:nvSpPr>
          <p:cNvPr name="Shape 286" id="286"/>
          <p:cNvSpPr/>
          <p:nvPr>
            <p:ph type="sldImg" idx="2"/>
          </p:nvPr>
        </p:nvSpPr>
        <p:spPr>
          <a:xfrm>
            <a:off y="685800" x="1143225"/>
            <a:ext cy="3429000" cx="4572299"/>
          </a:xfrm>
          <a:custGeom>
            <a:pathLst>
              <a:path extrusionOk="0" h="120000" w="120000">
                <a:moveTo>
                  <a:pt y="0" x="0"/>
                </a:moveTo>
                <a:lnTo>
                  <a:pt y="0" x="120000"/>
                </a:lnTo>
                <a:lnTo>
                  <a:pt y="120000" x="120000"/>
                </a:lnTo>
                <a:lnTo>
                  <a:pt y="120000" x="0"/>
                </a:lnTo>
                <a:close/>
              </a:path>
            </a:pathLst>
          </a:custGeom>
        </p:spPr>
      </p:sp>
      <p:sp>
        <p:nvSpPr>
          <p:cNvPr name="Shape 287" id="287"/>
          <p:cNvSpPr txBox="1"/>
          <p:nvPr>
            <p:ph type="body" idx="1"/>
          </p:nvPr>
        </p:nvSpPr>
        <p:spPr>
          <a:xfrm>
            <a:off y="4343400" x="685800"/>
            <a:ext cy="4114800" cx="5486399"/>
          </a:xfrm>
          <a:prstGeom prst="rect">
            <a:avLst/>
          </a:prstGeom>
        </p:spPr>
        <p:txBody>
          <a:bodyPr bIns="91425" tIns="91425" lIns="91425" anchor="t" anchorCtr="0" rIns="91425">
            <a:spAutoFit/>
          </a:bodyPr>
          <a:lstStyle/>
          <a:p>
            <a:pPr rtl="0" lvl="0">
              <a:buNone/>
            </a:pPr>
            <a:r>
              <a:rPr lang="en"/>
              <a:t>Dan Chalifoux, Andy Vaccaro</a:t>
            </a:r>
          </a:p>
          <a:p>
            <a:r>
              <a:t/>
            </a:r>
          </a:p>
          <a:p>
            <a:pPr rtl="0" lvl="0">
              <a:buNone/>
            </a:pPr>
            <a:r>
              <a:rPr lang="en"/>
              <a:t>change font size - BIGGER</a:t>
            </a: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293" id="293"/>
        <p:cNvGrpSpPr/>
        <p:nvPr/>
      </p:nvGrpSpPr>
      <p:grpSpPr>
        <a:xfrm>
          <a:off y="0" x="0"/>
          <a:ext cy="0" cx="0"/>
          <a:chOff y="0" x="0"/>
          <a:chExt cy="0" cx="0"/>
        </a:xfrm>
      </p:grpSpPr>
      <p:sp>
        <p:nvSpPr>
          <p:cNvPr name="Shape 294" id="294"/>
          <p:cNvSpPr/>
          <p:nvPr>
            <p:ph type="sldImg" idx="2"/>
          </p:nvPr>
        </p:nvSpPr>
        <p:spPr>
          <a:xfrm>
            <a:off y="685800" x="1143225"/>
            <a:ext cy="3429000" cx="4572299"/>
          </a:xfrm>
          <a:custGeom>
            <a:pathLst>
              <a:path extrusionOk="0" h="120000" w="120000">
                <a:moveTo>
                  <a:pt y="0" x="0"/>
                </a:moveTo>
                <a:lnTo>
                  <a:pt y="0" x="120000"/>
                </a:lnTo>
                <a:lnTo>
                  <a:pt y="120000" x="120000"/>
                </a:lnTo>
                <a:lnTo>
                  <a:pt y="120000" x="0"/>
                </a:lnTo>
                <a:close/>
              </a:path>
            </a:pathLst>
          </a:custGeom>
        </p:spPr>
      </p:sp>
      <p:sp>
        <p:nvSpPr>
          <p:cNvPr name="Shape 295" id="295"/>
          <p:cNvSpPr txBox="1"/>
          <p:nvPr>
            <p:ph type="body" idx="1"/>
          </p:nvPr>
        </p:nvSpPr>
        <p:spPr>
          <a:xfrm>
            <a:off y="4343400" x="685800"/>
            <a:ext cy="4114800" cx="5486399"/>
          </a:xfrm>
          <a:prstGeom prst="rect">
            <a:avLst/>
          </a:prstGeom>
        </p:spPr>
        <p:txBody>
          <a:bodyPr bIns="91425" tIns="91425" lIns="91425" anchor="t" anchorCtr="0" rIns="91425">
            <a:spAutoFit/>
          </a:bodyPr>
          <a:lstStyle/>
          <a:p>
            <a:pPr rtl="0" lvl="0">
              <a:buNone/>
            </a:pPr>
            <a:r>
              <a:rPr lang="en"/>
              <a:t>Vocab:</a:t>
            </a:r>
          </a:p>
          <a:p>
            <a:pPr rtl="0" lvl="0">
              <a:buNone/>
            </a:pPr>
            <a:r>
              <a:rPr lang="en"/>
              <a:t>Block Matching Algorithm: (BMA) algorithm which locates corresponding points in images so you can line them up accordingly</a:t>
            </a:r>
          </a:p>
          <a:p>
            <a:pPr>
              <a:buNone/>
            </a:pPr>
            <a:r>
              <a:rPr lang="en"/>
              <a:t>Phase Correlation: Measure how far offset two images are by moving one over the other so they line up, and measuring how far it moved</a:t>
            </a: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306" id="306"/>
        <p:cNvGrpSpPr/>
        <p:nvPr/>
      </p:nvGrpSpPr>
      <p:grpSpPr>
        <a:xfrm>
          <a:off y="0" x="0"/>
          <a:ext cy="0" cx="0"/>
          <a:chOff y="0" x="0"/>
          <a:chExt cy="0" cx="0"/>
        </a:xfrm>
      </p:grpSpPr>
      <p:sp>
        <p:nvSpPr>
          <p:cNvPr name="Shape 307" id="307"/>
          <p:cNvSpPr/>
          <p:nvPr>
            <p:ph type="sldImg" idx="2"/>
          </p:nvPr>
        </p:nvSpPr>
        <p:spPr>
          <a:xfrm>
            <a:off y="685800" x="1143225"/>
            <a:ext cy="3429000" cx="4572299"/>
          </a:xfrm>
          <a:custGeom>
            <a:pathLst>
              <a:path extrusionOk="0" h="120000" w="120000">
                <a:moveTo>
                  <a:pt y="0" x="0"/>
                </a:moveTo>
                <a:lnTo>
                  <a:pt y="0" x="120000"/>
                </a:lnTo>
                <a:lnTo>
                  <a:pt y="120000" x="120000"/>
                </a:lnTo>
                <a:lnTo>
                  <a:pt y="120000" x="0"/>
                </a:lnTo>
                <a:close/>
              </a:path>
            </a:pathLst>
          </a:custGeom>
        </p:spPr>
      </p:sp>
      <p:sp>
        <p:nvSpPr>
          <p:cNvPr name="Shape 308" id="308"/>
          <p:cNvSpPr txBox="1"/>
          <p:nvPr>
            <p:ph type="body" idx="1"/>
          </p:nvPr>
        </p:nvSpPr>
        <p:spPr>
          <a:xfrm>
            <a:off y="4343400" x="685800"/>
            <a:ext cy="4114800" cx="5486399"/>
          </a:xfrm>
          <a:prstGeom prst="rect">
            <a:avLst/>
          </a:prstGeom>
        </p:spPr>
        <p:txBody>
          <a:bodyPr bIns="91425" tIns="91425" lIns="91425" anchor="t" anchorCtr="0" rIns="91425">
            <a:spAutoFit/>
          </a:bodyPr>
          <a:lstStyle/>
          <a:p>
            <a:pPr rtl="0" lvl="0">
              <a:buNone/>
            </a:pPr>
            <a:r>
              <a:rPr lang="en"/>
              <a:t>
</a:t>
            </a:r>
            <a:r>
              <a:rPr lang="en"/>
              <a:t>Computational photography refers to computational image capture, processing and manipulation techniques that extend the abilities of digital photography. Through these techniques, often using multiple images, the limitations of the traditional camera can be overcome. A popular use of computational photography is HDR images, which combines images of various exposure levels to allow a greater dynamic range in an image. Our project is using computational photography to combine many relatively inexpensive cameras to overcome their limitations.</a:t>
            </a:r>
          </a:p>
          <a:p>
            <a:r>
              <a:t/>
            </a: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313" id="313"/>
        <p:cNvGrpSpPr/>
        <p:nvPr/>
      </p:nvGrpSpPr>
      <p:grpSpPr>
        <a:xfrm>
          <a:off y="0" x="0"/>
          <a:ext cy="0" cx="0"/>
          <a:chOff y="0" x="0"/>
          <a:chExt cy="0" cx="0"/>
        </a:xfrm>
      </p:grpSpPr>
      <p:sp>
        <p:nvSpPr>
          <p:cNvPr name="Shape 314" id="314"/>
          <p:cNvSpPr/>
          <p:nvPr>
            <p:ph type="sldImg" idx="2"/>
          </p:nvPr>
        </p:nvSpPr>
        <p:spPr>
          <a:xfrm>
            <a:off y="685800" x="1143225"/>
            <a:ext cy="3429000" cx="4572299"/>
          </a:xfrm>
          <a:custGeom>
            <a:pathLst>
              <a:path extrusionOk="0" h="120000" w="120000">
                <a:moveTo>
                  <a:pt y="0" x="0"/>
                </a:moveTo>
                <a:lnTo>
                  <a:pt y="0" x="120000"/>
                </a:lnTo>
                <a:lnTo>
                  <a:pt y="120000" x="120000"/>
                </a:lnTo>
                <a:lnTo>
                  <a:pt y="120000" x="0"/>
                </a:lnTo>
                <a:close/>
              </a:path>
            </a:pathLst>
          </a:custGeom>
        </p:spPr>
      </p:sp>
      <p:sp>
        <p:nvSpPr>
          <p:cNvPr name="Shape 315" id="315"/>
          <p:cNvSpPr txBox="1"/>
          <p:nvPr>
            <p:ph type="body" idx="1"/>
          </p:nvPr>
        </p:nvSpPr>
        <p:spPr>
          <a:xfrm>
            <a:off y="4343400" x="685800"/>
            <a:ext cy="4114800" cx="5486399"/>
          </a:xfrm>
          <a:prstGeom prst="rect">
            <a:avLst/>
          </a:prstGeom>
        </p:spPr>
        <p:txBody>
          <a:bodyPr bIns="91425" tIns="91425" lIns="91425" anchor="t" anchorCtr="0" rIns="91425">
            <a:spAutoFit/>
          </a:bodyPr>
          <a:lstStyle/>
          <a:p>
            <a:pPr rtl="0" lvl="0">
              <a:buNone/>
            </a:pPr>
            <a:r>
              <a:rPr lang="en"/>
              <a:t>Images can be represented as matrices where the value of a pixel is the value of the matrix at that location. For a color image, 3 matrices are used, one red, one green, and one blue. To transform an image matrix math can be used. Adding matrices translates an image, and to scale and rotate slightly more complicated matrices are multiplied. The two transformation types that are useful in our project are the affine transformation and the projective transformation.</a:t>
            </a:r>
          </a:p>
          <a:p>
            <a:r>
              <a:t/>
            </a:r>
          </a:p>
          <a:p>
            <a:r>
              <a:t/>
            </a: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319" id="319"/>
        <p:cNvGrpSpPr/>
        <p:nvPr/>
      </p:nvGrpSpPr>
      <p:grpSpPr>
        <a:xfrm>
          <a:off y="0" x="0"/>
          <a:ext cy="0" cx="0"/>
          <a:chOff y="0" x="0"/>
          <a:chExt cy="0" cx="0"/>
        </a:xfrm>
      </p:grpSpPr>
      <p:sp>
        <p:nvSpPr>
          <p:cNvPr name="Shape 320" id="320"/>
          <p:cNvSpPr/>
          <p:nvPr>
            <p:ph type="sldImg" idx="2"/>
          </p:nvPr>
        </p:nvSpPr>
        <p:spPr>
          <a:xfrm>
            <a:off y="685800" x="1143225"/>
            <a:ext cy="3429000" cx="4572299"/>
          </a:xfrm>
          <a:custGeom>
            <a:pathLst>
              <a:path extrusionOk="0" h="120000" w="120000">
                <a:moveTo>
                  <a:pt y="0" x="0"/>
                </a:moveTo>
                <a:lnTo>
                  <a:pt y="0" x="120000"/>
                </a:lnTo>
                <a:lnTo>
                  <a:pt y="120000" x="120000"/>
                </a:lnTo>
                <a:lnTo>
                  <a:pt y="120000" x="0"/>
                </a:lnTo>
                <a:close/>
              </a:path>
            </a:pathLst>
          </a:custGeom>
        </p:spPr>
      </p:sp>
      <p:sp>
        <p:nvSpPr>
          <p:cNvPr name="Shape 321" id="321"/>
          <p:cNvSpPr txBox="1"/>
          <p:nvPr>
            <p:ph type="body" idx="1"/>
          </p:nvPr>
        </p:nvSpPr>
        <p:spPr>
          <a:xfrm>
            <a:off y="4343400" x="685800"/>
            <a:ext cy="4114800" cx="5486399"/>
          </a:xfrm>
          <a:prstGeom prst="rect">
            <a:avLst/>
          </a:prstGeom>
        </p:spPr>
        <p:txBody>
          <a:bodyPr bIns="91425" tIns="91425" lIns="91425" anchor="t" anchorCtr="0" rIns="91425">
            <a:spAutoFit/>
          </a:bodyPr>
          <a:lstStyle/>
          <a:p>
            <a:pPr rtl="0" lvl="0">
              <a:buNone/>
            </a:pPr>
            <a:r>
              <a:rPr lang="en"/>
              <a:t>These are the rest of the topics that we researched by reading through articles and presenting equipment surveys.  Research on the Lytro Camera and Optics has helped the class continue to develop a general understanding of camera systems.  The remaining topics on this list helped the class organize and plan the entire project.</a:t>
            </a:r>
          </a:p>
          <a:p>
            <a:r>
              <a:t/>
            </a:r>
          </a:p>
          <a:p>
            <a:pPr>
              <a:buNone/>
            </a:pPr>
            <a:r>
              <a:rPr lang="en"/>
              <a:t>*not necessary*</a:t>
            </a: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325" id="325"/>
        <p:cNvGrpSpPr/>
        <p:nvPr/>
      </p:nvGrpSpPr>
      <p:grpSpPr>
        <a:xfrm>
          <a:off y="0" x="0"/>
          <a:ext cy="0" cx="0"/>
          <a:chOff y="0" x="0"/>
          <a:chExt cy="0" cx="0"/>
        </a:xfrm>
      </p:grpSpPr>
      <p:sp>
        <p:nvSpPr>
          <p:cNvPr name="Shape 326" id="326"/>
          <p:cNvSpPr/>
          <p:nvPr>
            <p:ph type="sldImg" idx="2"/>
          </p:nvPr>
        </p:nvSpPr>
        <p:spPr>
          <a:xfrm>
            <a:off y="685800" x="1143225"/>
            <a:ext cy="3429000" cx="4572299"/>
          </a:xfrm>
          <a:custGeom>
            <a:pathLst>
              <a:path extrusionOk="0" h="120000" w="120000">
                <a:moveTo>
                  <a:pt y="0" x="0"/>
                </a:moveTo>
                <a:lnTo>
                  <a:pt y="0" x="120000"/>
                </a:lnTo>
                <a:lnTo>
                  <a:pt y="120000" x="120000"/>
                </a:lnTo>
                <a:lnTo>
                  <a:pt y="120000" x="0"/>
                </a:lnTo>
                <a:close/>
              </a:path>
            </a:pathLst>
          </a:custGeom>
        </p:spPr>
      </p:sp>
      <p:sp>
        <p:nvSpPr>
          <p:cNvPr name="Shape 327" id="327"/>
          <p:cNvSpPr txBox="1"/>
          <p:nvPr>
            <p:ph type="body" idx="1"/>
          </p:nvPr>
        </p:nvSpPr>
        <p:spPr>
          <a:xfrm>
            <a:off y="4343400" x="685800"/>
            <a:ext cy="4114800" cx="5486399"/>
          </a:xfrm>
          <a:prstGeom prst="rect">
            <a:avLst/>
          </a:prstGeom>
        </p:spPr>
        <p:txBody>
          <a:bodyPr bIns="91425" tIns="91425" lIns="91425" anchor="t" anchorCtr="0" rIns="91425">
            <a:spAutoFit/>
          </a:bodyPr>
          <a:lstStyle/>
          <a:p>
            <a:pPr rtl="0" lvl="0">
              <a:buNone/>
            </a:pPr>
            <a:r>
              <a:rPr lang="en"/>
              <a:t>Next, we'll discuss how we organized the class into groups to focus on different topics. </a:t>
            </a: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331" id="331"/>
        <p:cNvGrpSpPr/>
        <p:nvPr/>
      </p:nvGrpSpPr>
      <p:grpSpPr>
        <a:xfrm>
          <a:off y="0" x="0"/>
          <a:ext cy="0" cx="0"/>
          <a:chOff y="0" x="0"/>
          <a:chExt cy="0" cx="0"/>
        </a:xfrm>
      </p:grpSpPr>
      <p:sp>
        <p:nvSpPr>
          <p:cNvPr name="Shape 332" id="332"/>
          <p:cNvSpPr/>
          <p:nvPr>
            <p:ph type="sldImg" idx="2"/>
          </p:nvPr>
        </p:nvSpPr>
        <p:spPr>
          <a:xfrm>
            <a:off y="685800" x="1143225"/>
            <a:ext cy="3429000" cx="4572299"/>
          </a:xfrm>
          <a:custGeom>
            <a:pathLst>
              <a:path extrusionOk="0" h="120000" w="120000">
                <a:moveTo>
                  <a:pt y="0" x="0"/>
                </a:moveTo>
                <a:lnTo>
                  <a:pt y="0" x="120000"/>
                </a:lnTo>
                <a:lnTo>
                  <a:pt y="120000" x="120000"/>
                </a:lnTo>
                <a:lnTo>
                  <a:pt y="120000" x="0"/>
                </a:lnTo>
                <a:close/>
              </a:path>
            </a:pathLst>
          </a:custGeom>
        </p:spPr>
      </p:sp>
      <p:sp>
        <p:nvSpPr>
          <p:cNvPr name="Shape 333" id="333"/>
          <p:cNvSpPr txBox="1"/>
          <p:nvPr>
            <p:ph type="body" idx="1"/>
          </p:nvPr>
        </p:nvSpPr>
        <p:spPr>
          <a:xfrm>
            <a:off y="4343400" x="685800"/>
            <a:ext cy="4114800" cx="5486399"/>
          </a:xfrm>
          <a:prstGeom prst="rect">
            <a:avLst/>
          </a:prstGeom>
        </p:spPr>
        <p:txBody>
          <a:bodyPr bIns="91425" tIns="91425" lIns="91425" anchor="t" anchorCtr="0" rIns="91425">
            <a:spAutoFit/>
          </a:bodyPr>
          <a:lstStyle/>
          <a:p>
            <a:pPr rtl="0" lvl="0">
              <a:buNone/>
            </a:pPr>
            <a:r>
              <a:rPr lang="en"/>
              <a:t>*insert pugh analysis*</a:t>
            </a:r>
          </a:p>
          <a:p>
            <a:pPr rtl="0" lvl="0">
              <a:buNone/>
            </a:pPr>
            <a:r>
              <a:rPr lang="en"/>
              <a:t>*explain pugh analysis in slide before*</a:t>
            </a:r>
          </a:p>
          <a:p>
            <a:r>
              <a:t/>
            </a:r>
          </a:p>
          <a:p>
            <a:pPr rtl="0" lvl="0">
              <a:buNone/>
            </a:pPr>
            <a:r>
              <a:rPr lang="en"/>
              <a:t>*this slide may not be necessary*</a:t>
            </a:r>
          </a:p>
          <a:p>
            <a:r>
              <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58" id="58"/>
        <p:cNvGrpSpPr/>
        <p:nvPr/>
      </p:nvGrpSpPr>
      <p:grpSpPr>
        <a:xfrm>
          <a:off y="0" x="0"/>
          <a:ext cy="0" cx="0"/>
          <a:chOff y="0" x="0"/>
          <a:chExt cy="0" cx="0"/>
        </a:xfrm>
      </p:grpSpPr>
      <p:sp>
        <p:nvSpPr>
          <p:cNvPr name="Shape 59" id="59"/>
          <p:cNvSpPr/>
          <p:nvPr>
            <p:ph type="sldImg" idx="2"/>
          </p:nvPr>
        </p:nvSpPr>
        <p:spPr>
          <a:xfrm>
            <a:off y="685800" x="1143225"/>
            <a:ext cy="3429000" cx="4572299"/>
          </a:xfrm>
          <a:custGeom>
            <a:pathLst>
              <a:path extrusionOk="0" h="120000" w="120000">
                <a:moveTo>
                  <a:pt y="0" x="0"/>
                </a:moveTo>
                <a:lnTo>
                  <a:pt y="0" x="120000"/>
                </a:lnTo>
                <a:lnTo>
                  <a:pt y="120000" x="120000"/>
                </a:lnTo>
                <a:lnTo>
                  <a:pt y="120000" x="0"/>
                </a:lnTo>
                <a:close/>
              </a:path>
            </a:pathLst>
          </a:custGeom>
        </p:spPr>
      </p:sp>
      <p:sp>
        <p:nvSpPr>
          <p:cNvPr name="Shape 60" id="60"/>
          <p:cNvSpPr txBox="1"/>
          <p:nvPr>
            <p:ph type="body" idx="1"/>
          </p:nvPr>
        </p:nvSpPr>
        <p:spPr>
          <a:xfrm>
            <a:off y="4343400" x="685800"/>
            <a:ext cy="4114800" cx="5486399"/>
          </a:xfrm>
          <a:prstGeom prst="rect">
            <a:avLst/>
          </a:prstGeom>
        </p:spPr>
        <p:txBody>
          <a:bodyPr bIns="91425" tIns="91425" lIns="91425" anchor="t" anchorCtr="0" rIns="91425">
            <a:spAutoFit/>
          </a:bodyPr>
          <a:lstStyle/>
          <a:p>
            <a:pPr rtl="0" lvl="0">
              <a:buClr>
                <a:srgbClr val="000000"/>
              </a:buClr>
              <a:buSzPct val="100000"/>
              <a:buFont typeface="Arial"/>
              <a:buNone/>
            </a:pPr>
            <a:r>
              <a:rPr lang="en"/>
              <a:t>At </a:t>
            </a:r>
            <a:r>
              <a:rPr lang="en"/>
              <a:t>Stanford University, a group of students in the </a:t>
            </a:r>
            <a:r>
              <a:rPr lang="en" b="1"/>
              <a:t>Computer Graphics Laboratory</a:t>
            </a:r>
            <a:r>
              <a:rPr lang="en"/>
              <a:t> built an array of 100 CMOS-based cameras controlled by four computers.  We will show you the video they created that explains how their multi camera array works. </a:t>
            </a:r>
          </a:p>
          <a:p>
            <a:pPr rtl="0" lvl="0">
              <a:buClr>
                <a:srgbClr val="000000"/>
              </a:buClr>
              <a:buSzPct val="100000"/>
              <a:buFont typeface="Arial"/>
              <a:buNone/>
            </a:pPr>
            <a:r>
              <a:rPr lang="en" b="1"/>
              <a:t>STOP AT 1:24</a:t>
            </a:r>
          </a:p>
          <a:p>
            <a:pPr rtl="0" lvl="0">
              <a:buClr>
                <a:srgbClr val="000000"/>
              </a:buClr>
              <a:buSzPct val="100000"/>
              <a:buFont typeface="Arial"/>
              <a:buNone/>
            </a:pPr>
            <a:r>
              <a:rPr lang="en"/>
              <a:t>A multi camera array is basically two or more cameras set up next to each other. These cameras can be video or still cameras. In our case, we will be using video cameras. Multi camera arrays can be used to see through occlusions, like you saw in the video. This is what our project will be focusing on. However, they can also be used for high speed videography (multiple cameras increase the frame rate by triggering times), spatiotemporal view interpolation (creating new images from times and positions that weren't in your captured data), synthetic aperture imaging (combining multiple cameras to create a "single camera" with a large aperture), and gigapixel images (multiple cameras are used to take still images with a high resolution and depth of field). </a:t>
            </a:r>
          </a:p>
          <a:p>
            <a:r>
              <a:t/>
            </a:r>
          </a:p>
          <a:p>
            <a:r>
              <a:t/>
            </a:r>
          </a:p>
          <a:p>
            <a:r>
              <a:t/>
            </a: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338" id="338"/>
        <p:cNvGrpSpPr/>
        <p:nvPr/>
      </p:nvGrpSpPr>
      <p:grpSpPr>
        <a:xfrm>
          <a:off y="0" x="0"/>
          <a:ext cy="0" cx="0"/>
          <a:chOff y="0" x="0"/>
          <a:chExt cy="0" cx="0"/>
        </a:xfrm>
      </p:grpSpPr>
      <p:sp>
        <p:nvSpPr>
          <p:cNvPr name="Shape 339" id="339"/>
          <p:cNvSpPr/>
          <p:nvPr>
            <p:ph type="sldImg" idx="2"/>
          </p:nvPr>
        </p:nvSpPr>
        <p:spPr>
          <a:xfrm>
            <a:off y="685800" x="1143225"/>
            <a:ext cy="3429000" cx="4572299"/>
          </a:xfrm>
          <a:custGeom>
            <a:pathLst>
              <a:path extrusionOk="0" h="120000" w="120000">
                <a:moveTo>
                  <a:pt y="0" x="0"/>
                </a:moveTo>
                <a:lnTo>
                  <a:pt y="0" x="120000"/>
                </a:lnTo>
                <a:lnTo>
                  <a:pt y="120000" x="120000"/>
                </a:lnTo>
                <a:lnTo>
                  <a:pt y="120000" x="0"/>
                </a:lnTo>
                <a:close/>
              </a:path>
            </a:pathLst>
          </a:custGeom>
        </p:spPr>
      </p:sp>
      <p:sp>
        <p:nvSpPr>
          <p:cNvPr name="Shape 340" id="340"/>
          <p:cNvSpPr txBox="1"/>
          <p:nvPr>
            <p:ph type="body" idx="1"/>
          </p:nvPr>
        </p:nvSpPr>
        <p:spPr>
          <a:xfrm>
            <a:off y="4343400" x="685800"/>
            <a:ext cy="4114800" cx="5486399"/>
          </a:xfrm>
          <a:prstGeom prst="rect">
            <a:avLst/>
          </a:prstGeom>
        </p:spPr>
        <p:txBody>
          <a:bodyPr bIns="91425" tIns="91425" lIns="91425" anchor="t" anchorCtr="0" rIns="91425">
            <a:spAutoFit/>
          </a:bodyPr>
          <a:lstStyle/>
          <a:p>
            <a:pPr>
              <a:buNone/>
            </a:pPr>
            <a:r>
              <a:rPr lang="en"/>
              <a:t>These are the requirements that we decided our system should have that </a:t>
            </a: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345" id="345"/>
        <p:cNvGrpSpPr/>
        <p:nvPr/>
      </p:nvGrpSpPr>
      <p:grpSpPr>
        <a:xfrm>
          <a:off y="0" x="0"/>
          <a:ext cy="0" cx="0"/>
          <a:chOff y="0" x="0"/>
          <a:chExt cy="0" cx="0"/>
        </a:xfrm>
      </p:grpSpPr>
      <p:sp>
        <p:nvSpPr>
          <p:cNvPr name="Shape 346" id="346"/>
          <p:cNvSpPr/>
          <p:nvPr>
            <p:ph type="sldImg" idx="2"/>
          </p:nvPr>
        </p:nvSpPr>
        <p:spPr>
          <a:xfrm>
            <a:off y="685800" x="1143225"/>
            <a:ext cy="3429000" cx="4572299"/>
          </a:xfrm>
          <a:custGeom>
            <a:pathLst>
              <a:path extrusionOk="0" h="120000" w="120000">
                <a:moveTo>
                  <a:pt y="0" x="0"/>
                </a:moveTo>
                <a:lnTo>
                  <a:pt y="0" x="120000"/>
                </a:lnTo>
                <a:lnTo>
                  <a:pt y="120000" x="120000"/>
                </a:lnTo>
                <a:lnTo>
                  <a:pt y="120000" x="0"/>
                </a:lnTo>
                <a:close/>
              </a:path>
            </a:pathLst>
          </a:custGeom>
        </p:spPr>
      </p:sp>
      <p:sp>
        <p:nvSpPr>
          <p:cNvPr name="Shape 347" id="347"/>
          <p:cNvSpPr txBox="1"/>
          <p:nvPr>
            <p:ph type="body" idx="1"/>
          </p:nvPr>
        </p:nvSpPr>
        <p:spPr>
          <a:xfrm>
            <a:off y="4343400" x="685800"/>
            <a:ext cy="4114800" cx="5486399"/>
          </a:xfrm>
          <a:prstGeom prst="rect">
            <a:avLst/>
          </a:prstGeom>
        </p:spPr>
        <p:txBody>
          <a:bodyPr bIns="91425" tIns="91425" lIns="91425" anchor="t" anchorCtr="0" rIns="91425">
            <a:spAutoFit/>
          </a:bodyPr>
          <a:lstStyle/>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65" id="65"/>
        <p:cNvGrpSpPr/>
        <p:nvPr/>
      </p:nvGrpSpPr>
      <p:grpSpPr>
        <a:xfrm>
          <a:off y="0" x="0"/>
          <a:ext cy="0" cx="0"/>
          <a:chOff y="0" x="0"/>
          <a:chExt cy="0" cx="0"/>
        </a:xfrm>
      </p:grpSpPr>
      <p:sp>
        <p:nvSpPr>
          <p:cNvPr name="Shape 66" id="66"/>
          <p:cNvSpPr/>
          <p:nvPr>
            <p:ph type="sldImg" idx="2"/>
          </p:nvPr>
        </p:nvSpPr>
        <p:spPr>
          <a:xfrm>
            <a:off y="685800" x="1143225"/>
            <a:ext cy="3429000" cx="4572299"/>
          </a:xfrm>
          <a:custGeom>
            <a:pathLst>
              <a:path extrusionOk="0" h="120000" w="120000">
                <a:moveTo>
                  <a:pt y="0" x="0"/>
                </a:moveTo>
                <a:lnTo>
                  <a:pt y="0" x="120000"/>
                </a:lnTo>
                <a:lnTo>
                  <a:pt y="120000" x="120000"/>
                </a:lnTo>
                <a:lnTo>
                  <a:pt y="120000" x="0"/>
                </a:lnTo>
                <a:close/>
              </a:path>
            </a:pathLst>
          </a:custGeom>
        </p:spPr>
      </p:sp>
      <p:sp>
        <p:nvSpPr>
          <p:cNvPr name="Shape 67" id="67"/>
          <p:cNvSpPr txBox="1"/>
          <p:nvPr>
            <p:ph type="body" idx="1"/>
          </p:nvPr>
        </p:nvSpPr>
        <p:spPr>
          <a:xfrm>
            <a:off y="4343400" x="685800"/>
            <a:ext cy="4114800" cx="5486399"/>
          </a:xfrm>
          <a:prstGeom prst="rect">
            <a:avLst/>
          </a:prstGeom>
        </p:spPr>
        <p:txBody>
          <a:bodyPr bIns="91425" tIns="91425" lIns="91425" anchor="t" anchorCtr="0" rIns="91425">
            <a:spAutoFit/>
          </a:bodyPr>
          <a:lstStyle/>
          <a:p>
            <a:pPr rtl="0" lvl="0">
              <a:buNone/>
            </a:pPr>
            <a:r>
              <a:rPr lang="en"/>
              <a:t>Next we will talk about what our task is.</a:t>
            </a:r>
          </a:p>
          <a:p>
            <a:pPr rtl="0" lvl="0">
              <a:buNone/>
            </a:pPr>
            <a:r>
              <a:rPr lang="en"/>
              <a:t>Meets the needs of a specific user</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72" id="72"/>
        <p:cNvGrpSpPr/>
        <p:nvPr/>
      </p:nvGrpSpPr>
      <p:grpSpPr>
        <a:xfrm>
          <a:off y="0" x="0"/>
          <a:ext cy="0" cx="0"/>
          <a:chOff y="0" x="0"/>
          <a:chExt cy="0" cx="0"/>
        </a:xfrm>
      </p:grpSpPr>
      <p:sp>
        <p:nvSpPr>
          <p:cNvPr name="Shape 73" id="73"/>
          <p:cNvSpPr/>
          <p:nvPr>
            <p:ph type="sldImg" idx="2"/>
          </p:nvPr>
        </p:nvSpPr>
        <p:spPr>
          <a:xfrm>
            <a:off y="685800" x="1143225"/>
            <a:ext cy="3429000" cx="4572299"/>
          </a:xfrm>
          <a:custGeom>
            <a:pathLst>
              <a:path extrusionOk="0" h="120000" w="120000">
                <a:moveTo>
                  <a:pt y="0" x="0"/>
                </a:moveTo>
                <a:lnTo>
                  <a:pt y="0" x="120000"/>
                </a:lnTo>
                <a:lnTo>
                  <a:pt y="120000" x="120000"/>
                </a:lnTo>
                <a:lnTo>
                  <a:pt y="120000" x="0"/>
                </a:lnTo>
                <a:close/>
              </a:path>
            </a:pathLst>
          </a:custGeom>
        </p:spPr>
      </p:sp>
      <p:sp>
        <p:nvSpPr>
          <p:cNvPr name="Shape 74" id="74"/>
          <p:cNvSpPr txBox="1"/>
          <p:nvPr>
            <p:ph type="body" idx="1"/>
          </p:nvPr>
        </p:nvSpPr>
        <p:spPr>
          <a:xfrm>
            <a:off y="4343400" x="685800"/>
            <a:ext cy="4114800" cx="5486399"/>
          </a:xfrm>
          <a:prstGeom prst="rect">
            <a:avLst/>
          </a:prstGeom>
        </p:spPr>
        <p:txBody>
          <a:bodyPr bIns="91425" tIns="91425" lIns="91425" anchor="t" anchorCtr="0" rIns="91425">
            <a:spAutoFit/>
          </a:bodyPr>
          <a:lstStyle/>
          <a:p>
            <a:pPr rtl="0" lvl="0">
              <a:buNone/>
            </a:pPr>
            <a:r>
              <a:rPr lang="en"/>
              <a:t>A. What they want us to build - a multi camera array for security purposes</a:t>
            </a:r>
          </a:p>
          <a:p>
            <a:pPr rtl="0" lvl="0">
              <a:buNone/>
            </a:pPr>
            <a:r>
              <a:rPr lang="en"/>
              <a:t>	B. We met and talked initially, told us what they wanted it to do. Decided on some basic parameters.</a:t>
            </a:r>
          </a:p>
          <a:p>
            <a:pPr>
              <a:buNone/>
            </a:pPr>
            <a:r>
              <a:rPr lang="en"/>
              <a:t>upgrade security in a high crime area of the airport</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79" id="79"/>
        <p:cNvGrpSpPr/>
        <p:nvPr/>
      </p:nvGrpSpPr>
      <p:grpSpPr>
        <a:xfrm>
          <a:off y="0" x="0"/>
          <a:ext cy="0" cx="0"/>
          <a:chOff y="0" x="0"/>
          <a:chExt cy="0" cx="0"/>
        </a:xfrm>
      </p:grpSpPr>
      <p:sp>
        <p:nvSpPr>
          <p:cNvPr name="Shape 80" id="80"/>
          <p:cNvSpPr/>
          <p:nvPr>
            <p:ph type="sldImg" idx="2"/>
          </p:nvPr>
        </p:nvSpPr>
        <p:spPr>
          <a:xfrm>
            <a:off y="685800" x="1143225"/>
            <a:ext cy="3429000" cx="4572299"/>
          </a:xfrm>
          <a:custGeom>
            <a:pathLst>
              <a:path extrusionOk="0" h="120000" w="120000">
                <a:moveTo>
                  <a:pt y="0" x="0"/>
                </a:moveTo>
                <a:lnTo>
                  <a:pt y="0" x="120000"/>
                </a:lnTo>
                <a:lnTo>
                  <a:pt y="120000" x="120000"/>
                </a:lnTo>
                <a:lnTo>
                  <a:pt y="120000" x="0"/>
                </a:lnTo>
                <a:close/>
              </a:path>
            </a:pathLst>
          </a:custGeom>
        </p:spPr>
      </p:sp>
      <p:sp>
        <p:nvSpPr>
          <p:cNvPr name="Shape 81" id="81"/>
          <p:cNvSpPr txBox="1"/>
          <p:nvPr>
            <p:ph type="body" idx="1"/>
          </p:nvPr>
        </p:nvSpPr>
        <p:spPr>
          <a:xfrm>
            <a:off y="4343400" x="685800"/>
            <a:ext cy="4114800" cx="5486399"/>
          </a:xfrm>
          <a:prstGeom prst="rect">
            <a:avLst/>
          </a:prstGeom>
        </p:spPr>
        <p:txBody>
          <a:bodyPr bIns="91425" tIns="91425" lIns="91425" anchor="t" anchorCtr="0" rIns="91425">
            <a:spAutoFit/>
          </a:bodyPr>
          <a:lstStyle/>
          <a:p>
            <a:pPr rtl="0" lvl="0">
              <a:buNone/>
            </a:pPr>
            <a:r>
              <a:rPr lang="en"/>
              <a:t>After talking to airport, they told us what they want their security system to be like</a:t>
            </a:r>
          </a:p>
          <a:p>
            <a:pPr rtl="0" lvl="0">
              <a:buNone/>
            </a:pPr>
            <a:r>
              <a:rPr lang="en"/>
              <a:t>Director of security talked to us.</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86" id="86"/>
        <p:cNvGrpSpPr/>
        <p:nvPr/>
      </p:nvGrpSpPr>
      <p:grpSpPr>
        <a:xfrm>
          <a:off y="0" x="0"/>
          <a:ext cy="0" cx="0"/>
          <a:chOff y="0" x="0"/>
          <a:chExt cy="0" cx="0"/>
        </a:xfrm>
      </p:grpSpPr>
      <p:sp>
        <p:nvSpPr>
          <p:cNvPr name="Shape 87" id="87"/>
          <p:cNvSpPr/>
          <p:nvPr>
            <p:ph type="sldImg" idx="2"/>
          </p:nvPr>
        </p:nvSpPr>
        <p:spPr>
          <a:xfrm>
            <a:off y="685800" x="1143225"/>
            <a:ext cy="3429000" cx="4572299"/>
          </a:xfrm>
          <a:custGeom>
            <a:pathLst>
              <a:path extrusionOk="0" h="120000" w="120000">
                <a:moveTo>
                  <a:pt y="0" x="0"/>
                </a:moveTo>
                <a:lnTo>
                  <a:pt y="0" x="120000"/>
                </a:lnTo>
                <a:lnTo>
                  <a:pt y="120000" x="120000"/>
                </a:lnTo>
                <a:lnTo>
                  <a:pt y="120000" x="0"/>
                </a:lnTo>
                <a:close/>
              </a:path>
            </a:pathLst>
          </a:custGeom>
        </p:spPr>
      </p:sp>
      <p:sp>
        <p:nvSpPr>
          <p:cNvPr name="Shape 88" id="88"/>
          <p:cNvSpPr txBox="1"/>
          <p:nvPr>
            <p:ph type="body" idx="1"/>
          </p:nvPr>
        </p:nvSpPr>
        <p:spPr>
          <a:xfrm>
            <a:off y="4343400" x="685800"/>
            <a:ext cy="4114800" cx="5486399"/>
          </a:xfrm>
          <a:prstGeom prst="rect">
            <a:avLst/>
          </a:prstGeom>
        </p:spPr>
        <p:txBody>
          <a:bodyPr bIns="91425" tIns="91425" lIns="91425" anchor="t" anchorCtr="0" rIns="91425">
            <a:spAutoFit/>
          </a:bodyPr>
          <a:lstStyle/>
          <a:p>
            <a:pPr rtl="0" lvl="0">
              <a:buNone/>
            </a:pPr>
            <a:r>
              <a:rPr lang="en"/>
              <a:t>The theory behind building a multi camera array requires us to seek outside information for research.</a:t>
            </a:r>
          </a:p>
          <a:p>
            <a:pPr rtl="0" lvl="0">
              <a:buNone/>
            </a:pPr>
            <a:r>
              <a:rPr lang="en"/>
              <a:t>Multicamera array captures an entire light field, which is beyond conventional cameras' capabilitIes.</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93" id="93"/>
        <p:cNvGrpSpPr/>
        <p:nvPr/>
      </p:nvGrpSpPr>
      <p:grpSpPr>
        <a:xfrm>
          <a:off y="0" x="0"/>
          <a:ext cy="0" cx="0"/>
          <a:chOff y="0" x="0"/>
          <a:chExt cy="0" cx="0"/>
        </a:xfrm>
      </p:grpSpPr>
      <p:sp>
        <p:nvSpPr>
          <p:cNvPr name="Shape 94" id="94"/>
          <p:cNvSpPr/>
          <p:nvPr>
            <p:ph type="sldImg" idx="2"/>
          </p:nvPr>
        </p:nvSpPr>
        <p:spPr>
          <a:xfrm>
            <a:off y="685800" x="1143225"/>
            <a:ext cy="3429000" cx="4572299"/>
          </a:xfrm>
          <a:custGeom>
            <a:pathLst>
              <a:path extrusionOk="0" h="120000" w="120000">
                <a:moveTo>
                  <a:pt y="0" x="0"/>
                </a:moveTo>
                <a:lnTo>
                  <a:pt y="0" x="120000"/>
                </a:lnTo>
                <a:lnTo>
                  <a:pt y="120000" x="120000"/>
                </a:lnTo>
                <a:lnTo>
                  <a:pt y="120000" x="0"/>
                </a:lnTo>
                <a:close/>
              </a:path>
            </a:pathLst>
          </a:custGeom>
        </p:spPr>
      </p:sp>
      <p:sp>
        <p:nvSpPr>
          <p:cNvPr name="Shape 95" id="95"/>
          <p:cNvSpPr txBox="1"/>
          <p:nvPr>
            <p:ph type="body" idx="1"/>
          </p:nvPr>
        </p:nvSpPr>
        <p:spPr>
          <a:xfrm>
            <a:off y="4343400" x="685800"/>
            <a:ext cy="4114800" cx="5486399"/>
          </a:xfrm>
          <a:prstGeom prst="rect">
            <a:avLst/>
          </a:prstGeom>
        </p:spPr>
        <p:txBody>
          <a:bodyPr bIns="91425" tIns="91425" lIns="91425" anchor="t" anchorCtr="0" rIns="91425">
            <a:spAutoFit/>
          </a:bodyPr>
          <a:lstStyle/>
          <a:p>
            <a:pPr rtl="0" lvl="0">
              <a:buNone/>
            </a:pPr>
            <a:r>
              <a:rPr lang="en"/>
              <a:t>The light field can be characterized by the plenoptic function. </a:t>
            </a:r>
          </a:p>
          <a:p>
            <a:pPr>
              <a:buNone/>
            </a:pPr>
            <a:r>
              <a:rPr lang="en"/>
              <a:t>These kinds of systems are possible because we have the capability of capturing a light field.</a:t>
            </a:r>
          </a:p>
        </p:txBody>
      </p:sp>
    </p:spTree>
  </p:cSld>
  <p:clrMapOvr>
    <a:masterClrMapping/>
  </p:clrMapOvr>
</p:notes>
</file>

<file path=ppt/slideLayouts/_rels/slideLayout1.xml.rels><?xml version="1.0" encoding="UTF-8" standalone="yes"?><Relationships xmlns="http://schemas.openxmlformats.org/package/2006/relationships"><Relationship Type="http://schemas.openxmlformats.org/officeDocument/2006/relationships/slideMaster" Id="rId1" Target="../slideMasters/slideMaster1.xml"/></Relationships>
</file>

<file path=ppt/slideLayouts/_rels/slideLayout2.xml.rels><?xml version="1.0" encoding="UTF-8" standalone="yes"?><Relationships xmlns="http://schemas.openxmlformats.org/package/2006/relationships"><Relationship Type="http://schemas.openxmlformats.org/officeDocument/2006/relationships/slideMaster" Id="rId1" Target="../slideMasters/slideMaster1.xml"/></Relationships>
</file>

<file path=ppt/slideLayouts/_rels/slideLayout3.xml.rels><?xml version="1.0" encoding="UTF-8" standalone="yes"?><Relationships xmlns="http://schemas.openxmlformats.org/package/2006/relationships"><Relationship Type="http://schemas.openxmlformats.org/officeDocument/2006/relationships/slideMaster" Id="rId1" Target="../slideMasters/slideMaster1.xml"/></Relationships>
</file>

<file path=ppt/slideLayouts/_rels/slideLayout4.xml.rels><?xml version="1.0" encoding="UTF-8" standalone="yes"?><Relationships xmlns="http://schemas.openxmlformats.org/package/2006/relationships"><Relationship Type="http://schemas.openxmlformats.org/officeDocument/2006/relationships/slideMaster" Id="rId1" Target="../slideMasters/slideMaster1.xml"/></Relationships>
</file>

<file path=ppt/slideLayouts/_rels/slideLayout5.xml.rels><?xml version="1.0" encoding="UTF-8" standalone="yes"?><Relationships xmlns="http://schemas.openxmlformats.org/package/2006/relationships"><Relationship Type="http://schemas.openxmlformats.org/officeDocument/2006/relationships/slideMaster" Id="rId1" Target="../slideMasters/slideMaster1.xml"/></Relationships>
</file>

<file path=ppt/slideLayouts/_rels/slideLayout6.xml.rels><?xml version="1.0" encoding="UTF-8" standalone="yes"?><Relationships xmlns="http://schemas.openxmlformats.org/package/2006/relationships"><Relationship Type="http://schemas.openxmlformats.org/officeDocument/2006/relationships/slideMaster" Id="rId1"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title" type="title">
  <p:cSld name="title">
    <p:spTree>
      <p:nvGrpSpPr>
        <p:cNvPr name="Shape 7" id="7"/>
        <p:cNvGrpSpPr/>
        <p:nvPr/>
      </p:nvGrpSpPr>
      <p:grpSpPr>
        <a:xfrm>
          <a:off y="0" x="0"/>
          <a:ext cy="0" cx="0"/>
          <a:chOff y="0" x="0"/>
          <a:chExt cy="0" cx="0"/>
        </a:xfrm>
      </p:grpSpPr>
      <p:sp>
        <p:nvSpPr>
          <p:cNvPr name="Shape 8" id="8"/>
          <p:cNvSpPr/>
          <p:nvPr/>
        </p:nvSpPr>
        <p:spPr>
          <a:xfrm>
            <a:off y="0" x="0"/>
            <a:ext cy="4691399" cx="9144000"/>
          </a:xfrm>
          <a:prstGeom prst="rect">
            <a:avLst/>
          </a:prstGeom>
          <a:solidFill>
            <a:schemeClr val="dk2"/>
          </a:solidFill>
          <a:ln>
            <a:noFill/>
          </a:ln>
        </p:spPr>
        <p:txBody>
          <a:bodyPr bIns="45700" tIns="45700" lIns="91425" anchor="ctr" anchorCtr="0" rIns="91425">
            <a:spAutoFit/>
          </a:bodyPr>
          <a:lstStyle/>
          <a:p/>
        </p:txBody>
      </p:sp>
      <p:cxnSp>
        <p:nvCxnSpPr>
          <p:cNvPr name="Shape 9" id="9"/>
          <p:cNvCxnSpPr/>
          <p:nvPr/>
        </p:nvCxnSpPr>
        <p:spPr>
          <a:xfrm>
            <a:off y="4662139" x="0"/>
            <a:ext cy="0" cx="9144000"/>
          </a:xfrm>
          <a:prstGeom prst="straightConnector1">
            <a:avLst/>
          </a:prstGeom>
          <a:noFill/>
          <a:ln w="57150" cap="flat">
            <a:solidFill>
              <a:srgbClr val="000000">
                <a:alpha val="14901"/>
              </a:srgbClr>
            </a:solidFill>
            <a:prstDash val="solid"/>
            <a:round/>
            <a:headEnd len="med" type="none" w="med"/>
            <a:tailEnd len="med" type="none" w="med"/>
          </a:ln>
        </p:spPr>
      </p:cxnSp>
      <p:sp>
        <p:nvSpPr>
          <p:cNvPr name="Shape 10" id="10"/>
          <p:cNvSpPr txBox="1"/>
          <p:nvPr>
            <p:ph type="ctrTitle"/>
          </p:nvPr>
        </p:nvSpPr>
        <p:spPr>
          <a:xfrm>
            <a:off y="2490375" x="685800"/>
            <a:ext cy="2198400" cx="7772400"/>
          </a:xfrm>
          <a:prstGeom prst="rect">
            <a:avLst/>
          </a:prstGeom>
          <a:noFill/>
          <a:ln>
            <a:noFill/>
          </a:ln>
        </p:spPr>
        <p:txBody>
          <a:bodyPr bIns="91425" tIns="91425" lIns="91425" anchor="b" anchorCtr="0" rIns="91425"/>
          <a:lstStyle>
            <a:lvl1pPr indent="457200" algn="l" marL="0" rtl="0">
              <a:spcBef>
                <a:spcPts val="0"/>
              </a:spcBef>
              <a:buClr>
                <a:schemeClr val="lt1"/>
              </a:buClr>
              <a:buSzPct val="100000"/>
              <a:buFont typeface="Arial"/>
              <a:buNone/>
              <a:defRPr i="0" baseline="0" strike="noStrike" sz="7200" b="1" cap="none" u="none">
                <a:solidFill>
                  <a:schemeClr val="lt1"/>
                </a:solidFill>
                <a:latin typeface="Arial"/>
                <a:ea typeface="Arial"/>
                <a:cs typeface="Arial"/>
                <a:sym typeface="Arial"/>
              </a:defRPr>
            </a:lvl1pPr>
            <a:lvl2pPr indent="457200" algn="l" marL="0" rtl="0">
              <a:spcBef>
                <a:spcPts val="0"/>
              </a:spcBef>
              <a:buClr>
                <a:schemeClr val="lt1"/>
              </a:buClr>
              <a:buSzPct val="100000"/>
              <a:buFont typeface="Arial"/>
              <a:buNone/>
              <a:defRPr i="0" baseline="0" strike="noStrike" sz="7200" b="1" cap="none" u="none">
                <a:solidFill>
                  <a:schemeClr val="lt1"/>
                </a:solidFill>
                <a:latin typeface="Arial"/>
                <a:ea typeface="Arial"/>
                <a:cs typeface="Arial"/>
                <a:sym typeface="Arial"/>
              </a:defRPr>
            </a:lvl2pPr>
            <a:lvl3pPr indent="457200" algn="l" marL="0" rtl="0">
              <a:spcBef>
                <a:spcPts val="0"/>
              </a:spcBef>
              <a:buClr>
                <a:schemeClr val="lt1"/>
              </a:buClr>
              <a:buSzPct val="100000"/>
              <a:buFont typeface="Arial"/>
              <a:buNone/>
              <a:defRPr i="0" baseline="0" strike="noStrike" sz="7200" b="1" cap="none" u="none">
                <a:solidFill>
                  <a:schemeClr val="lt1"/>
                </a:solidFill>
                <a:latin typeface="Arial"/>
                <a:ea typeface="Arial"/>
                <a:cs typeface="Arial"/>
                <a:sym typeface="Arial"/>
              </a:defRPr>
            </a:lvl3pPr>
            <a:lvl4pPr indent="457200" algn="l" marL="0" rtl="0">
              <a:spcBef>
                <a:spcPts val="0"/>
              </a:spcBef>
              <a:buClr>
                <a:schemeClr val="lt1"/>
              </a:buClr>
              <a:buSzPct val="100000"/>
              <a:buFont typeface="Arial"/>
              <a:buNone/>
              <a:defRPr i="0" baseline="0" strike="noStrike" sz="7200" b="1" cap="none" u="none">
                <a:solidFill>
                  <a:schemeClr val="lt1"/>
                </a:solidFill>
                <a:latin typeface="Arial"/>
                <a:ea typeface="Arial"/>
                <a:cs typeface="Arial"/>
                <a:sym typeface="Arial"/>
              </a:defRPr>
            </a:lvl4pPr>
            <a:lvl5pPr indent="457200" algn="l" marL="0" rtl="0">
              <a:spcBef>
                <a:spcPts val="0"/>
              </a:spcBef>
              <a:buClr>
                <a:schemeClr val="lt1"/>
              </a:buClr>
              <a:buSzPct val="100000"/>
              <a:buFont typeface="Arial"/>
              <a:buNone/>
              <a:defRPr i="0" baseline="0" strike="noStrike" sz="7200" b="1" cap="none" u="none">
                <a:solidFill>
                  <a:schemeClr val="lt1"/>
                </a:solidFill>
                <a:latin typeface="Arial"/>
                <a:ea typeface="Arial"/>
                <a:cs typeface="Arial"/>
                <a:sym typeface="Arial"/>
              </a:defRPr>
            </a:lvl5pPr>
            <a:lvl6pPr indent="457200" algn="l" marL="0" rtl="0">
              <a:spcBef>
                <a:spcPts val="0"/>
              </a:spcBef>
              <a:buClr>
                <a:schemeClr val="lt1"/>
              </a:buClr>
              <a:buSzPct val="100000"/>
              <a:buFont typeface="Arial"/>
              <a:buNone/>
              <a:defRPr i="0" baseline="0" strike="noStrike" sz="7200" b="1" cap="none" u="none">
                <a:solidFill>
                  <a:schemeClr val="lt1"/>
                </a:solidFill>
                <a:latin typeface="Arial"/>
                <a:ea typeface="Arial"/>
                <a:cs typeface="Arial"/>
                <a:sym typeface="Arial"/>
              </a:defRPr>
            </a:lvl6pPr>
            <a:lvl7pPr indent="457200" algn="l" marL="0" rtl="0">
              <a:spcBef>
                <a:spcPts val="0"/>
              </a:spcBef>
              <a:buClr>
                <a:schemeClr val="lt1"/>
              </a:buClr>
              <a:buSzPct val="100000"/>
              <a:buFont typeface="Arial"/>
              <a:buNone/>
              <a:defRPr i="0" baseline="0" strike="noStrike" sz="7200" b="1" cap="none" u="none">
                <a:solidFill>
                  <a:schemeClr val="lt1"/>
                </a:solidFill>
                <a:latin typeface="Arial"/>
                <a:ea typeface="Arial"/>
                <a:cs typeface="Arial"/>
                <a:sym typeface="Arial"/>
              </a:defRPr>
            </a:lvl7pPr>
            <a:lvl8pPr indent="457200" algn="l" marL="0" rtl="0">
              <a:spcBef>
                <a:spcPts val="0"/>
              </a:spcBef>
              <a:buClr>
                <a:schemeClr val="lt1"/>
              </a:buClr>
              <a:buSzPct val="100000"/>
              <a:buFont typeface="Arial"/>
              <a:buNone/>
              <a:defRPr i="0" baseline="0" strike="noStrike" sz="7200" b="1" cap="none" u="none">
                <a:solidFill>
                  <a:schemeClr val="lt1"/>
                </a:solidFill>
                <a:latin typeface="Arial"/>
                <a:ea typeface="Arial"/>
                <a:cs typeface="Arial"/>
                <a:sym typeface="Arial"/>
              </a:defRPr>
            </a:lvl8pPr>
            <a:lvl9pPr indent="457200" algn="l" marL="0" rtl="0">
              <a:spcBef>
                <a:spcPts val="0"/>
              </a:spcBef>
              <a:buClr>
                <a:schemeClr val="lt1"/>
              </a:buClr>
              <a:buSzPct val="100000"/>
              <a:buFont typeface="Arial"/>
              <a:buNone/>
              <a:defRPr i="0" baseline="0" strike="noStrike" sz="7200" b="1" cap="none" u="none">
                <a:solidFill>
                  <a:schemeClr val="lt1"/>
                </a:solidFill>
                <a:latin typeface="Arial"/>
                <a:ea typeface="Arial"/>
                <a:cs typeface="Arial"/>
                <a:sym typeface="Arial"/>
              </a:defRPr>
            </a:lvl9pPr>
          </a:lstStyle>
          <a:p/>
        </p:txBody>
      </p:sp>
      <p:sp>
        <p:nvSpPr>
          <p:cNvPr name="Shape 11" id="11"/>
          <p:cNvSpPr txBox="1"/>
          <p:nvPr>
            <p:ph type="subTitle" idx="1"/>
          </p:nvPr>
        </p:nvSpPr>
        <p:spPr>
          <a:xfrm>
            <a:off y="4836035" x="685800"/>
            <a:ext cy="1032599" cx="7772400"/>
          </a:xfrm>
          <a:prstGeom prst="rect">
            <a:avLst/>
          </a:prstGeom>
          <a:noFill/>
          <a:ln>
            <a:noFill/>
          </a:ln>
        </p:spPr>
        <p:txBody>
          <a:bodyPr bIns="91425" tIns="91425" lIns="91425" anchor="t" anchorCtr="0" rIns="91425"/>
          <a:lstStyle>
            <a:lvl1pPr indent="190500" algn="l" marL="0" rtl="0">
              <a:spcBef>
                <a:spcPts val="0"/>
              </a:spcBef>
              <a:buClr>
                <a:schemeClr val="dk2"/>
              </a:buClr>
              <a:buSzPct val="100000"/>
              <a:buFont typeface="Arial"/>
              <a:buNone/>
              <a:defRPr i="0" baseline="0" strike="noStrike" sz="3000" b="0" cap="none" u="none">
                <a:solidFill>
                  <a:schemeClr val="dk2"/>
                </a:solidFill>
                <a:latin typeface="Arial"/>
                <a:ea typeface="Arial"/>
                <a:cs typeface="Arial"/>
                <a:sym typeface="Arial"/>
              </a:defRPr>
            </a:lvl1pPr>
            <a:lvl2pPr indent="190500" algn="l" marL="0" rtl="0">
              <a:spcBef>
                <a:spcPts val="0"/>
              </a:spcBef>
              <a:buClr>
                <a:schemeClr val="dk2"/>
              </a:buClr>
              <a:buSzPct val="100000"/>
              <a:buFont typeface="Arial"/>
              <a:buNone/>
              <a:defRPr i="0" baseline="0" strike="noStrike" sz="3000" b="0" cap="none" u="none">
                <a:solidFill>
                  <a:schemeClr val="dk2"/>
                </a:solidFill>
                <a:latin typeface="Arial"/>
                <a:ea typeface="Arial"/>
                <a:cs typeface="Arial"/>
                <a:sym typeface="Arial"/>
              </a:defRPr>
            </a:lvl2pPr>
            <a:lvl3pPr indent="190500" algn="l" marL="0" rtl="0">
              <a:spcBef>
                <a:spcPts val="0"/>
              </a:spcBef>
              <a:buClr>
                <a:schemeClr val="dk2"/>
              </a:buClr>
              <a:buSzPct val="100000"/>
              <a:buFont typeface="Arial"/>
              <a:buNone/>
              <a:defRPr i="0" baseline="0" strike="noStrike" sz="3000" b="0" cap="none" u="none">
                <a:solidFill>
                  <a:schemeClr val="dk2"/>
                </a:solidFill>
                <a:latin typeface="Arial"/>
                <a:ea typeface="Arial"/>
                <a:cs typeface="Arial"/>
                <a:sym typeface="Arial"/>
              </a:defRPr>
            </a:lvl3pPr>
            <a:lvl4pPr indent="190500" algn="l" marL="0" rtl="0">
              <a:spcBef>
                <a:spcPts val="0"/>
              </a:spcBef>
              <a:buClr>
                <a:schemeClr val="dk2"/>
              </a:buClr>
              <a:buSzPct val="100000"/>
              <a:buFont typeface="Arial"/>
              <a:buNone/>
              <a:defRPr i="0" baseline="0" strike="noStrike" sz="3000" b="0" cap="none" u="none">
                <a:solidFill>
                  <a:schemeClr val="dk2"/>
                </a:solidFill>
                <a:latin typeface="Arial"/>
                <a:ea typeface="Arial"/>
                <a:cs typeface="Arial"/>
                <a:sym typeface="Arial"/>
              </a:defRPr>
            </a:lvl4pPr>
            <a:lvl5pPr indent="190500" algn="l" marL="0" rtl="0">
              <a:spcBef>
                <a:spcPts val="0"/>
              </a:spcBef>
              <a:buClr>
                <a:schemeClr val="dk2"/>
              </a:buClr>
              <a:buSzPct val="100000"/>
              <a:buFont typeface="Arial"/>
              <a:buNone/>
              <a:defRPr i="0" baseline="0" strike="noStrike" sz="3000" b="0" cap="none" u="none">
                <a:solidFill>
                  <a:schemeClr val="dk2"/>
                </a:solidFill>
                <a:latin typeface="Arial"/>
                <a:ea typeface="Arial"/>
                <a:cs typeface="Arial"/>
                <a:sym typeface="Arial"/>
              </a:defRPr>
            </a:lvl5pPr>
            <a:lvl6pPr indent="190500" algn="l" marL="0" rtl="0">
              <a:spcBef>
                <a:spcPts val="0"/>
              </a:spcBef>
              <a:buClr>
                <a:schemeClr val="dk2"/>
              </a:buClr>
              <a:buSzPct val="100000"/>
              <a:buFont typeface="Arial"/>
              <a:buNone/>
              <a:defRPr i="0" baseline="0" strike="noStrike" sz="3000" b="0" cap="none" u="none">
                <a:solidFill>
                  <a:schemeClr val="dk2"/>
                </a:solidFill>
                <a:latin typeface="Arial"/>
                <a:ea typeface="Arial"/>
                <a:cs typeface="Arial"/>
                <a:sym typeface="Arial"/>
              </a:defRPr>
            </a:lvl6pPr>
            <a:lvl7pPr indent="190500" algn="l" marL="0" rtl="0">
              <a:spcBef>
                <a:spcPts val="0"/>
              </a:spcBef>
              <a:buClr>
                <a:schemeClr val="dk2"/>
              </a:buClr>
              <a:buSzPct val="100000"/>
              <a:buFont typeface="Arial"/>
              <a:buNone/>
              <a:defRPr i="0" baseline="0" strike="noStrike" sz="3000" b="0" cap="none" u="none">
                <a:solidFill>
                  <a:schemeClr val="dk2"/>
                </a:solidFill>
                <a:latin typeface="Arial"/>
                <a:ea typeface="Arial"/>
                <a:cs typeface="Arial"/>
                <a:sym typeface="Arial"/>
              </a:defRPr>
            </a:lvl7pPr>
            <a:lvl8pPr indent="190500" algn="l" marL="0" rtl="0">
              <a:spcBef>
                <a:spcPts val="0"/>
              </a:spcBef>
              <a:buClr>
                <a:schemeClr val="dk2"/>
              </a:buClr>
              <a:buSzPct val="100000"/>
              <a:buFont typeface="Arial"/>
              <a:buNone/>
              <a:defRPr i="0" baseline="0" strike="noStrike" sz="3000" b="0" cap="none" u="none">
                <a:solidFill>
                  <a:schemeClr val="dk2"/>
                </a:solidFill>
                <a:latin typeface="Arial"/>
                <a:ea typeface="Arial"/>
                <a:cs typeface="Arial"/>
                <a:sym typeface="Arial"/>
              </a:defRPr>
            </a:lvl8pPr>
            <a:lvl9pPr indent="190500" algn="l" marL="0" rtl="0">
              <a:spcBef>
                <a:spcPts val="0"/>
              </a:spcBef>
              <a:buClr>
                <a:schemeClr val="dk2"/>
              </a:buClr>
              <a:buSzPct val="100000"/>
              <a:buFont typeface="Arial"/>
              <a:buNone/>
              <a:defRPr i="0" baseline="0" strike="noStrike" sz="3000" b="0" cap="none" u="none">
                <a:solidFill>
                  <a:schemeClr val="dk2"/>
                </a:solidFill>
                <a:latin typeface="Arial"/>
                <a:ea typeface="Arial"/>
                <a:cs typeface="Arial"/>
                <a:sym typeface="Arial"/>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tx" type="tx">
  <p:cSld name="tx">
    <p:spTree>
      <p:nvGrpSpPr>
        <p:cNvPr name="Shape 12" id="12"/>
        <p:cNvGrpSpPr/>
        <p:nvPr/>
      </p:nvGrpSpPr>
      <p:grpSpPr>
        <a:xfrm>
          <a:off y="0" x="0"/>
          <a:ext cy="0" cx="0"/>
          <a:chOff y="0" x="0"/>
          <a:chExt cy="0" cx="0"/>
        </a:xfrm>
      </p:grpSpPr>
      <p:sp>
        <p:nvSpPr>
          <p:cNvPr name="Shape 13" id="13"/>
          <p:cNvSpPr/>
          <p:nvPr/>
        </p:nvSpPr>
        <p:spPr>
          <a:xfrm>
            <a:off y="0" x="0"/>
            <a:ext cy="1532999" cx="9144000"/>
          </a:xfrm>
          <a:prstGeom prst="rect">
            <a:avLst/>
          </a:prstGeom>
          <a:solidFill>
            <a:srgbClr val="2388DB"/>
          </a:solidFill>
          <a:ln>
            <a:noFill/>
          </a:ln>
        </p:spPr>
        <p:txBody>
          <a:bodyPr bIns="45700" tIns="45700" lIns="91425" anchor="ctr" anchorCtr="0" rIns="91425">
            <a:spAutoFit/>
          </a:bodyPr>
          <a:lstStyle/>
          <a:p/>
        </p:txBody>
      </p:sp>
      <p:cxnSp>
        <p:nvCxnSpPr>
          <p:cNvPr name="Shape 14" id="14"/>
          <p:cNvCxnSpPr/>
          <p:nvPr/>
        </p:nvCxnSpPr>
        <p:spPr>
          <a:xfrm>
            <a:off y="1503833" x="0"/>
            <a:ext cy="0" cx="9144000"/>
          </a:xfrm>
          <a:prstGeom prst="straightConnector1">
            <a:avLst/>
          </a:prstGeom>
          <a:noFill/>
          <a:ln w="57150" cap="flat">
            <a:solidFill>
              <a:srgbClr val="000000">
                <a:alpha val="14901"/>
              </a:srgbClr>
            </a:solidFill>
            <a:prstDash val="solid"/>
            <a:round/>
            <a:headEnd len="med" type="none" w="med"/>
            <a:tailEnd len="med" type="none" w="med"/>
          </a:ln>
        </p:spPr>
      </p:cxnSp>
      <p:sp>
        <p:nvSpPr>
          <p:cNvPr name="Shape 15" id="15"/>
          <p:cNvSpPr txBox="1"/>
          <p:nvPr>
            <p:ph type="title"/>
          </p:nvPr>
        </p:nvSpPr>
        <p:spPr>
          <a:xfrm>
            <a:off y="274637" x="457200"/>
            <a:ext cy="1143000" cx="8229600"/>
          </a:xfrm>
          <a:prstGeom prst="rect">
            <a:avLst/>
          </a:prstGeom>
          <a:noFill/>
          <a:ln>
            <a:noFill/>
          </a:ln>
        </p:spPr>
        <p:txBody>
          <a:bodyPr bIns="91425" tIns="91425" lIns="91425" anchor="b" anchorCtr="0" rIns="91425"/>
          <a:lstStyle>
            <a:lvl1pPr rtl="0">
              <a:defRPr sz="3600"/>
            </a:lvl1pPr>
            <a:lvl2pPr rtl="0">
              <a:defRPr sz="3600"/>
            </a:lvl2pPr>
            <a:lvl3pPr rtl="0">
              <a:defRPr sz="3600"/>
            </a:lvl3pPr>
            <a:lvl4pPr rtl="0">
              <a:defRPr sz="3600"/>
            </a:lvl4pPr>
            <a:lvl5pPr rtl="0">
              <a:defRPr sz="3600"/>
            </a:lvl5pPr>
            <a:lvl6pPr rtl="0">
              <a:defRPr sz="3600"/>
            </a:lvl6pPr>
            <a:lvl7pPr rtl="0">
              <a:defRPr sz="3600"/>
            </a:lvl7pPr>
            <a:lvl8pPr rtl="0">
              <a:defRPr sz="3600"/>
            </a:lvl8pPr>
            <a:lvl9pPr rtl="0">
              <a:defRPr sz="3600"/>
            </a:lvl9pPr>
          </a:lstStyle>
          <a:p/>
        </p:txBody>
      </p:sp>
      <p:sp>
        <p:nvSpPr>
          <p:cNvPr name="Shape 16" id="16"/>
          <p:cNvSpPr txBox="1"/>
          <p:nvPr>
            <p:ph type="body" idx="1"/>
          </p:nvPr>
        </p:nvSpPr>
        <p:spPr>
          <a:xfrm>
            <a:off y="1600200" x="457200"/>
            <a:ext cy="4967700" cx="8229600"/>
          </a:xfrm>
          <a:prstGeom prst="rect">
            <a:avLst/>
          </a:prstGeom>
          <a:noFill/>
          <a:ln>
            <a:noFill/>
          </a:ln>
        </p:spPr>
        <p:txBody>
          <a:bodyPr bIns="91425" tIns="91425" lIns="91425" anchor="t" anchorCtr="0" rIns="91425"/>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twoColTx" type="twoColTx">
  <p:cSld name="twoColTx">
    <p:spTree>
      <p:nvGrpSpPr>
        <p:cNvPr name="Shape 17" id="17"/>
        <p:cNvGrpSpPr/>
        <p:nvPr/>
      </p:nvGrpSpPr>
      <p:grpSpPr>
        <a:xfrm>
          <a:off y="0" x="0"/>
          <a:ext cy="0" cx="0"/>
          <a:chOff y="0" x="0"/>
          <a:chExt cy="0" cx="0"/>
        </a:xfrm>
      </p:grpSpPr>
      <p:sp>
        <p:nvSpPr>
          <p:cNvPr name="Shape 18" id="18"/>
          <p:cNvSpPr/>
          <p:nvPr/>
        </p:nvSpPr>
        <p:spPr>
          <a:xfrm>
            <a:off y="0" x="0"/>
            <a:ext cy="1532999" cx="9144000"/>
          </a:xfrm>
          <a:prstGeom prst="rect">
            <a:avLst/>
          </a:prstGeom>
          <a:solidFill>
            <a:schemeClr val="dk2"/>
          </a:solidFill>
          <a:ln>
            <a:noFill/>
          </a:ln>
        </p:spPr>
        <p:txBody>
          <a:bodyPr bIns="45700" tIns="45700" lIns="91425" anchor="ctr" anchorCtr="0" rIns="91425">
            <a:spAutoFit/>
          </a:bodyPr>
          <a:lstStyle/>
          <a:p/>
        </p:txBody>
      </p:sp>
      <p:cxnSp>
        <p:nvCxnSpPr>
          <p:cNvPr name="Shape 19" id="19"/>
          <p:cNvCxnSpPr/>
          <p:nvPr/>
        </p:nvCxnSpPr>
        <p:spPr>
          <a:xfrm>
            <a:off y="1503833" x="0"/>
            <a:ext cy="0" cx="9144000"/>
          </a:xfrm>
          <a:prstGeom prst="straightConnector1">
            <a:avLst/>
          </a:prstGeom>
          <a:noFill/>
          <a:ln w="57150" cap="flat">
            <a:solidFill>
              <a:srgbClr val="000000">
                <a:alpha val="14901"/>
              </a:srgbClr>
            </a:solidFill>
            <a:prstDash val="solid"/>
            <a:round/>
            <a:headEnd len="med" type="none" w="med"/>
            <a:tailEnd len="med" type="none" w="med"/>
          </a:ln>
        </p:spPr>
      </p:cxnSp>
      <p:sp>
        <p:nvSpPr>
          <p:cNvPr name="Shape 20" id="20"/>
          <p:cNvSpPr txBox="1"/>
          <p:nvPr>
            <p:ph type="title"/>
          </p:nvPr>
        </p:nvSpPr>
        <p:spPr>
          <a:xfrm>
            <a:off y="274637" x="457200"/>
            <a:ext cy="1143000" cx="8229600"/>
          </a:xfrm>
          <a:prstGeom prst="rect">
            <a:avLst/>
          </a:prstGeom>
          <a:noFill/>
          <a:ln>
            <a:noFill/>
          </a:ln>
        </p:spPr>
        <p:txBody>
          <a:bodyPr bIns="91425" tIns="91425" lIns="91425" anchor="b" anchorCtr="0" rIns="91425"/>
          <a:lstStyle>
            <a:lvl1pPr algn="l" rtl="0">
              <a:spcBef>
                <a:spcPts val="0"/>
              </a:spcBef>
              <a:buSzPct val="100000"/>
              <a:buFont typeface="Arial"/>
              <a:buNone/>
              <a:defRPr sz="3600" b="1">
                <a:solidFill>
                  <a:schemeClr val="lt1"/>
                </a:solidFill>
                <a:latin typeface="Arial"/>
                <a:ea typeface="Arial"/>
                <a:cs typeface="Arial"/>
                <a:sym typeface="Arial"/>
              </a:defRPr>
            </a:lvl1pPr>
            <a:lvl2pPr algn="l" rtl="0">
              <a:spcBef>
                <a:spcPts val="0"/>
              </a:spcBef>
              <a:buSzPct val="100000"/>
              <a:buFont typeface="Arial"/>
              <a:buNone/>
              <a:defRPr sz="3600" b="1">
                <a:solidFill>
                  <a:schemeClr val="lt1"/>
                </a:solidFill>
                <a:latin typeface="Arial"/>
                <a:ea typeface="Arial"/>
                <a:cs typeface="Arial"/>
                <a:sym typeface="Arial"/>
              </a:defRPr>
            </a:lvl2pPr>
            <a:lvl3pPr algn="l" rtl="0">
              <a:spcBef>
                <a:spcPts val="0"/>
              </a:spcBef>
              <a:buSzPct val="100000"/>
              <a:buFont typeface="Arial"/>
              <a:buNone/>
              <a:defRPr sz="3600" b="1">
                <a:solidFill>
                  <a:schemeClr val="lt1"/>
                </a:solidFill>
                <a:latin typeface="Arial"/>
                <a:ea typeface="Arial"/>
                <a:cs typeface="Arial"/>
                <a:sym typeface="Arial"/>
              </a:defRPr>
            </a:lvl3pPr>
            <a:lvl4pPr algn="l" rtl="0">
              <a:spcBef>
                <a:spcPts val="0"/>
              </a:spcBef>
              <a:buSzPct val="100000"/>
              <a:buFont typeface="Arial"/>
              <a:buNone/>
              <a:defRPr sz="3600" b="1">
                <a:solidFill>
                  <a:schemeClr val="lt1"/>
                </a:solidFill>
                <a:latin typeface="Arial"/>
                <a:ea typeface="Arial"/>
                <a:cs typeface="Arial"/>
                <a:sym typeface="Arial"/>
              </a:defRPr>
            </a:lvl4pPr>
            <a:lvl5pPr algn="l" rtl="0">
              <a:spcBef>
                <a:spcPts val="0"/>
              </a:spcBef>
              <a:buSzPct val="100000"/>
              <a:buFont typeface="Arial"/>
              <a:buNone/>
              <a:defRPr sz="3600" b="1">
                <a:solidFill>
                  <a:schemeClr val="lt1"/>
                </a:solidFill>
                <a:latin typeface="Arial"/>
                <a:ea typeface="Arial"/>
                <a:cs typeface="Arial"/>
                <a:sym typeface="Arial"/>
              </a:defRPr>
            </a:lvl5pPr>
            <a:lvl6pPr algn="l" rtl="0">
              <a:spcBef>
                <a:spcPts val="0"/>
              </a:spcBef>
              <a:buSzPct val="100000"/>
              <a:buFont typeface="Arial"/>
              <a:buNone/>
              <a:defRPr sz="3600" b="1">
                <a:solidFill>
                  <a:schemeClr val="lt1"/>
                </a:solidFill>
                <a:latin typeface="Arial"/>
                <a:ea typeface="Arial"/>
                <a:cs typeface="Arial"/>
                <a:sym typeface="Arial"/>
              </a:defRPr>
            </a:lvl6pPr>
            <a:lvl7pPr algn="l" rtl="0">
              <a:spcBef>
                <a:spcPts val="0"/>
              </a:spcBef>
              <a:buSzPct val="100000"/>
              <a:buFont typeface="Arial"/>
              <a:buNone/>
              <a:defRPr sz="3600" b="1">
                <a:solidFill>
                  <a:schemeClr val="lt1"/>
                </a:solidFill>
                <a:latin typeface="Arial"/>
                <a:ea typeface="Arial"/>
                <a:cs typeface="Arial"/>
                <a:sym typeface="Arial"/>
              </a:defRPr>
            </a:lvl7pPr>
            <a:lvl8pPr algn="l" rtl="0">
              <a:spcBef>
                <a:spcPts val="0"/>
              </a:spcBef>
              <a:buSzPct val="100000"/>
              <a:buFont typeface="Arial"/>
              <a:buNone/>
              <a:defRPr sz="3600" b="1">
                <a:solidFill>
                  <a:schemeClr val="lt1"/>
                </a:solidFill>
                <a:latin typeface="Arial"/>
                <a:ea typeface="Arial"/>
                <a:cs typeface="Arial"/>
                <a:sym typeface="Arial"/>
              </a:defRPr>
            </a:lvl8pPr>
            <a:lvl9pPr algn="l" rtl="0">
              <a:spcBef>
                <a:spcPts val="0"/>
              </a:spcBef>
              <a:buSzPct val="100000"/>
              <a:buFont typeface="Arial"/>
              <a:buNone/>
              <a:defRPr sz="3600" b="1">
                <a:solidFill>
                  <a:schemeClr val="lt1"/>
                </a:solidFill>
                <a:latin typeface="Arial"/>
                <a:ea typeface="Arial"/>
                <a:cs typeface="Arial"/>
                <a:sym typeface="Arial"/>
              </a:defRPr>
            </a:lvl9pPr>
          </a:lstStyle>
          <a:p/>
        </p:txBody>
      </p:sp>
      <p:sp>
        <p:nvSpPr>
          <p:cNvPr name="Shape 21" id="21"/>
          <p:cNvSpPr txBox="1"/>
          <p:nvPr>
            <p:ph type="body" idx="1"/>
          </p:nvPr>
        </p:nvSpPr>
        <p:spPr>
          <a:xfrm>
            <a:off y="1600200" x="457200"/>
            <a:ext cy="4967700" cx="3994500"/>
          </a:xfrm>
          <a:prstGeom prst="rect">
            <a:avLst/>
          </a:prstGeom>
          <a:noFill/>
          <a:ln>
            <a:noFill/>
          </a:ln>
        </p:spPr>
        <p:txBody>
          <a:bodyPr bIns="91425" tIns="91425" lIns="91425" anchor="t" anchorCtr="0" rIns="91425"/>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p:txBody>
      </p:sp>
      <p:sp>
        <p:nvSpPr>
          <p:cNvPr name="Shape 22" id="22"/>
          <p:cNvSpPr txBox="1"/>
          <p:nvPr>
            <p:ph type="body" idx="2"/>
          </p:nvPr>
        </p:nvSpPr>
        <p:spPr>
          <a:xfrm>
            <a:off y="1600200" x="4692273"/>
            <a:ext cy="4967700" cx="3994500"/>
          </a:xfrm>
          <a:prstGeom prst="rect">
            <a:avLst/>
          </a:prstGeom>
          <a:noFill/>
          <a:ln>
            <a:noFill/>
          </a:ln>
        </p:spPr>
        <p:txBody>
          <a:bodyPr bIns="91425" tIns="91425" lIns="91425" anchor="t" anchorCtr="0" rIns="91425"/>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titleOnly" type="titleOnly">
  <p:cSld name="titleOnly">
    <p:spTree>
      <p:nvGrpSpPr>
        <p:cNvPr name="Shape 23" id="23"/>
        <p:cNvGrpSpPr/>
        <p:nvPr/>
      </p:nvGrpSpPr>
      <p:grpSpPr>
        <a:xfrm>
          <a:off y="0" x="0"/>
          <a:ext cy="0" cx="0"/>
          <a:chOff y="0" x="0"/>
          <a:chExt cy="0" cx="0"/>
        </a:xfrm>
      </p:grpSpPr>
      <p:sp>
        <p:nvSpPr>
          <p:cNvPr name="Shape 24" id="24"/>
          <p:cNvSpPr/>
          <p:nvPr/>
        </p:nvSpPr>
        <p:spPr>
          <a:xfrm>
            <a:off y="0" x="0"/>
            <a:ext cy="1532999" cx="9144000"/>
          </a:xfrm>
          <a:prstGeom prst="rect">
            <a:avLst/>
          </a:prstGeom>
          <a:solidFill>
            <a:srgbClr val="2388DB"/>
          </a:solidFill>
          <a:ln>
            <a:noFill/>
          </a:ln>
        </p:spPr>
        <p:txBody>
          <a:bodyPr bIns="45700" tIns="45700" lIns="91425" anchor="ctr" anchorCtr="0" rIns="91425">
            <a:spAutoFit/>
          </a:bodyPr>
          <a:lstStyle/>
          <a:p/>
        </p:txBody>
      </p:sp>
      <p:cxnSp>
        <p:nvCxnSpPr>
          <p:cNvPr name="Shape 25" id="25"/>
          <p:cNvCxnSpPr/>
          <p:nvPr/>
        </p:nvCxnSpPr>
        <p:spPr>
          <a:xfrm>
            <a:off y="1503833" x="0"/>
            <a:ext cy="0" cx="9144000"/>
          </a:xfrm>
          <a:prstGeom prst="straightConnector1">
            <a:avLst/>
          </a:prstGeom>
          <a:noFill/>
          <a:ln w="57150" cap="flat">
            <a:solidFill>
              <a:srgbClr val="000000">
                <a:alpha val="14901"/>
              </a:srgbClr>
            </a:solidFill>
            <a:prstDash val="solid"/>
            <a:round/>
            <a:headEnd len="med" type="none" w="med"/>
            <a:tailEnd len="med" type="none" w="med"/>
          </a:ln>
        </p:spPr>
      </p:cxnSp>
      <p:sp>
        <p:nvSpPr>
          <p:cNvPr name="Shape 26" id="26"/>
          <p:cNvSpPr txBox="1"/>
          <p:nvPr>
            <p:ph type="title"/>
          </p:nvPr>
        </p:nvSpPr>
        <p:spPr>
          <a:xfrm>
            <a:off y="274637" x="457200"/>
            <a:ext cy="1143000" cx="8229600"/>
          </a:xfrm>
          <a:prstGeom prst="rect">
            <a:avLst/>
          </a:prstGeom>
          <a:noFill/>
          <a:ln>
            <a:noFill/>
          </a:ln>
        </p:spPr>
        <p:txBody>
          <a:bodyPr bIns="91425" tIns="91425" lIns="91425" anchor="b" anchorCtr="0" rIns="91425"/>
          <a:lstStyle>
            <a:lvl1pPr algn="l" rtl="0">
              <a:spcBef>
                <a:spcPts val="0"/>
              </a:spcBef>
              <a:buSzPct val="100000"/>
              <a:buFont typeface="Arial"/>
              <a:buNone/>
              <a:defRPr sz="3600" b="1">
                <a:solidFill>
                  <a:schemeClr val="lt1"/>
                </a:solidFill>
                <a:latin typeface="Arial"/>
                <a:ea typeface="Arial"/>
                <a:cs typeface="Arial"/>
                <a:sym typeface="Arial"/>
              </a:defRPr>
            </a:lvl1pPr>
            <a:lvl2pPr algn="l" rtl="0">
              <a:spcBef>
                <a:spcPts val="0"/>
              </a:spcBef>
              <a:buSzPct val="100000"/>
              <a:buFont typeface="Arial"/>
              <a:buNone/>
              <a:defRPr sz="3600" b="1">
                <a:solidFill>
                  <a:schemeClr val="lt1"/>
                </a:solidFill>
                <a:latin typeface="Arial"/>
                <a:ea typeface="Arial"/>
                <a:cs typeface="Arial"/>
                <a:sym typeface="Arial"/>
              </a:defRPr>
            </a:lvl2pPr>
            <a:lvl3pPr algn="l" rtl="0">
              <a:spcBef>
                <a:spcPts val="0"/>
              </a:spcBef>
              <a:buSzPct val="100000"/>
              <a:buFont typeface="Arial"/>
              <a:buNone/>
              <a:defRPr sz="3600" b="1">
                <a:solidFill>
                  <a:schemeClr val="lt1"/>
                </a:solidFill>
                <a:latin typeface="Arial"/>
                <a:ea typeface="Arial"/>
                <a:cs typeface="Arial"/>
                <a:sym typeface="Arial"/>
              </a:defRPr>
            </a:lvl3pPr>
            <a:lvl4pPr algn="l" rtl="0">
              <a:spcBef>
                <a:spcPts val="0"/>
              </a:spcBef>
              <a:buSzPct val="100000"/>
              <a:buFont typeface="Arial"/>
              <a:buNone/>
              <a:defRPr sz="3600" b="1">
                <a:solidFill>
                  <a:schemeClr val="lt1"/>
                </a:solidFill>
                <a:latin typeface="Arial"/>
                <a:ea typeface="Arial"/>
                <a:cs typeface="Arial"/>
                <a:sym typeface="Arial"/>
              </a:defRPr>
            </a:lvl4pPr>
            <a:lvl5pPr algn="l" rtl="0">
              <a:spcBef>
                <a:spcPts val="0"/>
              </a:spcBef>
              <a:buSzPct val="100000"/>
              <a:buFont typeface="Arial"/>
              <a:buNone/>
              <a:defRPr sz="3600" b="1">
                <a:solidFill>
                  <a:schemeClr val="lt1"/>
                </a:solidFill>
                <a:latin typeface="Arial"/>
                <a:ea typeface="Arial"/>
                <a:cs typeface="Arial"/>
                <a:sym typeface="Arial"/>
              </a:defRPr>
            </a:lvl5pPr>
            <a:lvl6pPr algn="l" rtl="0">
              <a:spcBef>
                <a:spcPts val="0"/>
              </a:spcBef>
              <a:buSzPct val="100000"/>
              <a:buFont typeface="Arial"/>
              <a:buNone/>
              <a:defRPr sz="3600" b="1">
                <a:solidFill>
                  <a:schemeClr val="lt1"/>
                </a:solidFill>
                <a:latin typeface="Arial"/>
                <a:ea typeface="Arial"/>
                <a:cs typeface="Arial"/>
                <a:sym typeface="Arial"/>
              </a:defRPr>
            </a:lvl6pPr>
            <a:lvl7pPr algn="l" rtl="0">
              <a:spcBef>
                <a:spcPts val="0"/>
              </a:spcBef>
              <a:buSzPct val="100000"/>
              <a:buFont typeface="Arial"/>
              <a:buNone/>
              <a:defRPr sz="3600" b="1">
                <a:solidFill>
                  <a:schemeClr val="lt1"/>
                </a:solidFill>
                <a:latin typeface="Arial"/>
                <a:ea typeface="Arial"/>
                <a:cs typeface="Arial"/>
                <a:sym typeface="Arial"/>
              </a:defRPr>
            </a:lvl7pPr>
            <a:lvl8pPr algn="l" rtl="0">
              <a:spcBef>
                <a:spcPts val="0"/>
              </a:spcBef>
              <a:buSzPct val="100000"/>
              <a:buFont typeface="Arial"/>
              <a:buNone/>
              <a:defRPr sz="3600" b="1">
                <a:solidFill>
                  <a:schemeClr val="lt1"/>
                </a:solidFill>
                <a:latin typeface="Arial"/>
                <a:ea typeface="Arial"/>
                <a:cs typeface="Arial"/>
                <a:sym typeface="Arial"/>
              </a:defRPr>
            </a:lvl8pPr>
            <a:lvl9pPr algn="l" rtl="0">
              <a:spcBef>
                <a:spcPts val="0"/>
              </a:spcBef>
              <a:buSzPct val="100000"/>
              <a:buFont typeface="Arial"/>
              <a:buNone/>
              <a:defRPr sz="3600" b="1">
                <a:solidFill>
                  <a:schemeClr val="lt1"/>
                </a:solidFill>
                <a:latin typeface="Arial"/>
                <a:ea typeface="Arial"/>
                <a:cs typeface="Arial"/>
                <a:sym typeface="Arial"/>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CAPTION_ONLY">
  <p:cSld name="CAPTION_ONLY">
    <p:spTree>
      <p:nvGrpSpPr>
        <p:cNvPr name="Shape 27" id="27"/>
        <p:cNvGrpSpPr/>
        <p:nvPr/>
      </p:nvGrpSpPr>
      <p:grpSpPr>
        <a:xfrm>
          <a:off y="0" x="0"/>
          <a:ext cy="0" cx="0"/>
          <a:chOff y="0" x="0"/>
          <a:chExt cy="0" cx="0"/>
        </a:xfrm>
      </p:grpSpPr>
      <p:sp>
        <p:nvSpPr>
          <p:cNvPr name="Shape 28" id="28"/>
          <p:cNvSpPr txBox="1"/>
          <p:nvPr>
            <p:ph type="body" idx="1"/>
          </p:nvPr>
        </p:nvSpPr>
        <p:spPr>
          <a:xfrm>
            <a:off y="5875078" x="457200"/>
            <a:ext cy="692700" cx="8229600"/>
          </a:xfrm>
          <a:prstGeom prst="rect">
            <a:avLst/>
          </a:prstGeom>
          <a:noFill/>
          <a:ln>
            <a:noFill/>
          </a:ln>
        </p:spPr>
        <p:txBody>
          <a:bodyPr bIns="91425" tIns="91425" lIns="91425" anchor="t" anchorCtr="0" rIns="91425"/>
          <a:lstStyle>
            <a:lvl1pPr indent="-285750" algn="l" marL="285750" rtl="0">
              <a:lnSpc>
                <a:spcPct val="100000"/>
              </a:lnSpc>
              <a:spcBef>
                <a:spcPts val="0"/>
              </a:spcBef>
              <a:spcAft>
                <a:spcPts val="0"/>
              </a:spcAft>
              <a:buClr>
                <a:schemeClr val="dk2"/>
              </a:buClr>
              <a:buSzPct val="166666"/>
              <a:buFont typeface="Arial"/>
              <a:buChar char="•"/>
              <a:defRPr sz="1800" b="0">
                <a:solidFill>
                  <a:schemeClr val="dk2"/>
                </a:solidFill>
              </a:defRPr>
            </a:lvl1pPr>
            <a:lvl2pPr indent="-285750" algn="l" marL="285750" rtl="0">
              <a:lnSpc>
                <a:spcPct val="100000"/>
              </a:lnSpc>
              <a:spcBef>
                <a:spcPts val="0"/>
              </a:spcBef>
              <a:spcAft>
                <a:spcPts val="0"/>
              </a:spcAft>
              <a:buClr>
                <a:schemeClr val="dk2"/>
              </a:buClr>
              <a:buSzPct val="100000"/>
              <a:buFont typeface="Courier New"/>
              <a:buChar char="o"/>
              <a:defRPr sz="1800" b="0">
                <a:solidFill>
                  <a:schemeClr val="dk2"/>
                </a:solidFill>
              </a:defRPr>
            </a:lvl2pPr>
            <a:lvl3pPr indent="-285750" algn="l" marL="285750" rtl="0">
              <a:lnSpc>
                <a:spcPct val="100000"/>
              </a:lnSpc>
              <a:spcBef>
                <a:spcPts val="0"/>
              </a:spcBef>
              <a:spcAft>
                <a:spcPts val="0"/>
              </a:spcAft>
              <a:buClr>
                <a:schemeClr val="dk2"/>
              </a:buClr>
              <a:buSzPct val="100000"/>
              <a:buFont typeface="Wingdings"/>
              <a:buChar char="§"/>
              <a:defRPr sz="1800" b="0">
                <a:solidFill>
                  <a:schemeClr val="dk2"/>
                </a:solidFill>
              </a:defRPr>
            </a:lvl3pPr>
            <a:lvl4pPr indent="-285750" algn="l" marL="285750" rtl="0">
              <a:lnSpc>
                <a:spcPct val="100000"/>
              </a:lnSpc>
              <a:spcBef>
                <a:spcPts val="0"/>
              </a:spcBef>
              <a:spcAft>
                <a:spcPts val="0"/>
              </a:spcAft>
              <a:buClr>
                <a:schemeClr val="dk2"/>
              </a:buClr>
              <a:buSzPct val="166666"/>
              <a:buFont typeface="Arial"/>
              <a:buChar char="•"/>
              <a:defRPr sz="1800" b="0">
                <a:solidFill>
                  <a:schemeClr val="dk2"/>
                </a:solidFill>
              </a:defRPr>
            </a:lvl4pPr>
            <a:lvl5pPr indent="-285750" algn="l" marL="285750" rtl="0">
              <a:lnSpc>
                <a:spcPct val="100000"/>
              </a:lnSpc>
              <a:spcBef>
                <a:spcPts val="0"/>
              </a:spcBef>
              <a:spcAft>
                <a:spcPts val="0"/>
              </a:spcAft>
              <a:buClr>
                <a:schemeClr val="dk2"/>
              </a:buClr>
              <a:buSzPct val="100000"/>
              <a:buFont typeface="Courier New"/>
              <a:buChar char="o"/>
              <a:defRPr sz="1800" b="0">
                <a:solidFill>
                  <a:schemeClr val="dk2"/>
                </a:solidFill>
              </a:defRPr>
            </a:lvl5pPr>
            <a:lvl6pPr indent="-285750" algn="l" marL="285750" rtl="0">
              <a:lnSpc>
                <a:spcPct val="100000"/>
              </a:lnSpc>
              <a:spcBef>
                <a:spcPts val="0"/>
              </a:spcBef>
              <a:spcAft>
                <a:spcPts val="0"/>
              </a:spcAft>
              <a:buClr>
                <a:schemeClr val="dk2"/>
              </a:buClr>
              <a:buSzPct val="100000"/>
              <a:buFont typeface="Wingdings"/>
              <a:buChar char="§"/>
              <a:defRPr sz="1800" b="0">
                <a:solidFill>
                  <a:schemeClr val="dk2"/>
                </a:solidFill>
              </a:defRPr>
            </a:lvl6pPr>
            <a:lvl7pPr indent="-285750" algn="l" marL="285750" rtl="0">
              <a:lnSpc>
                <a:spcPct val="100000"/>
              </a:lnSpc>
              <a:spcBef>
                <a:spcPts val="0"/>
              </a:spcBef>
              <a:spcAft>
                <a:spcPts val="0"/>
              </a:spcAft>
              <a:buClr>
                <a:schemeClr val="dk2"/>
              </a:buClr>
              <a:buSzPct val="166666"/>
              <a:buFont typeface="Arial"/>
              <a:buChar char="•"/>
              <a:defRPr sz="1800" b="0">
                <a:solidFill>
                  <a:schemeClr val="dk2"/>
                </a:solidFill>
              </a:defRPr>
            </a:lvl7pPr>
            <a:lvl8pPr indent="-285750" algn="l" marL="285750" rtl="0">
              <a:lnSpc>
                <a:spcPct val="100000"/>
              </a:lnSpc>
              <a:spcBef>
                <a:spcPts val="0"/>
              </a:spcBef>
              <a:spcAft>
                <a:spcPts val="0"/>
              </a:spcAft>
              <a:buClr>
                <a:schemeClr val="dk2"/>
              </a:buClr>
              <a:buSzPct val="100000"/>
              <a:buFont typeface="Courier New"/>
              <a:buChar char="o"/>
              <a:defRPr sz="1800" b="0">
                <a:solidFill>
                  <a:schemeClr val="dk2"/>
                </a:solidFill>
              </a:defRPr>
            </a:lvl8pPr>
            <a:lvl9pPr indent="-285750" algn="l" marL="285750" rtl="0">
              <a:lnSpc>
                <a:spcPct val="100000"/>
              </a:lnSpc>
              <a:spcBef>
                <a:spcPts val="0"/>
              </a:spcBef>
              <a:spcAft>
                <a:spcPts val="0"/>
              </a:spcAft>
              <a:buClr>
                <a:schemeClr val="dk2"/>
              </a:buClr>
              <a:buSzPct val="100000"/>
              <a:buFont typeface="Wingdings"/>
              <a:buChar char="§"/>
              <a:defRPr sz="1800" b="0">
                <a:solidFill>
                  <a:schemeClr val="dk2"/>
                </a:solidFill>
              </a:defRPr>
            </a:lvl9pPr>
          </a:lstStyle>
          <a:p/>
        </p:txBody>
      </p:sp>
      <p:sp>
        <p:nvSpPr>
          <p:cNvPr name="Shape 29" id="29"/>
          <p:cNvSpPr/>
          <p:nvPr/>
        </p:nvSpPr>
        <p:spPr>
          <a:xfrm>
            <a:off y="0" x="4274"/>
            <a:ext cy="5875200" cx="9144000"/>
          </a:xfrm>
          <a:prstGeom prst="rect">
            <a:avLst/>
          </a:prstGeom>
          <a:solidFill>
            <a:srgbClr val="2388DB"/>
          </a:solidFill>
          <a:ln>
            <a:noFill/>
          </a:ln>
        </p:spPr>
        <p:txBody>
          <a:bodyPr bIns="45700" tIns="45700" lIns="91425" anchor="ctr" anchorCtr="0" rIns="91425">
            <a:spAutoFit/>
          </a:bodyPr>
          <a:lstStyle/>
          <a:p/>
        </p:txBody>
      </p:sp>
      <p:cxnSp>
        <p:nvCxnSpPr>
          <p:cNvPr name="Shape 30" id="30"/>
          <p:cNvCxnSpPr/>
          <p:nvPr/>
        </p:nvCxnSpPr>
        <p:spPr>
          <a:xfrm>
            <a:off y="5845828" x="0"/>
            <a:ext cy="0" cx="9144000"/>
          </a:xfrm>
          <a:prstGeom prst="straightConnector1">
            <a:avLst/>
          </a:prstGeom>
          <a:noFill/>
          <a:ln w="57150" cap="flat">
            <a:solidFill>
              <a:srgbClr val="000000">
                <a:alpha val="14901"/>
              </a:srgbClr>
            </a:solidFill>
            <a:prstDash val="solid"/>
            <a:round/>
            <a:headEnd len="med" type="none" w="med"/>
            <a:tailEnd len="med" type="none" w="med"/>
          </a:ln>
        </p:spPr>
      </p:cxn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blank" type="blank">
  <p:cSld name="blank">
    <p:bg>
      <p:bgPr>
        <a:solidFill>
          <a:schemeClr val="dk2"/>
        </a:solidFill>
      </p:bgPr>
    </p:bg>
    <p:spTree>
      <p:nvGrpSpPr>
        <p:cNvPr name="Shape 31" id="31"/>
        <p:cNvGrpSpPr/>
        <p:nvPr/>
      </p:nvGrpSpPr>
      <p:grpSpPr>
        <a:xfrm>
          <a:off y="0" x="0"/>
          <a:ext cy="0" cx="0"/>
          <a:chOff y="0" x="0"/>
          <a:chExt cy="0" cx="0"/>
        </a:xfrm>
      </p:grpSpPr>
    </p:spTree>
  </p:cSld>
  <p:clrMapOvr>
    <a:masterClrMapping/>
  </p:clrMapOvr>
</p:sldLayout>
</file>

<file path=ppt/slideMasters/_rels/slideMaster1.xml.rels><?xml version="1.0" encoding="UTF-8" standalone="yes"?><Relationships xmlns="http://schemas.openxmlformats.org/package/2006/relationships"><Relationship Type="http://schemas.openxmlformats.org/officeDocument/2006/relationships/slideLayout" Id="rId2" Target="../slideLayouts/slideLayout2.xml"/><Relationship Type="http://schemas.openxmlformats.org/officeDocument/2006/relationships/slideLayout" Id="rId1" Target="../slideLayouts/slideLayout1.xml"/><Relationship Type="http://schemas.openxmlformats.org/officeDocument/2006/relationships/slideLayout" Id="rId4" Target="../slideLayouts/slideLayout4.xml"/><Relationship Type="http://schemas.openxmlformats.org/officeDocument/2006/relationships/slideLayout" Id="rId3" Target="../slideLayouts/slideLayout3.xml"/><Relationship Type="http://schemas.openxmlformats.org/officeDocument/2006/relationships/slideLayout" Id="rId6" Target="../slideLayouts/slideLayout6.xml"/><Relationship Type="http://schemas.openxmlformats.org/officeDocument/2006/relationships/slideLayout" Id="rId5" Target="../slideLayouts/slideLayout5.xml"/><Relationship Type="http://schemas.openxmlformats.org/officeDocument/2006/relationships/theme" Id="rId7"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name="Shape 4" id="4"/>
        <p:cNvGrpSpPr/>
        <p:nvPr/>
      </p:nvGrpSpPr>
      <p:grpSpPr>
        <a:xfrm>
          <a:off y="0" x="0"/>
          <a:ext cy="0" cx="0"/>
          <a:chOff y="0" x="0"/>
          <a:chExt cy="0" cx="0"/>
        </a:xfrm>
      </p:grpSpPr>
      <p:sp>
        <p:nvSpPr>
          <p:cNvPr name="Shape 5" id="5"/>
          <p:cNvSpPr txBox="1"/>
          <p:nvPr>
            <p:ph type="title"/>
          </p:nvPr>
        </p:nvSpPr>
        <p:spPr>
          <a:xfrm>
            <a:off y="274637" x="457200"/>
            <a:ext cy="1143000" cx="8229600"/>
          </a:xfrm>
          <a:prstGeom prst="rect">
            <a:avLst/>
          </a:prstGeom>
          <a:noFill/>
          <a:ln>
            <a:noFill/>
          </a:ln>
        </p:spPr>
        <p:txBody>
          <a:bodyPr bIns="91425" tIns="91425" lIns="91425" anchor="b" anchorCtr="0" rIns="91425"/>
          <a:lstStyle>
            <a:lvl1pPr indent="228600" algn="l" marL="0" rtl="0">
              <a:spcBef>
                <a:spcPts val="0"/>
              </a:spcBef>
              <a:buClr>
                <a:schemeClr val="lt1"/>
              </a:buClr>
              <a:buSzPct val="100000"/>
              <a:buFont typeface="Arial"/>
              <a:buNone/>
              <a:defRPr i="0" baseline="0" strike="noStrike" sz="3600" b="1" cap="none" u="none">
                <a:solidFill>
                  <a:schemeClr val="lt1"/>
                </a:solidFill>
                <a:latin typeface="Arial"/>
                <a:ea typeface="Arial"/>
                <a:cs typeface="Arial"/>
                <a:sym typeface="Arial"/>
              </a:defRPr>
            </a:lvl1pPr>
            <a:lvl2pPr indent="228600" algn="l" marL="0" rtl="0">
              <a:spcBef>
                <a:spcPts val="0"/>
              </a:spcBef>
              <a:buClr>
                <a:schemeClr val="lt1"/>
              </a:buClr>
              <a:buSzPct val="100000"/>
              <a:buFont typeface="Arial"/>
              <a:buNone/>
              <a:defRPr i="0" baseline="0" strike="noStrike" sz="3600" b="1" cap="none" u="none">
                <a:solidFill>
                  <a:schemeClr val="lt1"/>
                </a:solidFill>
                <a:latin typeface="Arial"/>
                <a:ea typeface="Arial"/>
                <a:cs typeface="Arial"/>
                <a:sym typeface="Arial"/>
              </a:defRPr>
            </a:lvl2pPr>
            <a:lvl3pPr indent="228600" algn="l" marL="0" rtl="0">
              <a:spcBef>
                <a:spcPts val="0"/>
              </a:spcBef>
              <a:buClr>
                <a:schemeClr val="lt1"/>
              </a:buClr>
              <a:buSzPct val="100000"/>
              <a:buFont typeface="Arial"/>
              <a:buNone/>
              <a:defRPr i="0" baseline="0" strike="noStrike" sz="3600" b="1" cap="none" u="none">
                <a:solidFill>
                  <a:schemeClr val="lt1"/>
                </a:solidFill>
                <a:latin typeface="Arial"/>
                <a:ea typeface="Arial"/>
                <a:cs typeface="Arial"/>
                <a:sym typeface="Arial"/>
              </a:defRPr>
            </a:lvl3pPr>
            <a:lvl4pPr indent="228600" algn="l" marL="0" rtl="0">
              <a:spcBef>
                <a:spcPts val="0"/>
              </a:spcBef>
              <a:buClr>
                <a:schemeClr val="lt1"/>
              </a:buClr>
              <a:buSzPct val="100000"/>
              <a:buFont typeface="Arial"/>
              <a:buNone/>
              <a:defRPr i="0" baseline="0" strike="noStrike" sz="3600" b="1" cap="none" u="none">
                <a:solidFill>
                  <a:schemeClr val="lt1"/>
                </a:solidFill>
                <a:latin typeface="Arial"/>
                <a:ea typeface="Arial"/>
                <a:cs typeface="Arial"/>
                <a:sym typeface="Arial"/>
              </a:defRPr>
            </a:lvl4pPr>
            <a:lvl5pPr indent="228600" algn="l" marL="0" rtl="0">
              <a:spcBef>
                <a:spcPts val="0"/>
              </a:spcBef>
              <a:buClr>
                <a:schemeClr val="lt1"/>
              </a:buClr>
              <a:buSzPct val="100000"/>
              <a:buFont typeface="Arial"/>
              <a:buNone/>
              <a:defRPr i="0" baseline="0" strike="noStrike" sz="3600" b="1" cap="none" u="none">
                <a:solidFill>
                  <a:schemeClr val="lt1"/>
                </a:solidFill>
                <a:latin typeface="Arial"/>
                <a:ea typeface="Arial"/>
                <a:cs typeface="Arial"/>
                <a:sym typeface="Arial"/>
              </a:defRPr>
            </a:lvl5pPr>
            <a:lvl6pPr indent="228600" algn="l" marL="0" rtl="0">
              <a:spcBef>
                <a:spcPts val="0"/>
              </a:spcBef>
              <a:buClr>
                <a:schemeClr val="lt1"/>
              </a:buClr>
              <a:buSzPct val="100000"/>
              <a:buFont typeface="Arial"/>
              <a:buNone/>
              <a:defRPr i="0" baseline="0" strike="noStrike" sz="3600" b="1" cap="none" u="none">
                <a:solidFill>
                  <a:schemeClr val="lt1"/>
                </a:solidFill>
                <a:latin typeface="Arial"/>
                <a:ea typeface="Arial"/>
                <a:cs typeface="Arial"/>
                <a:sym typeface="Arial"/>
              </a:defRPr>
            </a:lvl6pPr>
            <a:lvl7pPr indent="228600" algn="l" marL="0" rtl="0">
              <a:spcBef>
                <a:spcPts val="0"/>
              </a:spcBef>
              <a:buClr>
                <a:schemeClr val="lt1"/>
              </a:buClr>
              <a:buSzPct val="100000"/>
              <a:buFont typeface="Arial"/>
              <a:buNone/>
              <a:defRPr i="0" baseline="0" strike="noStrike" sz="3600" b="1" cap="none" u="none">
                <a:solidFill>
                  <a:schemeClr val="lt1"/>
                </a:solidFill>
                <a:latin typeface="Arial"/>
                <a:ea typeface="Arial"/>
                <a:cs typeface="Arial"/>
                <a:sym typeface="Arial"/>
              </a:defRPr>
            </a:lvl7pPr>
            <a:lvl8pPr indent="228600" algn="l" marL="0" rtl="0">
              <a:spcBef>
                <a:spcPts val="0"/>
              </a:spcBef>
              <a:buClr>
                <a:schemeClr val="lt1"/>
              </a:buClr>
              <a:buSzPct val="100000"/>
              <a:buFont typeface="Arial"/>
              <a:buNone/>
              <a:defRPr i="0" baseline="0" strike="noStrike" sz="3600" b="1" cap="none" u="none">
                <a:solidFill>
                  <a:schemeClr val="lt1"/>
                </a:solidFill>
                <a:latin typeface="Arial"/>
                <a:ea typeface="Arial"/>
                <a:cs typeface="Arial"/>
                <a:sym typeface="Arial"/>
              </a:defRPr>
            </a:lvl8pPr>
            <a:lvl9pPr indent="228600" algn="l" marL="0" rtl="0">
              <a:spcBef>
                <a:spcPts val="0"/>
              </a:spcBef>
              <a:buClr>
                <a:schemeClr val="lt1"/>
              </a:buClr>
              <a:buSzPct val="100000"/>
              <a:buFont typeface="Arial"/>
              <a:buNone/>
              <a:defRPr i="0" baseline="0" strike="noStrike" sz="3600" b="1" cap="none" u="none">
                <a:solidFill>
                  <a:schemeClr val="lt1"/>
                </a:solidFill>
                <a:latin typeface="Arial"/>
                <a:ea typeface="Arial"/>
                <a:cs typeface="Arial"/>
                <a:sym typeface="Arial"/>
              </a:defRPr>
            </a:lvl9pPr>
          </a:lstStyle>
          <a:p/>
        </p:txBody>
      </p:sp>
      <p:sp>
        <p:nvSpPr>
          <p:cNvPr name="Shape 6" id="6"/>
          <p:cNvSpPr txBox="1"/>
          <p:nvPr>
            <p:ph type="body" idx="1"/>
          </p:nvPr>
        </p:nvSpPr>
        <p:spPr>
          <a:xfrm>
            <a:off y="1600200" x="457200"/>
            <a:ext cy="4967700" cx="8229600"/>
          </a:xfrm>
          <a:prstGeom prst="rect">
            <a:avLst/>
          </a:prstGeom>
          <a:noFill/>
          <a:ln>
            <a:noFill/>
          </a:ln>
        </p:spPr>
        <p:txBody>
          <a:bodyPr bIns="91425" tIns="91425" lIns="91425" anchor="t" anchorCtr="0" rIns="91425"/>
          <a:lstStyle>
            <a:lvl1pPr indent="-342900" algn="l" marL="342900" rtl="0">
              <a:spcBef>
                <a:spcPts val="600"/>
              </a:spcBef>
              <a:buClr>
                <a:schemeClr val="dk1"/>
              </a:buClr>
              <a:buSzPct val="166666"/>
              <a:buFont typeface="Arial"/>
              <a:buChar char="•"/>
              <a:defRPr i="0" baseline="0" strike="noStrike" sz="3000" b="0" cap="none" u="none">
                <a:solidFill>
                  <a:schemeClr val="dk1"/>
                </a:solidFill>
                <a:latin typeface="Arial"/>
                <a:ea typeface="Arial"/>
                <a:cs typeface="Arial"/>
                <a:sym typeface="Arial"/>
              </a:defRPr>
            </a:lvl1pPr>
            <a:lvl2pPr indent="-285750" algn="l" marL="742950" rtl="0">
              <a:spcBef>
                <a:spcPts val="480"/>
              </a:spcBef>
              <a:buClr>
                <a:schemeClr val="dk1"/>
              </a:buClr>
              <a:buSzPct val="100000"/>
              <a:buFont typeface="Courier New"/>
              <a:buChar char="o"/>
              <a:defRPr i="0" baseline="0" strike="noStrike" sz="2400" b="0" cap="none" u="none">
                <a:solidFill>
                  <a:schemeClr val="dk1"/>
                </a:solidFill>
                <a:latin typeface="Arial"/>
                <a:ea typeface="Arial"/>
                <a:cs typeface="Arial"/>
                <a:sym typeface="Arial"/>
              </a:defRPr>
            </a:lvl2pPr>
            <a:lvl3pPr indent="-228600" algn="l" marL="1143000" rtl="0">
              <a:spcBef>
                <a:spcPts val="480"/>
              </a:spcBef>
              <a:buClr>
                <a:schemeClr val="dk1"/>
              </a:buClr>
              <a:buSzPct val="100000"/>
              <a:buFont typeface="Wingdings"/>
              <a:buChar char="§"/>
              <a:defRPr i="0" baseline="0" strike="noStrike" sz="2400" b="0" cap="none" u="none">
                <a:solidFill>
                  <a:schemeClr val="dk1"/>
                </a:solidFill>
                <a:latin typeface="Arial"/>
                <a:ea typeface="Arial"/>
                <a:cs typeface="Arial"/>
                <a:sym typeface="Arial"/>
              </a:defRPr>
            </a:lvl3pPr>
            <a:lvl4pPr indent="-228600" algn="l" marL="1600200" rtl="0">
              <a:spcBef>
                <a:spcPts val="360"/>
              </a:spcBef>
              <a:buClr>
                <a:schemeClr val="dk1"/>
              </a:buClr>
              <a:buSzPct val="166666"/>
              <a:buFont typeface="Arial"/>
              <a:buChar char="•"/>
              <a:defRPr i="0" baseline="0" strike="noStrike" sz="1800" b="0" cap="none" u="none">
                <a:solidFill>
                  <a:schemeClr val="dk1"/>
                </a:solidFill>
                <a:latin typeface="Arial"/>
                <a:ea typeface="Arial"/>
                <a:cs typeface="Arial"/>
                <a:sym typeface="Arial"/>
              </a:defRPr>
            </a:lvl4pPr>
            <a:lvl5pPr indent="-228600" algn="l" marL="2057400" rtl="0">
              <a:spcBef>
                <a:spcPts val="360"/>
              </a:spcBef>
              <a:buClr>
                <a:schemeClr val="dk1"/>
              </a:buClr>
              <a:buSzPct val="100000"/>
              <a:buFont typeface="Courier New"/>
              <a:buChar char="o"/>
              <a:defRPr i="0" baseline="0" strike="noStrike" sz="1800" b="0" cap="none" u="none">
                <a:solidFill>
                  <a:schemeClr val="dk1"/>
                </a:solidFill>
                <a:latin typeface="Arial"/>
                <a:ea typeface="Arial"/>
                <a:cs typeface="Arial"/>
                <a:sym typeface="Arial"/>
              </a:defRPr>
            </a:lvl5pPr>
            <a:lvl6pPr indent="-228600" algn="l" marL="2514600" rtl="0">
              <a:spcBef>
                <a:spcPts val="360"/>
              </a:spcBef>
              <a:buClr>
                <a:schemeClr val="dk1"/>
              </a:buClr>
              <a:buSzPct val="100000"/>
              <a:buFont typeface="Wingdings"/>
              <a:buChar char="§"/>
              <a:defRPr i="0" baseline="0" strike="noStrike" sz="1800" b="0" cap="none" u="none">
                <a:solidFill>
                  <a:schemeClr val="dk1"/>
                </a:solidFill>
                <a:latin typeface="Arial"/>
                <a:ea typeface="Arial"/>
                <a:cs typeface="Arial"/>
                <a:sym typeface="Arial"/>
              </a:defRPr>
            </a:lvl6pPr>
            <a:lvl7pPr indent="-228600" algn="l" marL="2971800" rtl="0">
              <a:spcBef>
                <a:spcPts val="360"/>
              </a:spcBef>
              <a:buClr>
                <a:schemeClr val="dk1"/>
              </a:buClr>
              <a:buSzPct val="166666"/>
              <a:buFont typeface="Arial"/>
              <a:buChar char="•"/>
              <a:defRPr i="0" baseline="0" strike="noStrike" sz="1800" b="0" cap="none" u="none">
                <a:solidFill>
                  <a:schemeClr val="dk1"/>
                </a:solidFill>
                <a:latin typeface="Arial"/>
                <a:ea typeface="Arial"/>
                <a:cs typeface="Arial"/>
                <a:sym typeface="Arial"/>
              </a:defRPr>
            </a:lvl7pPr>
            <a:lvl8pPr indent="-228600" algn="l" marL="3429000" rtl="0">
              <a:spcBef>
                <a:spcPts val="360"/>
              </a:spcBef>
              <a:buClr>
                <a:schemeClr val="dk1"/>
              </a:buClr>
              <a:buSzPct val="100000"/>
              <a:buFont typeface="Courier New"/>
              <a:buChar char="o"/>
              <a:defRPr i="0" baseline="0" strike="noStrike" sz="1800" b="0" cap="none" u="none">
                <a:solidFill>
                  <a:schemeClr val="dk1"/>
                </a:solidFill>
                <a:latin typeface="Arial"/>
                <a:ea typeface="Arial"/>
                <a:cs typeface="Arial"/>
                <a:sym typeface="Arial"/>
              </a:defRPr>
            </a:lvl8pPr>
            <a:lvl9pPr indent="-228600" algn="l" marL="3886200" rtl="0">
              <a:spcBef>
                <a:spcPts val="360"/>
              </a:spcBef>
              <a:buClr>
                <a:schemeClr val="dk1"/>
              </a:buClr>
              <a:buSzPct val="100000"/>
              <a:buFont typeface="Wingdings"/>
              <a:buChar char="§"/>
              <a:defRPr i="0" baseline="0" strike="noStrike" sz="1800" b="0" cap="none" u="none">
                <a:solidFill>
                  <a:schemeClr val="dk1"/>
                </a:solidFill>
                <a:latin typeface="Arial"/>
                <a:ea typeface="Arial"/>
                <a:cs typeface="Arial"/>
                <a:sym typeface="Arial"/>
              </a:defRPr>
            </a:lvl9pPr>
          </a:lstStyle>
          <a:p/>
        </p:txBody>
      </p:sp>
    </p:spTree>
  </p:cSld>
  <p:clrMap accent6="accent6" tx2="lt2" bg2="dk2" accent5="accent5" tx1="dk1" bg1="lt1" accent4="accent4" accent3="accent3" accent2="accent2" accent1="accent1" folHlink="folHlink" hlink="hlink"/>
  <p:sldLayoutIdLst>
    <p:sldLayoutId id="2147483648" r:id="rId1"/>
    <p:sldLayoutId id="2147483649" r:id="rId2"/>
    <p:sldLayoutId id="2147483650" r:id="rId3"/>
    <p:sldLayoutId id="2147483651" r:id="rId4"/>
    <p:sldLayoutId id="2147483652" r:id="rId5"/>
    <p:sldLayoutId id="2147483653" r:id="rId6"/>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1pPr>
      <a:lvl2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1pPr>
      <a:lvl2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2pPr>
      <a:lvl3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3pPr>
      <a:lvl4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4pPr>
      <a:lvl5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5pPr>
      <a:lvl6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6pPr>
      <a:lvl7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7pPr>
      <a:lvl8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8pPr>
      <a:lvl9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1pPr>
      <a:lvl2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2pPr>
      <a:lvl3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3pPr>
      <a:lvl4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4pPr>
      <a:lvl5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5pPr>
      <a:lvl6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6pPr>
      <a:lvl7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7pPr>
      <a:lvl8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8pPr>
      <a:lvl9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Type="http://schemas.openxmlformats.org/officeDocument/2006/relationships/notesSlide" Id="rId2" Target="../notesSlides/notesSlide1.xml"/><Relationship Type="http://schemas.openxmlformats.org/officeDocument/2006/relationships/slideLayout" Id="rId1" Target="../slideLayouts/slideLayout6.xml"/><Relationship Type="http://schemas.openxmlformats.org/officeDocument/2006/relationships/image" Id="rId3" Target="../media/image30.png"/></Relationships>
</file>

<file path=ppt/slides/_rels/slide10.xml.rels><?xml version="1.0" encoding="UTF-8" standalone="yes"?><Relationships xmlns="http://schemas.openxmlformats.org/package/2006/relationships"><Relationship Type="http://schemas.openxmlformats.org/officeDocument/2006/relationships/notesSlide" Id="rId2" Target="../notesSlides/notesSlide10.xml"/><Relationship Type="http://schemas.openxmlformats.org/officeDocument/2006/relationships/slideLayout" Id="rId1" Target="../slideLayouts/slideLayout2.xml"/><Relationship Type="http://schemas.openxmlformats.org/officeDocument/2006/relationships/hyperlink" Id="rId4" TargetMode="External" Target="https://www.lytro.com/living-pictures/100632"/><Relationship Type="http://schemas.openxmlformats.org/officeDocument/2006/relationships/image" Id="rId3" Target="../media/image10.png"/></Relationships>
</file>

<file path=ppt/slides/_rels/slide11.xml.rels><?xml version="1.0" encoding="UTF-8" standalone="yes"?><Relationships xmlns="http://schemas.openxmlformats.org/package/2006/relationships"><Relationship Type="http://schemas.openxmlformats.org/officeDocument/2006/relationships/notesSlide" Id="rId2" Target="../notesSlides/notesSlide11.xml"/><Relationship Type="http://schemas.openxmlformats.org/officeDocument/2006/relationships/slideLayout" Id="rId1" Target="../slideLayouts/slideLayout2.xml"/><Relationship Type="http://schemas.openxmlformats.org/officeDocument/2006/relationships/image" Id="rId4" Target="../media/image04.jpg"/><Relationship Type="http://schemas.openxmlformats.org/officeDocument/2006/relationships/image" Id="rId3" Target="../media/image05.jpg"/></Relationships>
</file>

<file path=ppt/slides/_rels/slide12.xml.rels><?xml version="1.0" encoding="UTF-8" standalone="yes"?><Relationships xmlns="http://schemas.openxmlformats.org/package/2006/relationships"><Relationship Type="http://schemas.openxmlformats.org/officeDocument/2006/relationships/notesSlide" Id="rId2" Target="../notesSlides/notesSlide12.xml"/><Relationship Type="http://schemas.openxmlformats.org/officeDocument/2006/relationships/slideLayout" Id="rId1" Target="../slideLayouts/slideLayout2.xml"/></Relationships>
</file>

<file path=ppt/slides/_rels/slide13.xml.rels><?xml version="1.0" encoding="UTF-8" standalone="yes"?><Relationships xmlns="http://schemas.openxmlformats.org/package/2006/relationships"><Relationship Type="http://schemas.openxmlformats.org/officeDocument/2006/relationships/notesSlide" Id="rId2" Target="../notesSlides/notesSlide13.xml"/><Relationship Type="http://schemas.openxmlformats.org/officeDocument/2006/relationships/slideLayout" Id="rId1" Target="../slideLayouts/slideLayout2.xml"/></Relationships>
</file>

<file path=ppt/slides/_rels/slide14.xml.rels><?xml version="1.0" encoding="UTF-8" standalone="yes"?><Relationships xmlns="http://schemas.openxmlformats.org/package/2006/relationships"><Relationship Type="http://schemas.openxmlformats.org/officeDocument/2006/relationships/notesSlide" Id="rId2" Target="../notesSlides/notesSlide14.xml"/><Relationship Type="http://schemas.openxmlformats.org/officeDocument/2006/relationships/slideLayout" Id="rId1" Target="../slideLayouts/slideLayout2.xml"/><Relationship Type="http://schemas.openxmlformats.org/officeDocument/2006/relationships/image" Id="rId3" Target="../media/image20.png"/></Relationships>
</file>

<file path=ppt/slides/_rels/slide15.xml.rels><?xml version="1.0" encoding="UTF-8" standalone="yes"?><Relationships xmlns="http://schemas.openxmlformats.org/package/2006/relationships"><Relationship Type="http://schemas.openxmlformats.org/officeDocument/2006/relationships/notesSlide" Id="rId2" Target="../notesSlides/notesSlide15.xml"/><Relationship Type="http://schemas.openxmlformats.org/officeDocument/2006/relationships/slideLayout" Id="rId1" Target="../slideLayouts/slideLayout2.xml"/><Relationship Type="http://schemas.openxmlformats.org/officeDocument/2006/relationships/image" Id="rId4" Target="../media/image01.png"/><Relationship Type="http://schemas.openxmlformats.org/officeDocument/2006/relationships/image" Id="rId3" Target="../media/image09.png"/></Relationships>
</file>

<file path=ppt/slides/_rels/slide16.xml.rels><?xml version="1.0" encoding="UTF-8" standalone="yes"?><Relationships xmlns="http://schemas.openxmlformats.org/package/2006/relationships"><Relationship Type="http://schemas.openxmlformats.org/officeDocument/2006/relationships/notesSlide" Id="rId2" Target="../notesSlides/notesSlide16.xml"/><Relationship Type="http://schemas.openxmlformats.org/officeDocument/2006/relationships/slideLayout" Id="rId1" Target="../slideLayouts/slideLayout2.xml"/><Relationship Type="http://schemas.openxmlformats.org/officeDocument/2006/relationships/image" Id="rId4" Target="../media/image02.png"/><Relationship Type="http://schemas.openxmlformats.org/officeDocument/2006/relationships/image" Id="rId3" Target="../media/image08.png"/><Relationship Type="http://schemas.openxmlformats.org/officeDocument/2006/relationships/image" Id="rId6" Target="../media/image11.png"/><Relationship Type="http://schemas.openxmlformats.org/officeDocument/2006/relationships/image" Id="rId5" Target="../media/image07.png"/><Relationship Type="http://schemas.openxmlformats.org/officeDocument/2006/relationships/image" Id="rId7" Target="../media/image06.png"/></Relationships>
</file>

<file path=ppt/slides/_rels/slide17.xml.rels><?xml version="1.0" encoding="UTF-8" standalone="yes"?><Relationships xmlns="http://schemas.openxmlformats.org/package/2006/relationships"><Relationship Type="http://schemas.openxmlformats.org/officeDocument/2006/relationships/notesSlide" Id="rId2" Target="../notesSlides/notesSlide17.xml"/><Relationship Type="http://schemas.openxmlformats.org/officeDocument/2006/relationships/slideLayout" Id="rId1" Target="../slideLayouts/slideLayout2.xml"/><Relationship Type="http://schemas.openxmlformats.org/officeDocument/2006/relationships/image" Id="rId3" Target="../media/image26.png"/></Relationships>
</file>

<file path=ppt/slides/_rels/slide18.xml.rels><?xml version="1.0" encoding="UTF-8" standalone="yes"?><Relationships xmlns="http://schemas.openxmlformats.org/package/2006/relationships"><Relationship Type="http://schemas.openxmlformats.org/officeDocument/2006/relationships/notesSlide" Id="rId2" Target="../notesSlides/notesSlide18.xml"/><Relationship Type="http://schemas.openxmlformats.org/officeDocument/2006/relationships/slideLayout" Id="rId1" Target="../slideLayouts/slideLayout2.xml"/><Relationship Type="http://schemas.openxmlformats.org/officeDocument/2006/relationships/image" Id="rId3" Target="../media/image23.jpg"/></Relationships>
</file>

<file path=ppt/slides/_rels/slide19.xml.rels><?xml version="1.0" encoding="UTF-8" standalone="yes"?><Relationships xmlns="http://schemas.openxmlformats.org/package/2006/relationships"><Relationship Type="http://schemas.openxmlformats.org/officeDocument/2006/relationships/notesSlide" Id="rId2" Target="../notesSlides/notesSlide19.xml"/><Relationship Type="http://schemas.openxmlformats.org/officeDocument/2006/relationships/slideLayout" Id="rId1" Target="../slideLayouts/slideLayout2.xml"/><Relationship Type="http://schemas.openxmlformats.org/officeDocument/2006/relationships/image" Id="rId3" Target="../media/image17.jpg"/></Relationships>
</file>

<file path=ppt/slides/_rels/slide2.xml.rels><?xml version="1.0" encoding="UTF-8" standalone="yes"?><Relationships xmlns="http://schemas.openxmlformats.org/package/2006/relationships"><Relationship Type="http://schemas.openxmlformats.org/officeDocument/2006/relationships/notesSlide" Id="rId2" Target="../notesSlides/notesSlide2.xml"/><Relationship Type="http://schemas.openxmlformats.org/officeDocument/2006/relationships/slideLayout" Id="rId1" Target="../slideLayouts/slideLayout1.xml"/></Relationships>
</file>

<file path=ppt/slides/_rels/slide20.xml.rels><?xml version="1.0" encoding="UTF-8" standalone="yes"?><Relationships xmlns="http://schemas.openxmlformats.org/package/2006/relationships"><Relationship Type="http://schemas.openxmlformats.org/officeDocument/2006/relationships/notesSlide" Id="rId2" Target="../notesSlides/notesSlide20.xml"/><Relationship Type="http://schemas.openxmlformats.org/officeDocument/2006/relationships/slideLayout" Id="rId1" Target="../slideLayouts/slideLayout2.xml"/><Relationship Type="http://schemas.openxmlformats.org/officeDocument/2006/relationships/image" Id="rId4" Target="../media/image13.jpg"/><Relationship Type="http://schemas.openxmlformats.org/officeDocument/2006/relationships/image" Id="rId3" Target="../media/image14.jpg"/><Relationship Type="http://schemas.openxmlformats.org/officeDocument/2006/relationships/image" Id="rId6" Target="../media/image16.jpg"/><Relationship Type="http://schemas.openxmlformats.org/officeDocument/2006/relationships/image" Id="rId5" Target="../media/image12.jpg"/></Relationships>
</file>

<file path=ppt/slides/_rels/slide21.xml.rels><?xml version="1.0" encoding="UTF-8" standalone="yes"?><Relationships xmlns="http://schemas.openxmlformats.org/package/2006/relationships"><Relationship Type="http://schemas.openxmlformats.org/officeDocument/2006/relationships/notesSlide" Id="rId2" Target="../notesSlides/notesSlide21.xml"/><Relationship Type="http://schemas.openxmlformats.org/officeDocument/2006/relationships/slideLayout" Id="rId1" Target="../slideLayouts/slideLayout2.xml"/><Relationship Type="http://schemas.openxmlformats.org/officeDocument/2006/relationships/image" Id="rId3" Target="../media/image15.png"/></Relationships>
</file>

<file path=ppt/slides/_rels/slide22.xml.rels><?xml version="1.0" encoding="UTF-8" standalone="yes"?><Relationships xmlns="http://schemas.openxmlformats.org/package/2006/relationships"><Relationship Type="http://schemas.openxmlformats.org/officeDocument/2006/relationships/notesSlide" Id="rId2" Target="../notesSlides/notesSlide22.xml"/><Relationship Type="http://schemas.openxmlformats.org/officeDocument/2006/relationships/slideLayout" Id="rId1" Target="../slideLayouts/slideLayout2.xml"/></Relationships>
</file>

<file path=ppt/slides/_rels/slide23.xml.rels><?xml version="1.0" encoding="UTF-8" standalone="yes"?><Relationships xmlns="http://schemas.openxmlformats.org/package/2006/relationships"><Relationship Type="http://schemas.openxmlformats.org/officeDocument/2006/relationships/notesSlide" Id="rId2" Target="../notesSlides/notesSlide23.xml"/><Relationship Type="http://schemas.openxmlformats.org/officeDocument/2006/relationships/slideLayout" Id="rId1" Target="../slideLayouts/slideLayout6.xml"/><Relationship Type="http://schemas.openxmlformats.org/officeDocument/2006/relationships/image" Id="rId3" Target="../media/image22.png"/></Relationships>
</file>

<file path=ppt/slides/_rels/slide24.xml.rels><?xml version="1.0" encoding="UTF-8" standalone="yes"?><Relationships xmlns="http://schemas.openxmlformats.org/package/2006/relationships"><Relationship Type="http://schemas.openxmlformats.org/officeDocument/2006/relationships/notesSlide" Id="rId2" Target="../notesSlides/notesSlide24.xml"/><Relationship Type="http://schemas.openxmlformats.org/officeDocument/2006/relationships/slideLayout" Id="rId1" Target="../slideLayouts/slideLayout2.xml"/></Relationships>
</file>

<file path=ppt/slides/_rels/slide25.xml.rels><?xml version="1.0" encoding="UTF-8" standalone="yes"?><Relationships xmlns="http://schemas.openxmlformats.org/package/2006/relationships"><Relationship Type="http://schemas.openxmlformats.org/officeDocument/2006/relationships/notesSlide" Id="rId2" Target="../notesSlides/notesSlide25.xml"/><Relationship Type="http://schemas.openxmlformats.org/officeDocument/2006/relationships/slideLayout" Id="rId1" Target="../slideLayouts/slideLayout6.xml"/></Relationships>
</file>

<file path=ppt/slides/_rels/slide26.xml.rels><?xml version="1.0" encoding="UTF-8" standalone="yes"?><Relationships xmlns="http://schemas.openxmlformats.org/package/2006/relationships"><Relationship Type="http://schemas.openxmlformats.org/officeDocument/2006/relationships/notesSlide" Id="rId2" Target="../notesSlides/notesSlide26.xml"/><Relationship Type="http://schemas.openxmlformats.org/officeDocument/2006/relationships/slideLayout" Id="rId1" Target="../slideLayouts/slideLayout6.xml"/></Relationships>
</file>

<file path=ppt/slides/_rels/slide27.xml.rels><?xml version="1.0" encoding="UTF-8" standalone="yes"?><Relationships xmlns="http://schemas.openxmlformats.org/package/2006/relationships"><Relationship Type="http://schemas.openxmlformats.org/officeDocument/2006/relationships/notesSlide" Id="rId2" Target="../notesSlides/notesSlide27.xml"/><Relationship Type="http://schemas.openxmlformats.org/officeDocument/2006/relationships/slideLayout" Id="rId1" Target="../slideLayouts/slideLayout6.xml"/></Relationships>
</file>

<file path=ppt/slides/_rels/slide28.xml.rels><?xml version="1.0" encoding="UTF-8" standalone="yes"?><Relationships xmlns="http://schemas.openxmlformats.org/package/2006/relationships"><Relationship Type="http://schemas.openxmlformats.org/officeDocument/2006/relationships/notesSlide" Id="rId2" Target="../notesSlides/notesSlide28.xml"/><Relationship Type="http://schemas.openxmlformats.org/officeDocument/2006/relationships/slideLayout" Id="rId1" Target="../slideLayouts/slideLayout6.xml"/></Relationships>
</file>

<file path=ppt/slides/_rels/slide29.xml.rels><?xml version="1.0" encoding="UTF-8" standalone="yes"?><Relationships xmlns="http://schemas.openxmlformats.org/package/2006/relationships"><Relationship Type="http://schemas.openxmlformats.org/officeDocument/2006/relationships/notesSlide" Id="rId2" Target="../notesSlides/notesSlide29.xml"/><Relationship Type="http://schemas.openxmlformats.org/officeDocument/2006/relationships/slideLayout" Id="rId1" Target="../slideLayouts/slideLayout2.xml"/></Relationships>
</file>

<file path=ppt/slides/_rels/slide3.xml.rels><?xml version="1.0" encoding="UTF-8" standalone="yes"?><Relationships xmlns="http://schemas.openxmlformats.org/package/2006/relationships"><Relationship Type="http://schemas.openxmlformats.org/officeDocument/2006/relationships/notesSlide" Id="rId2" Target="../notesSlides/notesSlide3.xml"/><Relationship Type="http://schemas.openxmlformats.org/officeDocument/2006/relationships/slideLayout" Id="rId1" Target="../slideLayouts/slideLayout2.xml"/></Relationships>
</file>

<file path=ppt/slides/_rels/slide30.xml.rels><?xml version="1.0" encoding="UTF-8" standalone="yes"?><Relationships xmlns="http://schemas.openxmlformats.org/package/2006/relationships"><Relationship Type="http://schemas.openxmlformats.org/officeDocument/2006/relationships/notesSlide" Id="rId2" Target="../notesSlides/notesSlide30.xml"/><Relationship Type="http://schemas.openxmlformats.org/officeDocument/2006/relationships/slideLayout" Id="rId1" Target="../slideLayouts/slideLayout2.xml"/><Relationship Type="http://schemas.openxmlformats.org/officeDocument/2006/relationships/image" Id="rId4" Target="../media/image18.jpg"/><Relationship Type="http://schemas.openxmlformats.org/officeDocument/2006/relationships/hyperlink" Id="rId3" TargetMode="External" Target="http://www.engineersgarage.com/articles/light-field-photography?page=2"/></Relationships>
</file>

<file path=ppt/slides/_rels/slide31.xml.rels><?xml version="1.0" encoding="UTF-8" standalone="yes"?><Relationships xmlns="http://schemas.openxmlformats.org/package/2006/relationships"><Relationship Type="http://schemas.openxmlformats.org/officeDocument/2006/relationships/notesSlide" Id="rId2" Target="../notesSlides/notesSlide31.xml"/><Relationship Type="http://schemas.openxmlformats.org/officeDocument/2006/relationships/slideLayout" Id="rId1" Target="../slideLayouts/slideLayout2.xml"/></Relationships>
</file>

<file path=ppt/slides/_rels/slide32.xml.rels><?xml version="1.0" encoding="UTF-8" standalone="yes"?><Relationships xmlns="http://schemas.openxmlformats.org/package/2006/relationships"><Relationship Type="http://schemas.openxmlformats.org/officeDocument/2006/relationships/notesSlide" Id="rId2" Target="../notesSlides/notesSlide32.xml"/><Relationship Type="http://schemas.openxmlformats.org/officeDocument/2006/relationships/slideLayout" Id="rId1" Target="../slideLayouts/slideLayout2.xml"/><Relationship Type="http://schemas.openxmlformats.org/officeDocument/2006/relationships/image" Id="rId3" Target="../media/image19.png"/></Relationships>
</file>

<file path=ppt/slides/_rels/slide33.xml.rels><?xml version="1.0" encoding="UTF-8" standalone="yes"?><Relationships xmlns="http://schemas.openxmlformats.org/package/2006/relationships"><Relationship Type="http://schemas.openxmlformats.org/officeDocument/2006/relationships/notesSlide" Id="rId2" Target="../notesSlides/notesSlide33.xml"/><Relationship Type="http://schemas.openxmlformats.org/officeDocument/2006/relationships/slideLayout" Id="rId1" Target="../slideLayouts/slideLayout2.xml"/></Relationships>
</file>

<file path=ppt/slides/_rels/slide34.xml.rels><?xml version="1.0" encoding="UTF-8" standalone="yes"?><Relationships xmlns="http://schemas.openxmlformats.org/package/2006/relationships"><Relationship Type="http://schemas.openxmlformats.org/officeDocument/2006/relationships/notesSlide" Id="rId2" Target="../notesSlides/notesSlide34.xml"/><Relationship Type="http://schemas.openxmlformats.org/officeDocument/2006/relationships/slideLayout" Id="rId1" Target="../slideLayouts/slideLayout2.xml"/><Relationship Type="http://schemas.openxmlformats.org/officeDocument/2006/relationships/image" Id="rId3" Target="../media/image21.png"/></Relationships>
</file>

<file path=ppt/slides/_rels/slide35.xml.rels><?xml version="1.0" encoding="UTF-8" standalone="yes"?><Relationships xmlns="http://schemas.openxmlformats.org/package/2006/relationships"><Relationship Type="http://schemas.openxmlformats.org/officeDocument/2006/relationships/notesSlide" Id="rId2" Target="../notesSlides/notesSlide35.xml"/><Relationship Type="http://schemas.openxmlformats.org/officeDocument/2006/relationships/slideLayout" Id="rId1" Target="../slideLayouts/slideLayout2.xml"/><Relationship Type="http://schemas.openxmlformats.org/officeDocument/2006/relationships/image" Id="rId4" Target="../media/image28.jpg"/><Relationship Type="http://schemas.openxmlformats.org/officeDocument/2006/relationships/image" Id="rId3" Target="../media/image27.jpg"/><Relationship Type="http://schemas.openxmlformats.org/officeDocument/2006/relationships/image" Id="rId6" Target="../media/image29.jpg"/><Relationship Type="http://schemas.openxmlformats.org/officeDocument/2006/relationships/image" Id="rId5" Target="../media/image25.jpg"/></Relationships>
</file>

<file path=ppt/slides/_rels/slide36.xml.rels><?xml version="1.0" encoding="UTF-8" standalone="yes"?><Relationships xmlns="http://schemas.openxmlformats.org/package/2006/relationships"><Relationship Type="http://schemas.openxmlformats.org/officeDocument/2006/relationships/notesSlide" Id="rId2" Target="../notesSlides/notesSlide36.xml"/><Relationship Type="http://schemas.openxmlformats.org/officeDocument/2006/relationships/slideLayout" Id="rId1" Target="../slideLayouts/slideLayout2.xml"/><Relationship Type="http://schemas.openxmlformats.org/officeDocument/2006/relationships/hyperlink" Id="rId4" TargetMode="External" Target="http://www.pling.org.uk/cs/cgv.html"/><Relationship Type="http://schemas.openxmlformats.org/officeDocument/2006/relationships/image" Id="rId3" Target="../media/image24.png"/></Relationships>
</file>

<file path=ppt/slides/_rels/slide37.xml.rels><?xml version="1.0" encoding="UTF-8" standalone="yes"?><Relationships xmlns="http://schemas.openxmlformats.org/package/2006/relationships"><Relationship Type="http://schemas.openxmlformats.org/officeDocument/2006/relationships/notesSlide" Id="rId2" Target="../notesSlides/notesSlide37.xml"/><Relationship Type="http://schemas.openxmlformats.org/officeDocument/2006/relationships/slideLayout" Id="rId1" Target="../slideLayouts/slideLayout2.xml"/></Relationships>
</file>

<file path=ppt/slides/_rels/slide38.xml.rels><?xml version="1.0" encoding="UTF-8" standalone="yes"?><Relationships xmlns="http://schemas.openxmlformats.org/package/2006/relationships"><Relationship Type="http://schemas.openxmlformats.org/officeDocument/2006/relationships/notesSlide" Id="rId2" Target="../notesSlides/notesSlide38.xml"/><Relationship Type="http://schemas.openxmlformats.org/officeDocument/2006/relationships/slideLayout" Id="rId1" Target="../slideLayouts/slideLayout2.xml"/></Relationships>
</file>

<file path=ppt/slides/_rels/slide39.xml.rels><?xml version="1.0" encoding="UTF-8" standalone="yes"?><Relationships xmlns="http://schemas.openxmlformats.org/package/2006/relationships"><Relationship Type="http://schemas.openxmlformats.org/officeDocument/2006/relationships/notesSlide" Id="rId2" Target="../notesSlides/notesSlide39.xml"/><Relationship Type="http://schemas.openxmlformats.org/officeDocument/2006/relationships/slideLayout" Id="rId1" Target="../slideLayouts/slideLayout2.xml"/></Relationships>
</file>

<file path=ppt/slides/_rels/slide4.xml.rels><?xml version="1.0" encoding="UTF-8" standalone="yes"?><Relationships xmlns="http://schemas.openxmlformats.org/package/2006/relationships"><Relationship Type="http://schemas.openxmlformats.org/officeDocument/2006/relationships/notesSlide" Id="rId2" Target="../notesSlides/notesSlide4.xml"/><Relationship Type="http://schemas.openxmlformats.org/officeDocument/2006/relationships/slideLayout" Id="rId1" Target="../slideLayouts/slideLayout2.xml"/><Relationship Type="http://schemas.openxmlformats.org/officeDocument/2006/relationships/hyperlink" Id="rId4" TargetMode="External" Target="http://youtube.com/v/k6pN6AhdXCE"/><Relationship Type="http://schemas.openxmlformats.org/officeDocument/2006/relationships/image" Id="rId5" Target="../media/image00.jpg"/></Relationships>
</file>

<file path=ppt/slides/_rels/slide40.xml.rels><?xml version="1.0" encoding="UTF-8" standalone="yes"?><Relationships xmlns="http://schemas.openxmlformats.org/package/2006/relationships"><Relationship Type="http://schemas.openxmlformats.org/officeDocument/2006/relationships/notesSlide" Id="rId2" Target="../notesSlides/notesSlide40.xml"/><Relationship Type="http://schemas.openxmlformats.org/officeDocument/2006/relationships/slideLayout" Id="rId1" Target="../slideLayouts/slideLayout2.xml"/></Relationships>
</file>

<file path=ppt/slides/_rels/slide41.xml.rels><?xml version="1.0" encoding="UTF-8" standalone="yes"?><Relationships xmlns="http://schemas.openxmlformats.org/package/2006/relationships"><Relationship Type="http://schemas.openxmlformats.org/officeDocument/2006/relationships/notesSlide" Id="rId2" Target="../notesSlides/notesSlide41.xml"/><Relationship Type="http://schemas.openxmlformats.org/officeDocument/2006/relationships/slideLayout" Id="rId1" Target="../slideLayouts/slideLayout2.xml"/></Relationships>
</file>

<file path=ppt/slides/_rels/slide5.xml.rels><?xml version="1.0" encoding="UTF-8" standalone="yes"?><Relationships xmlns="http://schemas.openxmlformats.org/package/2006/relationships"><Relationship Type="http://schemas.openxmlformats.org/officeDocument/2006/relationships/notesSlide" Id="rId2" Target="../notesSlides/notesSlide5.xml"/><Relationship Type="http://schemas.openxmlformats.org/officeDocument/2006/relationships/slideLayout" Id="rId1" Target="../slideLayouts/slideLayout2.xml"/></Relationships>
</file>

<file path=ppt/slides/_rels/slide6.xml.rels><?xml version="1.0" encoding="UTF-8" standalone="yes"?><Relationships xmlns="http://schemas.openxmlformats.org/package/2006/relationships"><Relationship Type="http://schemas.openxmlformats.org/officeDocument/2006/relationships/notesSlide" Id="rId2" Target="../notesSlides/notesSlide6.xml"/><Relationship Type="http://schemas.openxmlformats.org/officeDocument/2006/relationships/slideLayout" Id="rId1" Target="../slideLayouts/slideLayout2.xml"/><Relationship Type="http://schemas.openxmlformats.org/officeDocument/2006/relationships/image" Id="rId3" Target="../media/image31.png"/></Relationships>
</file>

<file path=ppt/slides/_rels/slide7.xml.rels><?xml version="1.0" encoding="UTF-8" standalone="yes"?><Relationships xmlns="http://schemas.openxmlformats.org/package/2006/relationships"><Relationship Type="http://schemas.openxmlformats.org/officeDocument/2006/relationships/notesSlide" Id="rId2" Target="../notesSlides/notesSlide7.xml"/><Relationship Type="http://schemas.openxmlformats.org/officeDocument/2006/relationships/slideLayout" Id="rId1" Target="../slideLayouts/slideLayout2.xml"/></Relationships>
</file>

<file path=ppt/slides/_rels/slide8.xml.rels><?xml version="1.0" encoding="UTF-8" standalone="yes"?><Relationships xmlns="http://schemas.openxmlformats.org/package/2006/relationships"><Relationship Type="http://schemas.openxmlformats.org/officeDocument/2006/relationships/notesSlide" Id="rId2" Target="../notesSlides/notesSlide8.xml"/><Relationship Type="http://schemas.openxmlformats.org/officeDocument/2006/relationships/slideLayout" Id="rId1" Target="../slideLayouts/slideLayout2.xml"/></Relationships>
</file>

<file path=ppt/slides/_rels/slide9.xml.rels><?xml version="1.0" encoding="UTF-8" standalone="yes"?><Relationships xmlns="http://schemas.openxmlformats.org/package/2006/relationships"><Relationship Type="http://schemas.openxmlformats.org/officeDocument/2006/relationships/notesSlide" Id="rId2" Target="../notesSlides/notesSlide9.xml"/><Relationship Type="http://schemas.openxmlformats.org/officeDocument/2006/relationships/slideLayout" Id="rId1" Target="../slideLayouts/slideLayout2.xml"/><Relationship Type="http://schemas.openxmlformats.org/officeDocument/2006/relationships/image" Id="rId3" Target="../media/image0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name="Shape 32" id="32"/>
        <p:cNvGrpSpPr/>
        <p:nvPr/>
      </p:nvGrpSpPr>
      <p:grpSpPr>
        <a:xfrm>
          <a:off y="0" x="0"/>
          <a:ext cy="0" cx="0"/>
          <a:chOff y="0" x="0"/>
          <a:chExt cy="0" cx="0"/>
        </a:xfrm>
      </p:grpSpPr>
      <p:sp>
        <p:nvSpPr>
          <p:cNvPr name="Shape 33" id="33"/>
          <p:cNvSpPr/>
          <p:nvPr/>
        </p:nvSpPr>
        <p:spPr>
          <a:xfrm flipH="1">
            <a:off y="-23090" x="-23100"/>
            <a:ext cy="6950400" cx="9144000"/>
          </a:xfrm>
          <a:prstGeom prst="rtTriangle">
            <a:avLst/>
          </a:prstGeom>
          <a:solidFill>
            <a:schemeClr val="dk2"/>
          </a:solidFill>
          <a:ln w="19050" cap="flat">
            <a:solidFill>
              <a:schemeClr val="dk2"/>
            </a:solidFill>
            <a:prstDash val="solid"/>
            <a:round/>
            <a:headEnd len="med" type="none" w="med"/>
            <a:tailEnd len="med" type="none" w="med"/>
          </a:ln>
        </p:spPr>
        <p:txBody>
          <a:bodyPr bIns="91425" tIns="91425" lIns="91425" anchor="ctr" anchorCtr="0" rIns="91425">
            <a:spAutoFit/>
          </a:bodyPr>
          <a:lstStyle/>
          <a:p/>
        </p:txBody>
      </p:sp>
      <p:sp>
        <p:nvSpPr>
          <p:cNvPr name="Shape 34" id="34"/>
          <p:cNvSpPr txBox="1"/>
          <p:nvPr/>
        </p:nvSpPr>
        <p:spPr>
          <a:xfrm>
            <a:off y="154709" x="-23100"/>
            <a:ext cy="3147000" cx="5384100"/>
          </a:xfrm>
          <a:prstGeom prst="rect">
            <a:avLst/>
          </a:prstGeom>
          <a:noFill/>
        </p:spPr>
        <p:txBody>
          <a:bodyPr bIns="91425" tIns="91425" lIns="91425" anchor="t" anchorCtr="0" rIns="91425">
            <a:spAutoFit/>
          </a:bodyPr>
          <a:lstStyle/>
          <a:p>
            <a:pPr algn="ctr" rtl="0" lvl="0">
              <a:buClr>
                <a:srgbClr val="000000"/>
              </a:buClr>
              <a:buSzPct val="25000"/>
              <a:buFont typeface="Arial"/>
              <a:buNone/>
            </a:pPr>
            <a:r>
              <a:rPr lang="en" sz="6000" b="1"/>
              <a:t>Freshman Imaging Project </a:t>
            </a:r>
          </a:p>
          <a:p>
            <a:pPr algn="ctr" rtl="0" lvl="0">
              <a:buClr>
                <a:srgbClr val="000000"/>
              </a:buClr>
              <a:buSzPct val="25000"/>
              <a:buFont typeface="Arial"/>
              <a:buNone/>
            </a:pPr>
            <a:r>
              <a:rPr lang="en" sz="6000" b="1"/>
              <a:t>2012</a:t>
            </a:r>
          </a:p>
        </p:txBody>
      </p:sp>
      <p:sp>
        <p:nvSpPr>
          <p:cNvPr name="Shape 35" id="35"/>
          <p:cNvSpPr/>
          <p:nvPr/>
        </p:nvSpPr>
        <p:spPr>
          <a:xfrm>
            <a:off y="4040675" x="3808801"/>
            <a:ext cy="2191019" cx="5173232"/>
          </a:xfrm>
          <a:prstGeom prst="rect">
            <a:avLst/>
          </a:prstGeom>
          <a:blipFill>
            <a:blip r:embed="rId3"/>
            <a:stretch>
              <a:fillRect/>
            </a:stretch>
          </a:blipFill>
          <a:ln>
            <a:noFill/>
          </a:ln>
        </p:spPr>
      </p:sp>
      <p:sp>
        <p:nvSpPr>
          <p:cNvPr name="Shape 36" id="36"/>
          <p:cNvSpPr/>
          <p:nvPr/>
        </p:nvSpPr>
        <p:spPr>
          <a:xfrm>
            <a:off y="3186550" x="0"/>
            <a:ext cy="3763800" cx="4641299"/>
          </a:xfrm>
          <a:prstGeom prst="rtTriangle">
            <a:avLst/>
          </a:prstGeom>
          <a:solidFill>
            <a:srgbClr val="F18618"/>
          </a:solidFill>
          <a:ln>
            <a:noFill/>
          </a:ln>
        </p:spPr>
        <p:txBody>
          <a:bodyPr bIns="91425" tIns="91425" lIns="91425" anchor="ctr" anchorCtr="0" rIns="91425">
            <a:spAutoFit/>
          </a:bodyPr>
          <a:lstStyle/>
          <a:p/>
        </p:txBody>
      </p:sp>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96" id="96"/>
        <p:cNvGrpSpPr/>
        <p:nvPr/>
      </p:nvGrpSpPr>
      <p:grpSpPr>
        <a:xfrm>
          <a:off y="0" x="0"/>
          <a:ext cy="0" cx="0"/>
          <a:chOff y="0" x="0"/>
          <a:chExt cy="0" cx="0"/>
        </a:xfrm>
      </p:grpSpPr>
      <p:sp>
        <p:nvSpPr>
          <p:cNvPr name="Shape 97" id="97"/>
          <p:cNvSpPr txBox="1"/>
          <p:nvPr>
            <p:ph type="title"/>
          </p:nvPr>
        </p:nvSpPr>
        <p:spPr>
          <a:xfrm>
            <a:off y="274637" x="457200"/>
            <a:ext cy="1143000" cx="8229600"/>
          </a:xfrm>
          <a:prstGeom prst="rect">
            <a:avLst/>
          </a:prstGeom>
        </p:spPr>
        <p:txBody>
          <a:bodyPr bIns="91425" tIns="91425" lIns="91425" anchor="b" anchorCtr="0" rIns="91425">
            <a:spAutoFit/>
          </a:bodyPr>
          <a:lstStyle/>
          <a:p>
            <a:pPr>
              <a:buNone/>
            </a:pPr>
            <a:r>
              <a:rPr lang="en"/>
              <a:t>Light Field Imaging</a:t>
            </a:r>
          </a:p>
        </p:txBody>
      </p:sp>
      <p:sp>
        <p:nvSpPr>
          <p:cNvPr name="Shape 98" id="98"/>
          <p:cNvSpPr/>
          <p:nvPr/>
        </p:nvSpPr>
        <p:spPr>
          <a:xfrm>
            <a:off y="1762125" x="2424162"/>
            <a:ext cy="5095875" cx="4695825"/>
          </a:xfrm>
          <a:prstGeom prst="rect">
            <a:avLst/>
          </a:prstGeom>
          <a:blipFill>
            <a:blip r:embed="rId3"/>
            <a:stretch>
              <a:fillRect/>
            </a:stretch>
          </a:blipFill>
          <a:ln>
            <a:noFill/>
          </a:ln>
        </p:spPr>
      </p:sp>
      <p:sp>
        <p:nvSpPr>
          <p:cNvPr name="Shape 99" id="99"/>
          <p:cNvSpPr/>
          <p:nvPr/>
        </p:nvSpPr>
        <p:spPr>
          <a:xfrm rot="10800000">
            <a:off y="-2338" x="7504499"/>
            <a:ext cy="1570200" cx="1639500"/>
          </a:xfrm>
          <a:prstGeom prst="rtTriangle">
            <a:avLst/>
          </a:prstGeom>
          <a:solidFill>
            <a:srgbClr val="F18618"/>
          </a:solidFill>
          <a:ln>
            <a:noFill/>
          </a:ln>
        </p:spPr>
        <p:txBody>
          <a:bodyPr bIns="91425" tIns="91425" lIns="91425" anchor="ctr" anchorCtr="0" rIns="91425">
            <a:spAutoFit/>
          </a:bodyPr>
          <a:lstStyle/>
          <a:p/>
        </p:txBody>
      </p:sp>
      <p:sp>
        <p:nvSpPr>
          <p:cNvPr name="Shape 100" id="100"/>
          <p:cNvSpPr txBox="1"/>
          <p:nvPr/>
        </p:nvSpPr>
        <p:spPr>
          <a:xfrm>
            <a:off y="1994425" x="5528400"/>
            <a:ext cy="874799" cx="3113999"/>
          </a:xfrm>
          <a:prstGeom prst="rect">
            <a:avLst/>
          </a:prstGeom>
          <a:noFill/>
        </p:spPr>
        <p:txBody>
          <a:bodyPr bIns="91425" tIns="91425" lIns="91425" anchor="t" anchorCtr="0" rIns="91425">
            <a:spAutoFit/>
          </a:bodyPr>
          <a:lstStyle/>
          <a:p>
            <a:pPr>
              <a:buNone/>
            </a:pPr>
            <a:r>
              <a:rPr lang="en" sz="2400" u="sng">
                <a:solidFill>
                  <a:schemeClr val="hlink"/>
                </a:solidFill>
                <a:hlinkClick r:id="rId4"/>
              </a:rPr>
              <a:t>Lytro Images</a:t>
            </a:r>
          </a:p>
        </p:txBody>
      </p:sp>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104" id="104"/>
        <p:cNvGrpSpPr/>
        <p:nvPr/>
      </p:nvGrpSpPr>
      <p:grpSpPr>
        <a:xfrm>
          <a:off y="0" x="0"/>
          <a:ext cy="0" cx="0"/>
          <a:chOff y="0" x="0"/>
          <a:chExt cy="0" cx="0"/>
        </a:xfrm>
      </p:grpSpPr>
      <p:sp>
        <p:nvSpPr>
          <p:cNvPr name="Shape 105" id="105"/>
          <p:cNvSpPr txBox="1"/>
          <p:nvPr>
            <p:ph type="title"/>
          </p:nvPr>
        </p:nvSpPr>
        <p:spPr>
          <a:xfrm>
            <a:off y="274637" x="457200"/>
            <a:ext cy="1143000" cx="8229600"/>
          </a:xfrm>
          <a:prstGeom prst="rect">
            <a:avLst/>
          </a:prstGeom>
        </p:spPr>
        <p:txBody>
          <a:bodyPr bIns="91425" tIns="91425" lIns="91425" anchor="b" anchorCtr="0" rIns="91425">
            <a:spAutoFit/>
          </a:bodyPr>
          <a:lstStyle/>
          <a:p>
            <a:pPr>
              <a:buNone/>
            </a:pPr>
            <a:r>
              <a:rPr lang="en"/>
              <a:t>Synthetic Aperture Imaging</a:t>
            </a:r>
          </a:p>
        </p:txBody>
      </p:sp>
      <p:sp>
        <p:nvSpPr>
          <p:cNvPr name="Shape 106" id="106"/>
          <p:cNvSpPr txBox="1"/>
          <p:nvPr>
            <p:ph type="body" idx="1"/>
          </p:nvPr>
        </p:nvSpPr>
        <p:spPr>
          <a:xfrm>
            <a:off y="1600200" x="457200"/>
            <a:ext cy="1812600" cx="8229600"/>
          </a:xfrm>
          <a:prstGeom prst="rect">
            <a:avLst/>
          </a:prstGeom>
        </p:spPr>
        <p:txBody>
          <a:bodyPr bIns="91425" tIns="91425" lIns="91425" anchor="t" anchorCtr="0" rIns="91425">
            <a:spAutoFit/>
          </a:bodyPr>
          <a:lstStyle/>
          <a:p>
            <a:pPr indent="-419100" marL="457200" rtl="0" lvl="0">
              <a:buClr>
                <a:schemeClr val="dk1"/>
              </a:buClr>
              <a:buSzPct val="166666"/>
              <a:buFont typeface="Arial"/>
              <a:buChar char="•"/>
            </a:pPr>
            <a:r>
              <a:rPr lang="en"/>
              <a:t>Technique that projects images of a scene onto a virtual focal surface</a:t>
            </a:r>
          </a:p>
          <a:p>
            <a:pPr indent="-419100" marL="457200" lvl="0">
              <a:buClr>
                <a:schemeClr val="dk1"/>
              </a:buClr>
              <a:buSzPct val="166666"/>
              <a:buFont typeface="Arial"/>
              <a:buChar char="•"/>
            </a:pPr>
            <a:r>
              <a:rPr lang="en"/>
              <a:t>Allows us to see through occlusions</a:t>
            </a:r>
          </a:p>
        </p:txBody>
      </p:sp>
      <p:sp>
        <p:nvSpPr>
          <p:cNvPr name="Shape 107" id="107"/>
          <p:cNvSpPr txBox="1"/>
          <p:nvPr/>
        </p:nvSpPr>
        <p:spPr>
          <a:xfrm>
            <a:off y="6264746" x="3216175"/>
            <a:ext cy="457200" cx="3657600"/>
          </a:xfrm>
          <a:prstGeom prst="rect">
            <a:avLst/>
          </a:prstGeom>
          <a:noFill/>
        </p:spPr>
        <p:txBody>
          <a:bodyPr bIns="91425" tIns="91425" lIns="91425" anchor="t" anchorCtr="0" rIns="91425">
            <a:spAutoFit/>
          </a:bodyPr>
          <a:lstStyle/>
          <a:p>
            <a:pPr>
              <a:buNone/>
            </a:pPr>
            <a:r>
              <a:rPr lang="en"/>
              <a:t>https://graphics.stanford.edu</a:t>
            </a:r>
          </a:p>
        </p:txBody>
      </p:sp>
      <p:sp>
        <p:nvSpPr>
          <p:cNvPr name="Shape 108" id="108"/>
          <p:cNvSpPr/>
          <p:nvPr/>
        </p:nvSpPr>
        <p:spPr>
          <a:xfrm rot="10800000">
            <a:off y="-2338" x="7504499"/>
            <a:ext cy="1570200" cx="1639500"/>
          </a:xfrm>
          <a:prstGeom prst="rtTriangle">
            <a:avLst/>
          </a:prstGeom>
          <a:solidFill>
            <a:srgbClr val="F18618"/>
          </a:solidFill>
          <a:ln>
            <a:noFill/>
          </a:ln>
        </p:spPr>
        <p:txBody>
          <a:bodyPr bIns="91425" tIns="91425" lIns="91425" anchor="ctr" anchorCtr="0" rIns="91425">
            <a:spAutoFit/>
          </a:bodyPr>
          <a:lstStyle/>
          <a:p/>
        </p:txBody>
      </p:sp>
      <p:sp>
        <p:nvSpPr>
          <p:cNvPr name="Shape 109" id="109"/>
          <p:cNvSpPr/>
          <p:nvPr/>
        </p:nvSpPr>
        <p:spPr>
          <a:xfrm>
            <a:off y="3092697" x="533050"/>
            <a:ext cy="2920415" cx="3890768"/>
          </a:xfrm>
          <a:prstGeom prst="rect">
            <a:avLst/>
          </a:prstGeom>
          <a:blipFill>
            <a:blip r:embed="rId3"/>
            <a:stretch>
              <a:fillRect/>
            </a:stretch>
          </a:blipFill>
          <a:ln>
            <a:noFill/>
          </a:ln>
        </p:spPr>
      </p:sp>
      <p:sp>
        <p:nvSpPr>
          <p:cNvPr name="Shape 110" id="110"/>
          <p:cNvSpPr/>
          <p:nvPr/>
        </p:nvSpPr>
        <p:spPr>
          <a:xfrm>
            <a:off y="3092697" x="4848025"/>
            <a:ext cy="2825474" cx="3770568"/>
          </a:xfrm>
          <a:prstGeom prst="rect">
            <a:avLst/>
          </a:prstGeom>
          <a:blipFill>
            <a:blip r:embed="rId4"/>
            <a:stretch>
              <a:fillRect/>
            </a:stretch>
          </a:blipFill>
          <a:ln>
            <a:noFill/>
          </a:ln>
        </p:spPr>
      </p:sp>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114" id="114"/>
        <p:cNvGrpSpPr/>
        <p:nvPr/>
      </p:nvGrpSpPr>
      <p:grpSpPr>
        <a:xfrm>
          <a:off y="0" x="0"/>
          <a:ext cy="0" cx="0"/>
          <a:chOff y="0" x="0"/>
          <a:chExt cy="0" cx="0"/>
        </a:xfrm>
      </p:grpSpPr>
      <p:sp>
        <p:nvSpPr>
          <p:cNvPr name="Shape 115" id="115"/>
          <p:cNvSpPr txBox="1"/>
          <p:nvPr>
            <p:ph type="title"/>
          </p:nvPr>
        </p:nvSpPr>
        <p:spPr>
          <a:xfrm>
            <a:off y="274637" x="457200"/>
            <a:ext cy="1143000" cx="8229600"/>
          </a:xfrm>
          <a:prstGeom prst="rect">
            <a:avLst/>
          </a:prstGeom>
          <a:ln>
            <a:noFill/>
          </a:ln>
        </p:spPr>
        <p:txBody>
          <a:bodyPr bIns="91425" tIns="91425" lIns="91425" anchor="b" anchorCtr="0" rIns="91425">
            <a:spAutoFit/>
          </a:bodyPr>
          <a:lstStyle/>
          <a:p>
            <a:pPr rtl="0" lvl="0">
              <a:buNone/>
            </a:pPr>
            <a:r>
              <a:rPr lang="en"/>
              <a:t>Outline</a:t>
            </a:r>
          </a:p>
        </p:txBody>
      </p:sp>
      <p:sp>
        <p:nvSpPr>
          <p:cNvPr name="Shape 116" id="116"/>
          <p:cNvSpPr txBox="1"/>
          <p:nvPr>
            <p:ph type="body" idx="1"/>
          </p:nvPr>
        </p:nvSpPr>
        <p:spPr>
          <a:xfrm>
            <a:off y="1600200" x="457200"/>
            <a:ext cy="4967700" cx="8229600"/>
          </a:xfrm>
          <a:prstGeom prst="rect">
            <a:avLst/>
          </a:prstGeom>
        </p:spPr>
        <p:txBody>
          <a:bodyPr bIns="91425" tIns="91425" lIns="91425" anchor="t" anchorCtr="0" rIns="91425">
            <a:spAutoFit/>
          </a:bodyPr>
          <a:lstStyle/>
          <a:p>
            <a:pPr indent="0" marL="0" rtl="0" lvl="0">
              <a:buNone/>
            </a:pPr>
            <a:r>
              <a:rPr lang="en"/>
              <a:t>I. Previous Work </a:t>
            </a:r>
          </a:p>
          <a:p>
            <a:pPr rtl="0" lvl="0">
              <a:buNone/>
            </a:pPr>
            <a:r>
              <a:rPr lang="en"/>
              <a:t>II. Our Task </a:t>
            </a:r>
          </a:p>
          <a:p>
            <a:pPr indent="0" marL="0" rtl="0" lvl="0">
              <a:buNone/>
            </a:pPr>
            <a:r>
              <a:rPr lang="en"/>
              <a:t>III. Background Information </a:t>
            </a:r>
          </a:p>
          <a:p>
            <a:pPr rtl="0" lvl="0">
              <a:buNone/>
            </a:pPr>
            <a:r>
              <a:rPr lang="en" b="1"/>
              <a:t>IV. Organization </a:t>
            </a:r>
          </a:p>
          <a:p>
            <a:pPr rtl="0" lvl="0">
              <a:buNone/>
            </a:pPr>
            <a:r>
              <a:rPr lang="en"/>
              <a:t>V. Future plans &amp; projections</a:t>
            </a:r>
          </a:p>
          <a:p>
            <a:r>
              <a:t/>
            </a:r>
          </a:p>
        </p:txBody>
      </p:sp>
      <p:sp>
        <p:nvSpPr>
          <p:cNvPr name="Shape 117" id="117"/>
          <p:cNvSpPr/>
          <p:nvPr/>
        </p:nvSpPr>
        <p:spPr>
          <a:xfrm rot="10800000">
            <a:off y="-2338" x="7504499"/>
            <a:ext cy="1570200" cx="1639500"/>
          </a:xfrm>
          <a:prstGeom prst="rtTriangle">
            <a:avLst/>
          </a:prstGeom>
          <a:solidFill>
            <a:srgbClr val="F18618"/>
          </a:solidFill>
          <a:ln>
            <a:noFill/>
          </a:ln>
        </p:spPr>
        <p:txBody>
          <a:bodyPr bIns="91425" tIns="91425" lIns="91425" anchor="ctr" anchorCtr="0" rIns="91425">
            <a:spAutoFit/>
          </a:bodyPr>
          <a:lstStyle/>
          <a:p/>
        </p:txBody>
      </p:sp>
    </p:spTree>
  </p:cSld>
  <p:clrMapOvr>
    <a:masterClrMapping/>
  </p:clrMapOvr>
  <p:transition spd="slow">
    <p:cut/>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121" id="121"/>
        <p:cNvGrpSpPr/>
        <p:nvPr/>
      </p:nvGrpSpPr>
      <p:grpSpPr>
        <a:xfrm>
          <a:off y="0" x="0"/>
          <a:ext cy="0" cx="0"/>
          <a:chOff y="0" x="0"/>
          <a:chExt cy="0" cx="0"/>
        </a:xfrm>
      </p:grpSpPr>
      <p:sp>
        <p:nvSpPr>
          <p:cNvPr name="Shape 122" id="122"/>
          <p:cNvSpPr txBox="1"/>
          <p:nvPr>
            <p:ph type="title"/>
          </p:nvPr>
        </p:nvSpPr>
        <p:spPr>
          <a:xfrm>
            <a:off y="274637" x="457200"/>
            <a:ext cy="1143000" cx="8229600"/>
          </a:xfrm>
          <a:prstGeom prst="rect">
            <a:avLst/>
          </a:prstGeom>
        </p:spPr>
        <p:txBody>
          <a:bodyPr bIns="91425" tIns="91425" lIns="91425" anchor="b" anchorCtr="0" rIns="91425">
            <a:spAutoFit/>
          </a:bodyPr>
          <a:lstStyle/>
          <a:p>
            <a:pPr rtl="0" lvl="0">
              <a:buNone/>
            </a:pPr>
            <a:r>
              <a:rPr lang="en"/>
              <a:t>IV. Organizational Groups</a:t>
            </a:r>
          </a:p>
        </p:txBody>
      </p:sp>
      <p:sp>
        <p:nvSpPr>
          <p:cNvPr name="Shape 123" id="123"/>
          <p:cNvSpPr/>
          <p:nvPr/>
        </p:nvSpPr>
        <p:spPr>
          <a:xfrm>
            <a:off y="3726000" x="1375525"/>
            <a:ext cy="3132000" cx="3527999"/>
          </a:xfrm>
          <a:prstGeom prst="ellipse">
            <a:avLst/>
          </a:prstGeom>
          <a:noFill/>
          <a:ln w="19050" cap="flat">
            <a:solidFill>
              <a:schemeClr val="dk2"/>
            </a:solidFill>
            <a:prstDash val="solid"/>
            <a:round/>
            <a:headEnd len="med" type="none" w="med"/>
            <a:tailEnd len="med" type="none" w="med"/>
          </a:ln>
        </p:spPr>
        <p:txBody>
          <a:bodyPr bIns="91425" tIns="91425" lIns="91425" anchor="ctr" anchorCtr="0" rIns="91425">
            <a:spAutoFit/>
          </a:bodyPr>
          <a:lstStyle/>
          <a:p/>
        </p:txBody>
      </p:sp>
      <p:sp>
        <p:nvSpPr>
          <p:cNvPr name="Shape 124" id="124"/>
          <p:cNvSpPr txBox="1"/>
          <p:nvPr/>
        </p:nvSpPr>
        <p:spPr>
          <a:xfrm>
            <a:off y="4909200" x="1686675"/>
            <a:ext cy="917999" cx="2430000"/>
          </a:xfrm>
          <a:prstGeom prst="rect">
            <a:avLst/>
          </a:prstGeom>
          <a:noFill/>
        </p:spPr>
        <p:txBody>
          <a:bodyPr bIns="91425" tIns="91425" lIns="91425" anchor="t" anchorCtr="0" rIns="91425">
            <a:spAutoFit/>
          </a:bodyPr>
          <a:lstStyle/>
          <a:p>
            <a:pPr>
              <a:buNone/>
            </a:pPr>
            <a:r>
              <a:rPr lang="en" sz="3600" b="1"/>
              <a:t>Hardware</a:t>
            </a:r>
          </a:p>
        </p:txBody>
      </p:sp>
      <p:sp>
        <p:nvSpPr>
          <p:cNvPr name="Shape 125" id="125"/>
          <p:cNvSpPr/>
          <p:nvPr/>
        </p:nvSpPr>
        <p:spPr>
          <a:xfrm>
            <a:off y="1691750" x="2691000"/>
            <a:ext cy="3132000" cx="3527999"/>
          </a:xfrm>
          <a:prstGeom prst="ellipse">
            <a:avLst/>
          </a:prstGeom>
          <a:noFill/>
          <a:ln w="19050" cap="flat">
            <a:solidFill>
              <a:schemeClr val="dk2"/>
            </a:solidFill>
            <a:prstDash val="solid"/>
            <a:round/>
            <a:headEnd len="med" type="none" w="med"/>
            <a:tailEnd len="med" type="none" w="med"/>
          </a:ln>
        </p:spPr>
        <p:txBody>
          <a:bodyPr bIns="91425" tIns="91425" lIns="91425" anchor="ctr" anchorCtr="0" rIns="91425">
            <a:spAutoFit/>
          </a:bodyPr>
          <a:lstStyle/>
          <a:p/>
        </p:txBody>
      </p:sp>
      <p:sp>
        <p:nvSpPr>
          <p:cNvPr name="Shape 126" id="126"/>
          <p:cNvSpPr/>
          <p:nvPr/>
        </p:nvSpPr>
        <p:spPr>
          <a:xfrm>
            <a:off y="3744000" x="4082475"/>
            <a:ext cy="3095999" cx="3617999"/>
          </a:xfrm>
          <a:prstGeom prst="ellipse">
            <a:avLst/>
          </a:prstGeom>
          <a:noFill/>
          <a:ln w="19050" cap="flat">
            <a:solidFill>
              <a:schemeClr val="dk2"/>
            </a:solidFill>
            <a:prstDash val="solid"/>
            <a:round/>
            <a:headEnd len="med" type="none" w="med"/>
            <a:tailEnd len="med" type="none" w="med"/>
          </a:ln>
        </p:spPr>
        <p:txBody>
          <a:bodyPr bIns="91425" tIns="91425" lIns="91425" anchor="ctr" anchorCtr="0" rIns="91425">
            <a:spAutoFit/>
          </a:bodyPr>
          <a:lstStyle/>
          <a:p/>
        </p:txBody>
      </p:sp>
      <p:sp>
        <p:nvSpPr>
          <p:cNvPr name="Shape 127" id="127"/>
          <p:cNvSpPr txBox="1"/>
          <p:nvPr/>
        </p:nvSpPr>
        <p:spPr>
          <a:xfrm>
            <a:off y="2798750" x="2925000"/>
            <a:ext cy="917999" cx="3294000"/>
          </a:xfrm>
          <a:prstGeom prst="rect">
            <a:avLst/>
          </a:prstGeom>
          <a:noFill/>
        </p:spPr>
        <p:txBody>
          <a:bodyPr bIns="91425" tIns="91425" lIns="91425" anchor="t" anchorCtr="0" rIns="91425">
            <a:spAutoFit/>
          </a:bodyPr>
          <a:lstStyle/>
          <a:p>
            <a:pPr rtl="0" lvl="0">
              <a:buNone/>
            </a:pPr>
            <a:r>
              <a:rPr lang="en" sz="3600" b="1"/>
              <a:t>Organization</a:t>
            </a:r>
          </a:p>
        </p:txBody>
      </p:sp>
      <p:sp>
        <p:nvSpPr>
          <p:cNvPr name="Shape 128" id="128"/>
          <p:cNvSpPr txBox="1"/>
          <p:nvPr/>
        </p:nvSpPr>
        <p:spPr>
          <a:xfrm>
            <a:off y="4942850" x="5055925"/>
            <a:ext cy="917999" cx="2430000"/>
          </a:xfrm>
          <a:prstGeom prst="rect">
            <a:avLst/>
          </a:prstGeom>
          <a:noFill/>
        </p:spPr>
        <p:txBody>
          <a:bodyPr bIns="91425" tIns="91425" lIns="91425" anchor="t" anchorCtr="0" rIns="91425">
            <a:spAutoFit/>
          </a:bodyPr>
          <a:lstStyle/>
          <a:p>
            <a:pPr rtl="0" lvl="0">
              <a:buNone/>
            </a:pPr>
            <a:r>
              <a:rPr lang="en" sz="3600" b="1"/>
              <a:t>Software</a:t>
            </a:r>
          </a:p>
        </p:txBody>
      </p:sp>
      <p:sp>
        <p:nvSpPr>
          <p:cNvPr name="Shape 129" id="129"/>
          <p:cNvSpPr/>
          <p:nvPr/>
        </p:nvSpPr>
        <p:spPr>
          <a:xfrm rot="10800000">
            <a:off y="-2338" x="7504499"/>
            <a:ext cy="1570200" cx="1639500"/>
          </a:xfrm>
          <a:prstGeom prst="rtTriangle">
            <a:avLst/>
          </a:prstGeom>
          <a:solidFill>
            <a:srgbClr val="F18618"/>
          </a:solidFill>
          <a:ln>
            <a:noFill/>
          </a:ln>
        </p:spPr>
        <p:txBody>
          <a:bodyPr bIns="91425" tIns="91425" lIns="91425" anchor="ctr" anchorCtr="0" rIns="91425">
            <a:spAutoFit/>
          </a:bodyPr>
          <a:lstStyle/>
          <a:p/>
        </p:txBody>
      </p:sp>
    </p:spTree>
  </p:cSld>
  <p:clrMapOvr>
    <a:masterClrMapping/>
  </p:clrMapOvr>
  <p:transition spd="slow">
    <p:cut/>
  </p:transition>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133" id="133"/>
        <p:cNvGrpSpPr/>
        <p:nvPr/>
      </p:nvGrpSpPr>
      <p:grpSpPr>
        <a:xfrm>
          <a:off y="0" x="0"/>
          <a:ext cy="0" cx="0"/>
          <a:chOff y="0" x="0"/>
          <a:chExt cy="0" cx="0"/>
        </a:xfrm>
      </p:grpSpPr>
      <p:sp>
        <p:nvSpPr>
          <p:cNvPr name="Shape 134" id="134"/>
          <p:cNvSpPr txBox="1"/>
          <p:nvPr>
            <p:ph type="title"/>
          </p:nvPr>
        </p:nvSpPr>
        <p:spPr>
          <a:xfrm>
            <a:off y="274637" x="457200"/>
            <a:ext cy="1143000" cx="8229600"/>
          </a:xfrm>
          <a:prstGeom prst="rect">
            <a:avLst/>
          </a:prstGeom>
        </p:spPr>
        <p:txBody>
          <a:bodyPr bIns="91425" tIns="91425" lIns="91425" anchor="b" anchorCtr="0" rIns="91425">
            <a:spAutoFit/>
          </a:bodyPr>
          <a:lstStyle/>
          <a:p>
            <a:pPr>
              <a:buNone/>
            </a:pPr>
            <a:r>
              <a:rPr lang="en"/>
              <a:t>Hardware: Problems to Face</a:t>
            </a:r>
          </a:p>
        </p:txBody>
      </p:sp>
      <p:sp>
        <p:nvSpPr>
          <p:cNvPr name="Shape 135" id="135"/>
          <p:cNvSpPr txBox="1"/>
          <p:nvPr>
            <p:ph type="body" idx="1"/>
          </p:nvPr>
        </p:nvSpPr>
        <p:spPr>
          <a:xfrm>
            <a:off y="1890300" x="9617350"/>
            <a:ext cy="4967700" cx="8229600"/>
          </a:xfrm>
          <a:prstGeom prst="rect">
            <a:avLst/>
          </a:prstGeom>
        </p:spPr>
        <p:txBody>
          <a:bodyPr bIns="91425" tIns="91425" lIns="91425" anchor="t" anchorCtr="0" rIns="91425">
            <a:spAutoFit/>
          </a:bodyPr>
          <a:lstStyle/>
          <a:p>
            <a:pPr indent="-419100" marL="457200" rtl="0" lvl="0">
              <a:buClr>
                <a:schemeClr val="dk1"/>
              </a:buClr>
              <a:buSzPct val="166666"/>
              <a:buFont typeface="Arial"/>
              <a:buChar char="•"/>
            </a:pPr>
            <a:r>
              <a:rPr lang="en"/>
              <a:t>What type of camera?</a:t>
            </a:r>
          </a:p>
          <a:p>
            <a:r>
              <a:t/>
            </a:r>
          </a:p>
          <a:p>
            <a:pPr indent="-419100" marL="457200" rtl="0" lvl="0">
              <a:buClr>
                <a:schemeClr val="dk1"/>
              </a:buClr>
              <a:buSzPct val="166666"/>
              <a:buFont typeface="Arial"/>
              <a:buChar char="•"/>
            </a:pPr>
            <a:r>
              <a:rPr lang="en"/>
              <a:t>How many cameras?</a:t>
            </a:r>
          </a:p>
          <a:p>
            <a:r>
              <a:t/>
            </a:r>
          </a:p>
          <a:p>
            <a:pPr indent="-419100" marL="457200" rtl="0" lvl="0">
              <a:buClr>
                <a:schemeClr val="dk1"/>
              </a:buClr>
              <a:buSzPct val="166666"/>
              <a:buFont typeface="Arial"/>
              <a:buChar char="•"/>
            </a:pPr>
            <a:r>
              <a:rPr lang="en"/>
              <a:t>How to arrange them?</a:t>
            </a:r>
          </a:p>
          <a:p>
            <a:r>
              <a:t/>
            </a:r>
          </a:p>
        </p:txBody>
      </p:sp>
      <p:sp>
        <p:nvSpPr>
          <p:cNvPr name="Shape 136" id="136"/>
          <p:cNvSpPr/>
          <p:nvPr/>
        </p:nvSpPr>
        <p:spPr>
          <a:xfrm rot="10800000">
            <a:off y="-2338" x="7504499"/>
            <a:ext cy="1570200" cx="1639500"/>
          </a:xfrm>
          <a:prstGeom prst="rtTriangle">
            <a:avLst/>
          </a:prstGeom>
          <a:solidFill>
            <a:srgbClr val="F18618"/>
          </a:solidFill>
          <a:ln>
            <a:noFill/>
          </a:ln>
        </p:spPr>
        <p:txBody>
          <a:bodyPr bIns="91425" tIns="91425" lIns="91425" anchor="ctr" anchorCtr="0" rIns="91425">
            <a:spAutoFit/>
          </a:bodyPr>
          <a:lstStyle/>
          <a:p/>
        </p:txBody>
      </p:sp>
      <p:sp>
        <p:nvSpPr>
          <p:cNvPr name="Shape 137" id="137"/>
          <p:cNvSpPr/>
          <p:nvPr/>
        </p:nvSpPr>
        <p:spPr>
          <a:xfrm>
            <a:off y="1586825" x="2172565"/>
            <a:ext cy="5271173" cx="4626163"/>
          </a:xfrm>
          <a:prstGeom prst="rect">
            <a:avLst/>
          </a:prstGeom>
          <a:blipFill>
            <a:blip r:embed="rId3"/>
            <a:stretch>
              <a:fillRect/>
            </a:stretch>
          </a:blipFill>
          <a:ln>
            <a:noFill/>
          </a:ln>
        </p:spPr>
      </p:sp>
    </p:spTree>
  </p:cSld>
  <p:clrMapOvr>
    <a:masterClrMapping/>
  </p:clrMapOvr>
  <p:transition spd="slow">
    <p:cut/>
  </p:transition>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141" id="141"/>
        <p:cNvGrpSpPr/>
        <p:nvPr/>
      </p:nvGrpSpPr>
      <p:grpSpPr>
        <a:xfrm>
          <a:off y="0" x="0"/>
          <a:ext cy="0" cx="0"/>
          <a:chOff y="0" x="0"/>
          <a:chExt cy="0" cx="0"/>
        </a:xfrm>
      </p:grpSpPr>
      <p:sp>
        <p:nvSpPr>
          <p:cNvPr name="Shape 142" id="142"/>
          <p:cNvSpPr txBox="1"/>
          <p:nvPr>
            <p:ph type="title"/>
          </p:nvPr>
        </p:nvSpPr>
        <p:spPr>
          <a:xfrm>
            <a:off y="274637" x="457200"/>
            <a:ext cy="1143000" cx="8229600"/>
          </a:xfrm>
          <a:prstGeom prst="rect">
            <a:avLst/>
          </a:prstGeom>
        </p:spPr>
        <p:txBody>
          <a:bodyPr bIns="91425" tIns="91425" lIns="91425" anchor="b" anchorCtr="0" rIns="91425">
            <a:spAutoFit/>
          </a:bodyPr>
          <a:lstStyle/>
          <a:p>
            <a:pPr>
              <a:buNone/>
            </a:pPr>
            <a:r>
              <a:rPr lang="en"/>
              <a:t>Hardware Progress: Pugh Analysis</a:t>
            </a:r>
          </a:p>
        </p:txBody>
      </p:sp>
      <p:sp>
        <p:nvSpPr>
          <p:cNvPr name="Shape 143" id="143"/>
          <p:cNvSpPr/>
          <p:nvPr/>
        </p:nvSpPr>
        <p:spPr>
          <a:xfrm>
            <a:off y="1727531" x="2237498"/>
            <a:ext cy="4757327" cx="6449302"/>
          </a:xfrm>
          <a:prstGeom prst="rect">
            <a:avLst/>
          </a:prstGeom>
          <a:blipFill>
            <a:blip r:embed="rId3"/>
            <a:stretch>
              <a:fillRect/>
            </a:stretch>
          </a:blipFill>
        </p:spPr>
      </p:sp>
      <p:sp>
        <p:nvSpPr>
          <p:cNvPr name="Shape 144" id="144"/>
          <p:cNvSpPr/>
          <p:nvPr/>
        </p:nvSpPr>
        <p:spPr>
          <a:xfrm>
            <a:off y="1972231" x="457200"/>
            <a:ext cy="1807563" cx="1487461"/>
          </a:xfrm>
          <a:prstGeom prst="rect">
            <a:avLst/>
          </a:prstGeom>
          <a:blipFill>
            <a:blip r:embed="rId4"/>
            <a:stretch>
              <a:fillRect/>
            </a:stretch>
          </a:blipFill>
        </p:spPr>
      </p:sp>
      <p:sp>
        <p:nvSpPr>
          <p:cNvPr name="Shape 145" id="145"/>
          <p:cNvSpPr/>
          <p:nvPr/>
        </p:nvSpPr>
        <p:spPr>
          <a:xfrm rot="10800000">
            <a:off y="-2338" x="7504499"/>
            <a:ext cy="1570200" cx="1639500"/>
          </a:xfrm>
          <a:prstGeom prst="rtTriangle">
            <a:avLst/>
          </a:prstGeom>
          <a:solidFill>
            <a:srgbClr val="F18618"/>
          </a:solidFill>
          <a:ln>
            <a:noFill/>
          </a:ln>
        </p:spPr>
        <p:txBody>
          <a:bodyPr bIns="91425" tIns="91425" lIns="91425" anchor="ctr" anchorCtr="0" rIns="91425">
            <a:spAutoFit/>
          </a:bodyPr>
          <a:lstStyle/>
          <a:p/>
        </p:txBody>
      </p:sp>
    </p:spTree>
  </p:cSld>
  <p:clrMapOvr>
    <a:masterClrMapping/>
  </p:clrMapOvr>
  <p:transition spd="slow">
    <p:cut/>
  </p:transition>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149" id="149"/>
        <p:cNvGrpSpPr/>
        <p:nvPr/>
      </p:nvGrpSpPr>
      <p:grpSpPr>
        <a:xfrm>
          <a:off y="0" x="0"/>
          <a:ext cy="0" cx="0"/>
          <a:chOff y="0" x="0"/>
          <a:chExt cy="0" cx="0"/>
        </a:xfrm>
      </p:grpSpPr>
      <p:sp>
        <p:nvSpPr>
          <p:cNvPr name="Shape 150" id="150"/>
          <p:cNvSpPr txBox="1"/>
          <p:nvPr>
            <p:ph type="title"/>
          </p:nvPr>
        </p:nvSpPr>
        <p:spPr>
          <a:xfrm>
            <a:off y="274637" x="457200"/>
            <a:ext cy="1143000" cx="8229600"/>
          </a:xfrm>
          <a:prstGeom prst="rect">
            <a:avLst/>
          </a:prstGeom>
        </p:spPr>
        <p:txBody>
          <a:bodyPr bIns="91425" tIns="91425" lIns="91425" anchor="b" anchorCtr="0" rIns="91425">
            <a:spAutoFit/>
          </a:bodyPr>
          <a:lstStyle/>
          <a:p>
            <a:pPr>
              <a:buNone/>
            </a:pPr>
            <a:r>
              <a:rPr lang="en"/>
              <a:t>Hardware Progress: Pugh Analysis</a:t>
            </a:r>
          </a:p>
        </p:txBody>
      </p:sp>
      <p:sp>
        <p:nvSpPr>
          <p:cNvPr name="Shape 151" id="151"/>
          <p:cNvSpPr/>
          <p:nvPr/>
        </p:nvSpPr>
        <p:spPr>
          <a:xfrm>
            <a:off y="1154033" x="10405439"/>
            <a:ext cy="4549932" cx="4445572"/>
          </a:xfrm>
          <a:prstGeom prst="rect">
            <a:avLst/>
          </a:prstGeom>
          <a:blipFill>
            <a:blip r:embed="rId3"/>
            <a:stretch>
              <a:fillRect/>
            </a:stretch>
          </a:blipFill>
        </p:spPr>
      </p:sp>
      <p:sp>
        <p:nvSpPr>
          <p:cNvPr name="Shape 152" id="152"/>
          <p:cNvSpPr/>
          <p:nvPr/>
        </p:nvSpPr>
        <p:spPr>
          <a:xfrm>
            <a:off y="1972425" x="11000258"/>
            <a:ext cy="4562501" cx="2316180"/>
          </a:xfrm>
          <a:prstGeom prst="rect">
            <a:avLst/>
          </a:prstGeom>
          <a:blipFill>
            <a:blip r:embed="rId4"/>
            <a:stretch>
              <a:fillRect/>
            </a:stretch>
          </a:blipFill>
        </p:spPr>
      </p:sp>
      <p:sp>
        <p:nvSpPr>
          <p:cNvPr name="Shape 153" id="153"/>
          <p:cNvSpPr/>
          <p:nvPr/>
        </p:nvSpPr>
        <p:spPr>
          <a:xfrm>
            <a:off y="1688872" x="1937163"/>
            <a:ext cy="4747513" cx="2203542"/>
          </a:xfrm>
          <a:prstGeom prst="rect">
            <a:avLst/>
          </a:prstGeom>
          <a:blipFill>
            <a:blip r:embed="rId5"/>
            <a:stretch>
              <a:fillRect/>
            </a:stretch>
          </a:blipFill>
        </p:spPr>
      </p:sp>
      <p:sp>
        <p:nvSpPr>
          <p:cNvPr name="Shape 154" id="154"/>
          <p:cNvSpPr/>
          <p:nvPr/>
        </p:nvSpPr>
        <p:spPr>
          <a:xfrm>
            <a:off y="1675265" x="4140705"/>
            <a:ext cy="4734435" cx="4346212"/>
          </a:xfrm>
          <a:prstGeom prst="rect">
            <a:avLst/>
          </a:prstGeom>
          <a:blipFill>
            <a:blip r:embed="rId6"/>
            <a:stretch>
              <a:fillRect/>
            </a:stretch>
          </a:blipFill>
        </p:spPr>
      </p:sp>
      <p:sp>
        <p:nvSpPr>
          <p:cNvPr name="Shape 155" id="155"/>
          <p:cNvSpPr/>
          <p:nvPr/>
        </p:nvSpPr>
        <p:spPr>
          <a:xfrm>
            <a:off y="1765931" x="317200"/>
            <a:ext cy="1717753" cx="1413499"/>
          </a:xfrm>
          <a:prstGeom prst="rect">
            <a:avLst/>
          </a:prstGeom>
          <a:blipFill>
            <a:blip r:embed="rId7"/>
            <a:stretch>
              <a:fillRect/>
            </a:stretch>
          </a:blipFill>
        </p:spPr>
      </p:sp>
      <p:sp>
        <p:nvSpPr>
          <p:cNvPr name="Shape 156" id="156"/>
          <p:cNvSpPr/>
          <p:nvPr/>
        </p:nvSpPr>
        <p:spPr>
          <a:xfrm rot="10800000">
            <a:off y="-2338" x="7504499"/>
            <a:ext cy="1570200" cx="1639500"/>
          </a:xfrm>
          <a:prstGeom prst="rtTriangle">
            <a:avLst/>
          </a:prstGeom>
          <a:solidFill>
            <a:srgbClr val="F18618"/>
          </a:solidFill>
          <a:ln>
            <a:noFill/>
          </a:ln>
        </p:spPr>
        <p:txBody>
          <a:bodyPr bIns="91425" tIns="91425" lIns="91425" anchor="ctr" anchorCtr="0" rIns="91425">
            <a:spAutoFit/>
          </a:bodyPr>
          <a:lstStyle/>
          <a:p/>
        </p:txBody>
      </p:sp>
      <p:sp>
        <p:nvSpPr>
          <p:cNvPr name="Shape 157" id="157"/>
          <p:cNvSpPr txBox="1"/>
          <p:nvPr/>
        </p:nvSpPr>
        <p:spPr>
          <a:xfrm>
            <a:off y="2605444" x="6784725"/>
            <a:ext cy="219899" cx="835200"/>
          </a:xfrm>
          <a:prstGeom prst="rect">
            <a:avLst/>
          </a:prstGeom>
          <a:solidFill>
            <a:srgbClr val="FF0000"/>
          </a:solidFill>
        </p:spPr>
        <p:txBody>
          <a:bodyPr bIns="91425" tIns="91425" lIns="91425" anchor="t" anchorCtr="0" rIns="91425">
            <a:spAutoFit/>
          </a:bodyPr>
          <a:lstStyle/>
          <a:p/>
        </p:txBody>
      </p:sp>
      <p:sp>
        <p:nvSpPr>
          <p:cNvPr name="Shape 158" id="158"/>
          <p:cNvSpPr txBox="1"/>
          <p:nvPr/>
        </p:nvSpPr>
        <p:spPr>
          <a:xfrm>
            <a:off y="2516101" x="6719146"/>
            <a:ext cy="457200" cx="770700"/>
          </a:xfrm>
          <a:prstGeom prst="rect">
            <a:avLst/>
          </a:prstGeom>
          <a:noFill/>
        </p:spPr>
        <p:txBody>
          <a:bodyPr bIns="91425" tIns="91425" lIns="91425" anchor="t" anchorCtr="0" rIns="91425">
            <a:spAutoFit/>
          </a:bodyPr>
          <a:lstStyle/>
          <a:p>
            <a:pPr>
              <a:buNone/>
            </a:pPr>
            <a:r>
              <a:rPr lang="en"/>
              <a:t>$5000</a:t>
            </a:r>
          </a:p>
        </p:txBody>
      </p:sp>
    </p:spTree>
  </p:cSld>
  <p:clrMapOvr>
    <a:masterClrMapping/>
  </p:clrMapOvr>
  <p:transition spd="slow">
    <p:cut/>
  </p:transition>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162" id="162"/>
        <p:cNvGrpSpPr/>
        <p:nvPr/>
      </p:nvGrpSpPr>
      <p:grpSpPr>
        <a:xfrm>
          <a:off y="0" x="0"/>
          <a:ext cy="0" cx="0"/>
          <a:chOff y="0" x="0"/>
          <a:chExt cy="0" cx="0"/>
        </a:xfrm>
      </p:grpSpPr>
      <p:sp>
        <p:nvSpPr>
          <p:cNvPr name="Shape 163" id="163"/>
          <p:cNvSpPr txBox="1"/>
          <p:nvPr>
            <p:ph type="title"/>
          </p:nvPr>
        </p:nvSpPr>
        <p:spPr>
          <a:xfrm>
            <a:off y="274637" x="457200"/>
            <a:ext cy="1143000" cx="8229600"/>
          </a:xfrm>
          <a:prstGeom prst="rect">
            <a:avLst/>
          </a:prstGeom>
        </p:spPr>
        <p:txBody>
          <a:bodyPr bIns="91425" tIns="91425" lIns="91425" anchor="b" anchorCtr="0" rIns="91425">
            <a:spAutoFit/>
          </a:bodyPr>
          <a:lstStyle/>
          <a:p>
            <a:pPr>
              <a:buNone/>
            </a:pPr>
            <a:r>
              <a:rPr lang="en"/>
              <a:t>Hardware Progress (cont.)</a:t>
            </a:r>
          </a:p>
        </p:txBody>
      </p:sp>
      <p:sp>
        <p:nvSpPr>
          <p:cNvPr name="Shape 164" id="164"/>
          <p:cNvSpPr txBox="1"/>
          <p:nvPr>
            <p:ph type="body" idx="1"/>
          </p:nvPr>
        </p:nvSpPr>
        <p:spPr>
          <a:xfrm>
            <a:off y="1600200" x="457200"/>
            <a:ext cy="618000" cx="8229600"/>
          </a:xfrm>
          <a:prstGeom prst="rect">
            <a:avLst/>
          </a:prstGeom>
        </p:spPr>
        <p:txBody>
          <a:bodyPr bIns="91425" tIns="91425" lIns="91425" anchor="t" anchorCtr="0" rIns="91425">
            <a:spAutoFit/>
          </a:bodyPr>
          <a:lstStyle/>
          <a:p>
            <a:pPr indent="-419100" marL="457200" rtl="0" lvl="0">
              <a:buClr>
                <a:schemeClr val="dk1"/>
              </a:buClr>
              <a:buSzPct val="166666"/>
              <a:buFont typeface="Arial"/>
              <a:buChar char="•"/>
            </a:pPr>
            <a:r>
              <a:rPr lang="en"/>
              <a:t>Predictive modelling in progress:</a:t>
            </a:r>
          </a:p>
        </p:txBody>
      </p:sp>
      <p:sp>
        <p:nvSpPr>
          <p:cNvPr name="Shape 165" id="165"/>
          <p:cNvSpPr/>
          <p:nvPr/>
        </p:nvSpPr>
        <p:spPr>
          <a:xfrm rot="10800000">
            <a:off y="-2338" x="7504499"/>
            <a:ext cy="1570200" cx="1639500"/>
          </a:xfrm>
          <a:prstGeom prst="rtTriangle">
            <a:avLst/>
          </a:prstGeom>
          <a:solidFill>
            <a:srgbClr val="F18618"/>
          </a:solidFill>
          <a:ln>
            <a:noFill/>
          </a:ln>
        </p:spPr>
        <p:txBody>
          <a:bodyPr bIns="91425" tIns="91425" lIns="91425" anchor="ctr" anchorCtr="0" rIns="91425">
            <a:spAutoFit/>
          </a:bodyPr>
          <a:lstStyle/>
          <a:p/>
        </p:txBody>
      </p:sp>
      <p:sp>
        <p:nvSpPr>
          <p:cNvPr name="Shape 166" id="166"/>
          <p:cNvSpPr/>
          <p:nvPr/>
        </p:nvSpPr>
        <p:spPr>
          <a:xfrm>
            <a:off y="2295112" x="2073350"/>
            <a:ext cy="4308072" cx="4775749"/>
          </a:xfrm>
          <a:prstGeom prst="rect">
            <a:avLst/>
          </a:prstGeom>
          <a:blipFill>
            <a:blip r:embed="rId3"/>
            <a:stretch>
              <a:fillRect/>
            </a:stretch>
          </a:blipFill>
          <a:ln>
            <a:noFill/>
          </a:ln>
        </p:spPr>
      </p:sp>
    </p:spTree>
  </p:cSld>
  <p:clrMapOvr>
    <a:masterClrMapping/>
  </p:clrMapOvr>
  <p:transition spd="slow">
    <p:cut/>
  </p:transition>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170" id="170"/>
        <p:cNvGrpSpPr/>
        <p:nvPr/>
      </p:nvGrpSpPr>
      <p:grpSpPr>
        <a:xfrm>
          <a:off y="0" x="0"/>
          <a:ext cy="0" cx="0"/>
          <a:chOff y="0" x="0"/>
          <a:chExt cy="0" cx="0"/>
        </a:xfrm>
      </p:grpSpPr>
      <p:sp>
        <p:nvSpPr>
          <p:cNvPr name="Shape 171" id="171"/>
          <p:cNvSpPr txBox="1"/>
          <p:nvPr>
            <p:ph type="title"/>
          </p:nvPr>
        </p:nvSpPr>
        <p:spPr>
          <a:xfrm>
            <a:off y="274637" x="457200"/>
            <a:ext cy="1143000" cx="8229600"/>
          </a:xfrm>
          <a:prstGeom prst="rect">
            <a:avLst/>
          </a:prstGeom>
        </p:spPr>
        <p:txBody>
          <a:bodyPr bIns="91425" tIns="91425" lIns="91425" anchor="b" anchorCtr="0" rIns="91425">
            <a:spAutoFit/>
          </a:bodyPr>
          <a:lstStyle/>
          <a:p>
            <a:pPr>
              <a:buNone/>
            </a:pPr>
            <a:r>
              <a:rPr lang="en"/>
              <a:t>Filming Simultaneous Videos for Software Group</a:t>
            </a:r>
          </a:p>
        </p:txBody>
      </p:sp>
      <p:sp>
        <p:nvSpPr>
          <p:cNvPr name="Shape 172" id="172"/>
          <p:cNvSpPr/>
          <p:nvPr/>
        </p:nvSpPr>
        <p:spPr>
          <a:xfrm rot="10800000">
            <a:off y="-2338" x="7504499"/>
            <a:ext cy="1570200" cx="1639500"/>
          </a:xfrm>
          <a:prstGeom prst="rtTriangle">
            <a:avLst/>
          </a:prstGeom>
          <a:solidFill>
            <a:srgbClr val="F18618"/>
          </a:solidFill>
          <a:ln>
            <a:noFill/>
          </a:ln>
        </p:spPr>
        <p:txBody>
          <a:bodyPr bIns="91425" tIns="91425" lIns="91425" anchor="ctr" anchorCtr="0" rIns="91425">
            <a:spAutoFit/>
          </a:bodyPr>
          <a:lstStyle/>
          <a:p/>
        </p:txBody>
      </p:sp>
      <p:sp>
        <p:nvSpPr>
          <p:cNvPr name="Shape 173" id="173"/>
          <p:cNvSpPr/>
          <p:nvPr/>
        </p:nvSpPr>
        <p:spPr>
          <a:xfrm>
            <a:off y="1854210" x="1513485"/>
            <a:ext cy="4531138" cx="6045854"/>
          </a:xfrm>
          <a:prstGeom prst="rect">
            <a:avLst/>
          </a:prstGeom>
          <a:blipFill>
            <a:blip r:embed="rId3"/>
            <a:stretch>
              <a:fillRect/>
            </a:stretch>
          </a:blipFill>
          <a:ln>
            <a:noFill/>
          </a:ln>
        </p:spPr>
      </p:sp>
    </p:spTree>
  </p:cSld>
  <p:clrMapOvr>
    <a:masterClrMapping/>
  </p:clrMapOvr>
  <p:transition spd="slow">
    <p:cut/>
  </p:transition>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177" id="177"/>
        <p:cNvGrpSpPr/>
        <p:nvPr/>
      </p:nvGrpSpPr>
      <p:grpSpPr>
        <a:xfrm>
          <a:off y="0" x="0"/>
          <a:ext cy="0" cx="0"/>
          <a:chOff y="0" x="0"/>
          <a:chExt cy="0" cx="0"/>
        </a:xfrm>
      </p:grpSpPr>
      <p:sp>
        <p:nvSpPr>
          <p:cNvPr name="Shape 178" id="178"/>
          <p:cNvSpPr txBox="1"/>
          <p:nvPr>
            <p:ph type="title"/>
          </p:nvPr>
        </p:nvSpPr>
        <p:spPr>
          <a:xfrm>
            <a:off y="274637" x="457200"/>
            <a:ext cy="1143000" cx="8229600"/>
          </a:xfrm>
          <a:prstGeom prst="rect">
            <a:avLst/>
          </a:prstGeom>
        </p:spPr>
        <p:txBody>
          <a:bodyPr bIns="91425" tIns="91425" lIns="91425" anchor="b" anchorCtr="0" rIns="91425">
            <a:spAutoFit/>
          </a:bodyPr>
          <a:lstStyle/>
          <a:p>
            <a:pPr>
              <a:buNone/>
            </a:pPr>
            <a:r>
              <a:rPr lang="en"/>
              <a:t>Four Camera Test</a:t>
            </a:r>
          </a:p>
        </p:txBody>
      </p:sp>
      <p:sp>
        <p:nvSpPr>
          <p:cNvPr name="Shape 179" id="179"/>
          <p:cNvSpPr txBox="1"/>
          <p:nvPr>
            <p:ph type="body" idx="1"/>
          </p:nvPr>
        </p:nvSpPr>
        <p:spPr>
          <a:xfrm>
            <a:off y="1600200" x="457200"/>
            <a:ext cy="4967700" cx="8229600"/>
          </a:xfrm>
          <a:prstGeom prst="rect">
            <a:avLst/>
          </a:prstGeom>
        </p:spPr>
        <p:txBody>
          <a:bodyPr bIns="91425" tIns="91425" lIns="91425" anchor="t" anchorCtr="0" rIns="91425">
            <a:spAutoFit/>
          </a:bodyPr>
          <a:lstStyle/>
          <a:p>
            <a:pPr>
              <a:buNone/>
            </a:pPr>
            <a:r>
              <a:rPr lang="en" sz="3600" b="1">
                <a:solidFill>
                  <a:schemeClr val="lt1"/>
                </a:solidFill>
              </a:rPr>
              <a:t>Four Camera</a:t>
            </a:r>
          </a:p>
        </p:txBody>
      </p:sp>
      <p:sp>
        <p:nvSpPr>
          <p:cNvPr name="Shape 180" id="180"/>
          <p:cNvSpPr/>
          <p:nvPr/>
        </p:nvSpPr>
        <p:spPr>
          <a:xfrm>
            <a:off y="1646920" x="1412061"/>
            <a:ext cy="4874258" cx="6497227"/>
          </a:xfrm>
          <a:prstGeom prst="rect">
            <a:avLst/>
          </a:prstGeom>
          <a:blipFill>
            <a:blip r:embed="rId3"/>
            <a:stretch>
              <a:fillRect/>
            </a:stretch>
          </a:blipFill>
          <a:ln>
            <a:noFill/>
          </a:ln>
        </p:spPr>
      </p:sp>
      <p:sp>
        <p:nvSpPr>
          <p:cNvPr name="Shape 181" id="181"/>
          <p:cNvSpPr txBox="1"/>
          <p:nvPr/>
        </p:nvSpPr>
        <p:spPr>
          <a:xfrm>
            <a:off y="2110175" x="287725"/>
            <a:ext cy="3644700" cx="2190000"/>
          </a:xfrm>
          <a:prstGeom prst="rect">
            <a:avLst/>
          </a:prstGeom>
          <a:noFill/>
        </p:spPr>
        <p:txBody>
          <a:bodyPr bIns="91425" tIns="91425" lIns="91425" anchor="t" anchorCtr="0" rIns="91425">
            <a:spAutoFit/>
          </a:bodyPr>
          <a:lstStyle/>
          <a:p/>
        </p:txBody>
      </p:sp>
      <p:sp>
        <p:nvSpPr>
          <p:cNvPr name="Shape 182" id="182"/>
          <p:cNvSpPr txBox="1"/>
          <p:nvPr/>
        </p:nvSpPr>
        <p:spPr>
          <a:xfrm>
            <a:off y="3297925" x="6638450"/>
            <a:ext cy="431700" cx="511499"/>
          </a:xfrm>
          <a:prstGeom prst="rect">
            <a:avLst/>
          </a:prstGeom>
          <a:noFill/>
        </p:spPr>
        <p:txBody>
          <a:bodyPr bIns="91425" tIns="91425" lIns="91425" anchor="t" anchorCtr="0" rIns="91425">
            <a:spAutoFit/>
          </a:bodyPr>
          <a:lstStyle/>
          <a:p>
            <a:pPr>
              <a:buNone/>
            </a:pPr>
            <a:r>
              <a:rPr lang="en">
                <a:solidFill>
                  <a:srgbClr val="00FF00"/>
                </a:solidFill>
              </a:rPr>
              <a:t>1</a:t>
            </a:r>
          </a:p>
        </p:txBody>
      </p:sp>
      <p:sp>
        <p:nvSpPr>
          <p:cNvPr name="Shape 183" id="183"/>
          <p:cNvSpPr txBox="1"/>
          <p:nvPr/>
        </p:nvSpPr>
        <p:spPr>
          <a:xfrm>
            <a:off y="3680525" x="5815300"/>
            <a:ext cy="351600" cx="415800"/>
          </a:xfrm>
          <a:prstGeom prst="rect">
            <a:avLst/>
          </a:prstGeom>
          <a:noFill/>
        </p:spPr>
        <p:txBody>
          <a:bodyPr bIns="91425" tIns="91425" lIns="91425" anchor="t" anchorCtr="0" rIns="91425">
            <a:spAutoFit/>
          </a:bodyPr>
          <a:lstStyle/>
          <a:p>
            <a:pPr>
              <a:buNone/>
            </a:pPr>
            <a:r>
              <a:rPr lang="en">
                <a:solidFill>
                  <a:srgbClr val="00FF00"/>
                </a:solidFill>
              </a:rPr>
              <a:t>2</a:t>
            </a:r>
          </a:p>
        </p:txBody>
      </p:sp>
      <p:sp>
        <p:nvSpPr>
          <p:cNvPr name="Shape 184" id="184"/>
          <p:cNvSpPr txBox="1"/>
          <p:nvPr/>
        </p:nvSpPr>
        <p:spPr>
          <a:xfrm>
            <a:off y="5313225" x="3472175"/>
            <a:ext cy="399600" cx="511499"/>
          </a:xfrm>
          <a:prstGeom prst="rect">
            <a:avLst/>
          </a:prstGeom>
          <a:noFill/>
        </p:spPr>
        <p:txBody>
          <a:bodyPr bIns="91425" tIns="91425" lIns="91425" anchor="t" anchorCtr="0" rIns="91425">
            <a:spAutoFit/>
          </a:bodyPr>
          <a:lstStyle/>
          <a:p>
            <a:pPr>
              <a:buNone/>
            </a:pPr>
            <a:r>
              <a:rPr lang="en">
                <a:solidFill>
                  <a:srgbClr val="00FF00"/>
                </a:solidFill>
              </a:rPr>
              <a:t>4</a:t>
            </a:r>
          </a:p>
        </p:txBody>
      </p:sp>
      <p:sp>
        <p:nvSpPr>
          <p:cNvPr name="Shape 185" id="185"/>
          <p:cNvSpPr txBox="1"/>
          <p:nvPr/>
        </p:nvSpPr>
        <p:spPr>
          <a:xfrm>
            <a:off y="4330150" x="4888925"/>
            <a:ext cy="303900" cx="415500"/>
          </a:xfrm>
          <a:prstGeom prst="rect">
            <a:avLst/>
          </a:prstGeom>
          <a:noFill/>
        </p:spPr>
        <p:txBody>
          <a:bodyPr bIns="91425" tIns="91425" lIns="91425" anchor="t" anchorCtr="0" rIns="91425">
            <a:spAutoFit/>
          </a:bodyPr>
          <a:lstStyle/>
          <a:p>
            <a:pPr rtl="0" lvl="0">
              <a:buNone/>
            </a:pPr>
            <a:r>
              <a:rPr lang="en">
                <a:solidFill>
                  <a:srgbClr val="00FF00"/>
                </a:solidFill>
              </a:rPr>
              <a:t>3</a:t>
            </a:r>
          </a:p>
        </p:txBody>
      </p:sp>
      <p:sp>
        <p:nvSpPr>
          <p:cNvPr name="Shape 186" id="186"/>
          <p:cNvSpPr/>
          <p:nvPr/>
        </p:nvSpPr>
        <p:spPr>
          <a:xfrm rot="10800000">
            <a:off y="-2338" x="7504499"/>
            <a:ext cy="1570200" cx="1639500"/>
          </a:xfrm>
          <a:prstGeom prst="rtTriangle">
            <a:avLst/>
          </a:prstGeom>
          <a:solidFill>
            <a:srgbClr val="F18618"/>
          </a:solidFill>
          <a:ln>
            <a:noFill/>
          </a:ln>
        </p:spPr>
        <p:txBody>
          <a:bodyPr bIns="91425" tIns="91425" lIns="91425" anchor="ctr" anchorCtr="0" rIns="91425">
            <a:spAutoFit/>
          </a:bodyPr>
          <a:lstStyle/>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40" id="40"/>
        <p:cNvGrpSpPr/>
        <p:nvPr/>
      </p:nvGrpSpPr>
      <p:grpSpPr>
        <a:xfrm>
          <a:off y="0" x="0"/>
          <a:ext cy="0" cx="0"/>
          <a:chOff y="0" x="0"/>
          <a:chExt cy="0" cx="0"/>
        </a:xfrm>
      </p:grpSpPr>
      <p:sp>
        <p:nvSpPr>
          <p:cNvPr name="Shape 41" id="41"/>
          <p:cNvSpPr txBox="1"/>
          <p:nvPr>
            <p:ph type="ctrTitle"/>
          </p:nvPr>
        </p:nvSpPr>
        <p:spPr>
          <a:xfrm>
            <a:off y="2490375" x="685800"/>
            <a:ext cy="2198400" cx="7772400"/>
          </a:xfrm>
          <a:prstGeom prst="rect">
            <a:avLst/>
          </a:prstGeom>
        </p:spPr>
        <p:txBody>
          <a:bodyPr bIns="91425" tIns="91425" lIns="91425" anchor="b" anchorCtr="0" rIns="91425">
            <a:spAutoFit/>
          </a:bodyPr>
          <a:lstStyle/>
          <a:p>
            <a:pPr>
              <a:buNone/>
            </a:pPr>
            <a:r>
              <a:rPr lang="en"/>
              <a:t>Multicamera Array</a:t>
            </a:r>
          </a:p>
        </p:txBody>
      </p:sp>
      <p:sp>
        <p:nvSpPr>
          <p:cNvPr name="Shape 42" id="42"/>
          <p:cNvSpPr/>
          <p:nvPr/>
        </p:nvSpPr>
        <p:spPr>
          <a:xfrm rot="10800000">
            <a:off y="-2300" x="4502700"/>
            <a:ext cy="3763800" cx="4641299"/>
          </a:xfrm>
          <a:prstGeom prst="rtTriangle">
            <a:avLst/>
          </a:prstGeom>
          <a:solidFill>
            <a:srgbClr val="F18618"/>
          </a:solidFill>
          <a:ln>
            <a:noFill/>
          </a:ln>
        </p:spPr>
        <p:txBody>
          <a:bodyPr bIns="91425" tIns="91425" lIns="91425" anchor="ctr" anchorCtr="0" rIns="91425">
            <a:spAutoFit/>
          </a:bodyPr>
          <a:lstStyle/>
          <a:p/>
        </p:txBody>
      </p:sp>
    </p:spTree>
  </p:cSld>
  <p:clrMapOvr>
    <a:masterClrMapping/>
  </p:clrMapOvr>
  <p:transition spd="slow">
    <p:cut/>
  </p:transition>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190" id="190"/>
        <p:cNvGrpSpPr/>
        <p:nvPr/>
      </p:nvGrpSpPr>
      <p:grpSpPr>
        <a:xfrm>
          <a:off y="0" x="0"/>
          <a:ext cy="0" cx="0"/>
          <a:chOff y="0" x="0"/>
          <a:chExt cy="0" cx="0"/>
        </a:xfrm>
      </p:grpSpPr>
      <p:sp>
        <p:nvSpPr>
          <p:cNvPr name="Shape 191" id="191"/>
          <p:cNvSpPr txBox="1"/>
          <p:nvPr>
            <p:ph type="title"/>
          </p:nvPr>
        </p:nvSpPr>
        <p:spPr>
          <a:xfrm>
            <a:off y="274637" x="457200"/>
            <a:ext cy="1143000" cx="8229600"/>
          </a:xfrm>
          <a:prstGeom prst="rect">
            <a:avLst/>
          </a:prstGeom>
        </p:spPr>
        <p:txBody>
          <a:bodyPr bIns="91425" tIns="91425" lIns="91425" anchor="b" anchorCtr="0" rIns="91425">
            <a:spAutoFit/>
          </a:bodyPr>
          <a:lstStyle/>
          <a:p>
            <a:pPr>
              <a:buNone/>
            </a:pPr>
            <a:r>
              <a:rPr lang="en"/>
              <a:t>Results of Four Camera Test</a:t>
            </a:r>
          </a:p>
        </p:txBody>
      </p:sp>
      <p:sp>
        <p:nvSpPr>
          <p:cNvPr name="Shape 192" id="192"/>
          <p:cNvSpPr/>
          <p:nvPr/>
        </p:nvSpPr>
        <p:spPr>
          <a:xfrm>
            <a:off y="2807682" x="6477803"/>
            <a:ext cy="1594310" cx="2120022"/>
          </a:xfrm>
          <a:prstGeom prst="rect">
            <a:avLst/>
          </a:prstGeom>
          <a:blipFill>
            <a:blip r:embed="rId3"/>
            <a:stretch>
              <a:fillRect/>
            </a:stretch>
          </a:blipFill>
          <a:ln>
            <a:noFill/>
          </a:ln>
        </p:spPr>
      </p:sp>
      <p:sp>
        <p:nvSpPr>
          <p:cNvPr name="Shape 193" id="193"/>
          <p:cNvSpPr/>
          <p:nvPr/>
        </p:nvSpPr>
        <p:spPr>
          <a:xfrm>
            <a:off y="2812594" x="4400646"/>
            <a:ext cy="1584487" cx="2108855"/>
          </a:xfrm>
          <a:prstGeom prst="rect">
            <a:avLst/>
          </a:prstGeom>
          <a:blipFill>
            <a:blip r:embed="rId4"/>
            <a:stretch>
              <a:fillRect/>
            </a:stretch>
          </a:blipFill>
          <a:ln>
            <a:noFill/>
          </a:ln>
        </p:spPr>
      </p:sp>
      <p:sp>
        <p:nvSpPr>
          <p:cNvPr name="Shape 194" id="194"/>
          <p:cNvSpPr/>
          <p:nvPr/>
        </p:nvSpPr>
        <p:spPr>
          <a:xfrm>
            <a:off y="2813535" x="2387762"/>
            <a:ext cy="1597959" cx="2072849"/>
          </a:xfrm>
          <a:prstGeom prst="rect">
            <a:avLst/>
          </a:prstGeom>
          <a:blipFill>
            <a:blip r:embed="rId5"/>
            <a:stretch>
              <a:fillRect/>
            </a:stretch>
          </a:blipFill>
          <a:ln>
            <a:noFill/>
          </a:ln>
        </p:spPr>
      </p:sp>
      <p:sp>
        <p:nvSpPr>
          <p:cNvPr name="Shape 195" id="195"/>
          <p:cNvSpPr/>
          <p:nvPr/>
        </p:nvSpPr>
        <p:spPr>
          <a:xfrm>
            <a:off y="2819257" x="328654"/>
            <a:ext cy="1610498" cx="2091070"/>
          </a:xfrm>
          <a:prstGeom prst="rect">
            <a:avLst/>
          </a:prstGeom>
          <a:blipFill>
            <a:blip r:embed="rId6"/>
            <a:stretch>
              <a:fillRect/>
            </a:stretch>
          </a:blipFill>
          <a:ln>
            <a:noFill/>
          </a:ln>
        </p:spPr>
      </p:sp>
      <p:sp>
        <p:nvSpPr>
          <p:cNvPr name="Shape 196" id="196"/>
          <p:cNvSpPr txBox="1"/>
          <p:nvPr/>
        </p:nvSpPr>
        <p:spPr>
          <a:xfrm>
            <a:off y="4587975" x="1139800"/>
            <a:ext cy="383700" cx="751499"/>
          </a:xfrm>
          <a:prstGeom prst="rect">
            <a:avLst/>
          </a:prstGeom>
          <a:noFill/>
        </p:spPr>
        <p:txBody>
          <a:bodyPr bIns="91425" tIns="91425" lIns="91425" anchor="t" anchorCtr="0" rIns="91425">
            <a:spAutoFit/>
          </a:bodyPr>
          <a:lstStyle/>
          <a:p>
            <a:pPr>
              <a:buNone/>
            </a:pPr>
            <a:r>
              <a:rPr lang="en"/>
              <a:t>1</a:t>
            </a:r>
          </a:p>
        </p:txBody>
      </p:sp>
      <p:sp>
        <p:nvSpPr>
          <p:cNvPr name="Shape 197" id="197"/>
          <p:cNvSpPr txBox="1"/>
          <p:nvPr/>
        </p:nvSpPr>
        <p:spPr>
          <a:xfrm>
            <a:off y="4603975" x="3133250"/>
            <a:ext cy="495599" cx="527699"/>
          </a:xfrm>
          <a:prstGeom prst="rect">
            <a:avLst/>
          </a:prstGeom>
          <a:noFill/>
        </p:spPr>
        <p:txBody>
          <a:bodyPr bIns="91425" tIns="91425" lIns="91425" anchor="t" anchorCtr="0" rIns="91425">
            <a:spAutoFit/>
          </a:bodyPr>
          <a:lstStyle/>
          <a:p>
            <a:pPr>
              <a:buNone/>
            </a:pPr>
            <a:r>
              <a:rPr lang="en"/>
              <a:t>2</a:t>
            </a:r>
          </a:p>
        </p:txBody>
      </p:sp>
      <p:sp>
        <p:nvSpPr>
          <p:cNvPr name="Shape 198" id="198"/>
          <p:cNvSpPr txBox="1"/>
          <p:nvPr/>
        </p:nvSpPr>
        <p:spPr>
          <a:xfrm>
            <a:off y="4587975" x="5243425"/>
            <a:ext cy="399600" cx="575699"/>
          </a:xfrm>
          <a:prstGeom prst="rect">
            <a:avLst/>
          </a:prstGeom>
          <a:noFill/>
        </p:spPr>
        <p:txBody>
          <a:bodyPr bIns="91425" tIns="91425" lIns="91425" anchor="t" anchorCtr="0" rIns="91425">
            <a:spAutoFit/>
          </a:bodyPr>
          <a:lstStyle/>
          <a:p>
            <a:pPr>
              <a:buNone/>
            </a:pPr>
            <a:r>
              <a:rPr lang="en"/>
              <a:t>3</a:t>
            </a:r>
          </a:p>
        </p:txBody>
      </p:sp>
      <p:sp>
        <p:nvSpPr>
          <p:cNvPr name="Shape 199" id="199"/>
          <p:cNvSpPr txBox="1"/>
          <p:nvPr/>
        </p:nvSpPr>
        <p:spPr>
          <a:xfrm>
            <a:off y="4540025" x="7177725"/>
            <a:ext cy="351600" cx="431700"/>
          </a:xfrm>
          <a:prstGeom prst="rect">
            <a:avLst/>
          </a:prstGeom>
          <a:noFill/>
        </p:spPr>
        <p:txBody>
          <a:bodyPr bIns="91425" tIns="91425" lIns="91425" anchor="t" anchorCtr="0" rIns="91425">
            <a:spAutoFit/>
          </a:bodyPr>
          <a:lstStyle/>
          <a:p>
            <a:pPr>
              <a:buNone/>
            </a:pPr>
            <a:r>
              <a:rPr lang="en"/>
              <a:t>4</a:t>
            </a:r>
          </a:p>
        </p:txBody>
      </p:sp>
      <p:sp>
        <p:nvSpPr>
          <p:cNvPr name="Shape 200" id="200"/>
          <p:cNvSpPr txBox="1"/>
          <p:nvPr/>
        </p:nvSpPr>
        <p:spPr>
          <a:xfrm>
            <a:off y="4987575" x="678726"/>
            <a:ext cy="1248299" cx="7919099"/>
          </a:xfrm>
          <a:prstGeom prst="rect">
            <a:avLst/>
          </a:prstGeom>
          <a:noFill/>
        </p:spPr>
        <p:txBody>
          <a:bodyPr bIns="91425" tIns="91425" lIns="91425" anchor="t" anchorCtr="0" rIns="91425">
            <a:spAutoFit/>
          </a:bodyPr>
          <a:lstStyle/>
          <a:p>
            <a:pPr indent="-381000" marL="457200" rtl="0" lvl="0">
              <a:buClr>
                <a:srgbClr val="000000"/>
              </a:buClr>
              <a:buSzPct val="166666"/>
              <a:buFont typeface="Arial"/>
              <a:buChar char="•"/>
            </a:pPr>
            <a:r>
              <a:rPr lang="en" sz="2400"/>
              <a:t>Multiple cameras allows multiple views of a scene</a:t>
            </a:r>
          </a:p>
          <a:p>
            <a:pPr indent="-381000" marL="457200" lvl="0">
              <a:buClr>
                <a:srgbClr val="000000"/>
              </a:buClr>
              <a:buSzPct val="166666"/>
              <a:buFont typeface="Arial"/>
              <a:buChar char="•"/>
            </a:pPr>
            <a:r>
              <a:rPr lang="en" sz="2400" b="1"/>
              <a:t>Combining these images together would allow us to see "through" occlusions</a:t>
            </a:r>
            <a:r>
              <a:rPr lang="en" sz="2400"/>
              <a:t> (the head and the marker)</a:t>
            </a:r>
          </a:p>
        </p:txBody>
      </p:sp>
      <p:sp>
        <p:nvSpPr>
          <p:cNvPr name="Shape 201" id="201"/>
          <p:cNvSpPr/>
          <p:nvPr/>
        </p:nvSpPr>
        <p:spPr>
          <a:xfrm rot="10800000">
            <a:off y="-2338" x="7504499"/>
            <a:ext cy="1570200" cx="1639500"/>
          </a:xfrm>
          <a:prstGeom prst="rtTriangle">
            <a:avLst/>
          </a:prstGeom>
          <a:solidFill>
            <a:srgbClr val="F18618"/>
          </a:solidFill>
          <a:ln>
            <a:noFill/>
          </a:ln>
        </p:spPr>
        <p:txBody>
          <a:bodyPr bIns="91425" tIns="91425" lIns="91425" anchor="ctr" anchorCtr="0" rIns="91425">
            <a:spAutoFit/>
          </a:bodyPr>
          <a:lstStyle/>
          <a:p/>
        </p:txBody>
      </p:sp>
    </p:spTree>
  </p:cSld>
  <p:clrMapOvr>
    <a:masterClrMapping/>
  </p:clrMapOvr>
  <p:transition spd="slow">
    <p:cut/>
  </p:transition>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205" id="205"/>
        <p:cNvGrpSpPr/>
        <p:nvPr/>
      </p:nvGrpSpPr>
      <p:grpSpPr>
        <a:xfrm>
          <a:off y="0" x="0"/>
          <a:ext cy="0" cx="0"/>
          <a:chOff y="0" x="0"/>
          <a:chExt cy="0" cx="0"/>
        </a:xfrm>
      </p:grpSpPr>
      <p:sp>
        <p:nvSpPr>
          <p:cNvPr name="Shape 206" id="206"/>
          <p:cNvSpPr txBox="1"/>
          <p:nvPr>
            <p:ph type="title"/>
          </p:nvPr>
        </p:nvSpPr>
        <p:spPr>
          <a:xfrm>
            <a:off y="274637" x="457200"/>
            <a:ext cy="1143000" cx="8229600"/>
          </a:xfrm>
          <a:prstGeom prst="rect">
            <a:avLst/>
          </a:prstGeom>
        </p:spPr>
        <p:txBody>
          <a:bodyPr bIns="91425" tIns="91425" lIns="91425" anchor="b" anchorCtr="0" rIns="91425">
            <a:spAutoFit/>
          </a:bodyPr>
          <a:lstStyle/>
          <a:p>
            <a:pPr>
              <a:buNone/>
            </a:pPr>
            <a:r>
              <a:rPr lang="en"/>
              <a:t>Software Group</a:t>
            </a:r>
          </a:p>
        </p:txBody>
      </p:sp>
      <p:sp>
        <p:nvSpPr>
          <p:cNvPr name="Shape 207" id="207"/>
          <p:cNvSpPr/>
          <p:nvPr/>
        </p:nvSpPr>
        <p:spPr>
          <a:xfrm>
            <a:off y="3019221" x="9557"/>
            <a:ext cy="2191156" cx="9124522"/>
          </a:xfrm>
          <a:prstGeom prst="rect">
            <a:avLst/>
          </a:prstGeom>
          <a:blipFill>
            <a:blip r:embed="rId3"/>
            <a:stretch>
              <a:fillRect/>
            </a:stretch>
          </a:blipFill>
          <a:ln>
            <a:noFill/>
          </a:ln>
        </p:spPr>
      </p:sp>
      <p:sp>
        <p:nvSpPr>
          <p:cNvPr name="Shape 208" id="208"/>
          <p:cNvSpPr/>
          <p:nvPr/>
        </p:nvSpPr>
        <p:spPr>
          <a:xfrm rot="10800000">
            <a:off y="-2338" x="7504499"/>
            <a:ext cy="1570200" cx="1639500"/>
          </a:xfrm>
          <a:prstGeom prst="rtTriangle">
            <a:avLst/>
          </a:prstGeom>
          <a:solidFill>
            <a:srgbClr val="F18618"/>
          </a:solidFill>
          <a:ln>
            <a:noFill/>
          </a:ln>
        </p:spPr>
        <p:txBody>
          <a:bodyPr bIns="91425" tIns="91425" lIns="91425" anchor="ctr" anchorCtr="0" rIns="91425">
            <a:spAutoFit/>
          </a:bodyPr>
          <a:lstStyle/>
          <a:p/>
        </p:txBody>
      </p:sp>
    </p:spTree>
  </p:cSld>
  <p:clrMapOvr>
    <a:masterClrMapping/>
  </p:clrMapOvr>
  <p:transition spd="slow">
    <p:cut/>
  </p:transition>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212" id="212"/>
        <p:cNvGrpSpPr/>
        <p:nvPr/>
      </p:nvGrpSpPr>
      <p:grpSpPr>
        <a:xfrm>
          <a:off y="0" x="0"/>
          <a:ext cy="0" cx="0"/>
          <a:chOff y="0" x="0"/>
          <a:chExt cy="0" cx="0"/>
        </a:xfrm>
      </p:grpSpPr>
      <p:sp>
        <p:nvSpPr>
          <p:cNvPr name="Shape 213" id="213"/>
          <p:cNvSpPr txBox="1"/>
          <p:nvPr>
            <p:ph type="title"/>
          </p:nvPr>
        </p:nvSpPr>
        <p:spPr>
          <a:xfrm>
            <a:off y="274637" x="457200"/>
            <a:ext cy="1143000" cx="8229600"/>
          </a:xfrm>
          <a:prstGeom prst="rect">
            <a:avLst/>
          </a:prstGeom>
          <a:ln>
            <a:noFill/>
          </a:ln>
        </p:spPr>
        <p:txBody>
          <a:bodyPr bIns="91425" tIns="91425" lIns="91425" anchor="b" anchorCtr="0" rIns="91425">
            <a:spAutoFit/>
          </a:bodyPr>
          <a:lstStyle/>
          <a:p>
            <a:pPr rtl="0" lvl="0">
              <a:buNone/>
            </a:pPr>
            <a:r>
              <a:rPr lang="en"/>
              <a:t>Outline</a:t>
            </a:r>
          </a:p>
        </p:txBody>
      </p:sp>
      <p:sp>
        <p:nvSpPr>
          <p:cNvPr name="Shape 214" id="214"/>
          <p:cNvSpPr txBox="1"/>
          <p:nvPr>
            <p:ph type="body" idx="1"/>
          </p:nvPr>
        </p:nvSpPr>
        <p:spPr>
          <a:xfrm>
            <a:off y="1600200" x="457200"/>
            <a:ext cy="4967700" cx="8229600"/>
          </a:xfrm>
          <a:prstGeom prst="rect">
            <a:avLst/>
          </a:prstGeom>
        </p:spPr>
        <p:txBody>
          <a:bodyPr bIns="91425" tIns="91425" lIns="91425" anchor="t" anchorCtr="0" rIns="91425">
            <a:spAutoFit/>
          </a:bodyPr>
          <a:lstStyle/>
          <a:p>
            <a:pPr indent="0" marL="0" rtl="0" lvl="0">
              <a:buNone/>
            </a:pPr>
            <a:r>
              <a:rPr lang="en"/>
              <a:t>I. Previous Work </a:t>
            </a:r>
          </a:p>
          <a:p>
            <a:pPr rtl="0" lvl="0">
              <a:buNone/>
            </a:pPr>
            <a:r>
              <a:rPr lang="en"/>
              <a:t>II. Our Task </a:t>
            </a:r>
          </a:p>
          <a:p>
            <a:pPr indent="0" marL="0" rtl="0" lvl="0">
              <a:buNone/>
            </a:pPr>
            <a:r>
              <a:rPr lang="en"/>
              <a:t>III. Background Information</a:t>
            </a:r>
          </a:p>
          <a:p>
            <a:pPr rtl="0" lvl="0">
              <a:buNone/>
            </a:pPr>
            <a:r>
              <a:rPr lang="en"/>
              <a:t>IV. Organization </a:t>
            </a:r>
          </a:p>
          <a:p>
            <a:pPr rtl="0" lvl="0">
              <a:buNone/>
            </a:pPr>
            <a:r>
              <a:rPr lang="en" b="1"/>
              <a:t>V. Future Plans </a:t>
            </a:r>
          </a:p>
          <a:p>
            <a:r>
              <a:t/>
            </a:r>
          </a:p>
        </p:txBody>
      </p:sp>
      <p:sp>
        <p:nvSpPr>
          <p:cNvPr name="Shape 215" id="215"/>
          <p:cNvSpPr/>
          <p:nvPr/>
        </p:nvSpPr>
        <p:spPr>
          <a:xfrm rot="10800000">
            <a:off y="-2338" x="7504499"/>
            <a:ext cy="1570200" cx="1639500"/>
          </a:xfrm>
          <a:prstGeom prst="rtTriangle">
            <a:avLst/>
          </a:prstGeom>
          <a:solidFill>
            <a:srgbClr val="F18618"/>
          </a:solidFill>
          <a:ln>
            <a:noFill/>
          </a:ln>
        </p:spPr>
        <p:txBody>
          <a:bodyPr bIns="91425" tIns="91425" lIns="91425" anchor="ctr" anchorCtr="0" rIns="91425">
            <a:spAutoFit/>
          </a:bodyPr>
          <a:lstStyle/>
          <a:p/>
        </p:txBody>
      </p:sp>
    </p:spTree>
  </p:cSld>
  <p:clrMapOvr>
    <a:masterClrMapping/>
  </p:clrMapOvr>
  <p:transition spd="slow">
    <p:cut/>
  </p:transition>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219" id="219"/>
        <p:cNvGrpSpPr/>
        <p:nvPr/>
      </p:nvGrpSpPr>
      <p:grpSpPr>
        <a:xfrm>
          <a:off y="0" x="0"/>
          <a:ext cy="0" cx="0"/>
          <a:chOff y="0" x="0"/>
          <a:chExt cy="0" cx="0"/>
        </a:xfrm>
      </p:grpSpPr>
      <p:sp>
        <p:nvSpPr>
          <p:cNvPr name="Shape 220" id="220"/>
          <p:cNvSpPr/>
          <p:nvPr/>
        </p:nvSpPr>
        <p:spPr>
          <a:xfrm>
            <a:off y="12030" x="-31953"/>
            <a:ext cy="6872741" cx="9176951"/>
          </a:xfrm>
          <a:prstGeom prst="rect">
            <a:avLst/>
          </a:prstGeom>
          <a:blipFill>
            <a:blip r:embed="rId3"/>
            <a:stretch>
              <a:fillRect/>
            </a:stretch>
          </a:blipFill>
        </p:spPr>
      </p:sp>
      <p:sp>
        <p:nvSpPr>
          <p:cNvPr name="Shape 221" id="221"/>
          <p:cNvSpPr/>
          <p:nvPr/>
        </p:nvSpPr>
        <p:spPr>
          <a:xfrm>
            <a:off y="1454715" x="3856200"/>
            <a:ext cy="254100" cx="276899"/>
          </a:xfrm>
          <a:prstGeom prst="triangle">
            <a:avLst>
              <a:gd name="adj" fmla="val 50000"/>
            </a:avLst>
          </a:prstGeom>
          <a:solidFill>
            <a:srgbClr val="F18618"/>
          </a:solidFill>
          <a:ln w="19050" cap="flat">
            <a:solidFill>
              <a:srgbClr val="F18618"/>
            </a:solidFill>
            <a:prstDash val="solid"/>
            <a:round/>
            <a:headEnd len="med" type="none" w="med"/>
            <a:tailEnd len="med" type="none" w="med"/>
          </a:ln>
        </p:spPr>
        <p:txBody>
          <a:bodyPr bIns="91425" tIns="91425" lIns="91425" anchor="ctr" anchorCtr="0" rIns="91425">
            <a:spAutoFit/>
          </a:bodyPr>
          <a:lstStyle/>
          <a:p/>
        </p:txBody>
      </p:sp>
      <p:sp>
        <p:nvSpPr>
          <p:cNvPr name="Shape 222" id="222"/>
          <p:cNvSpPr/>
          <p:nvPr/>
        </p:nvSpPr>
        <p:spPr>
          <a:xfrm>
            <a:off y="5417116" x="6248425"/>
            <a:ext cy="254100" cx="276899"/>
          </a:xfrm>
          <a:prstGeom prst="triangle">
            <a:avLst>
              <a:gd name="adj" fmla="val 50000"/>
            </a:avLst>
          </a:prstGeom>
          <a:solidFill>
            <a:srgbClr val="F18618"/>
          </a:solidFill>
          <a:ln w="19050" cap="flat">
            <a:solidFill>
              <a:srgbClr val="F18618"/>
            </a:solidFill>
            <a:prstDash val="solid"/>
            <a:round/>
            <a:headEnd len="med" type="none" w="med"/>
            <a:tailEnd len="med" type="none" w="med"/>
          </a:ln>
        </p:spPr>
        <p:txBody>
          <a:bodyPr bIns="91425" tIns="91425" lIns="91425" anchor="ctr" anchorCtr="0" rIns="91425">
            <a:spAutoFit/>
          </a:bodyPr>
          <a:lstStyle/>
          <a:p/>
        </p:txBody>
      </p:sp>
      <p:sp>
        <p:nvSpPr>
          <p:cNvPr name="Shape 223" id="223"/>
          <p:cNvSpPr/>
          <p:nvPr/>
        </p:nvSpPr>
        <p:spPr>
          <a:xfrm>
            <a:off y="6239141" x="8790900"/>
            <a:ext cy="254100" cx="276899"/>
          </a:xfrm>
          <a:prstGeom prst="triangle">
            <a:avLst>
              <a:gd name="adj" fmla="val 50000"/>
            </a:avLst>
          </a:prstGeom>
          <a:solidFill>
            <a:srgbClr val="F18618"/>
          </a:solidFill>
          <a:ln w="19050" cap="flat">
            <a:solidFill>
              <a:srgbClr val="F18618"/>
            </a:solidFill>
            <a:prstDash val="solid"/>
            <a:round/>
            <a:headEnd len="med" type="none" w="med"/>
            <a:tailEnd len="med" type="none" w="med"/>
          </a:ln>
        </p:spPr>
        <p:txBody>
          <a:bodyPr bIns="91425" tIns="91425" lIns="91425" anchor="ctr" anchorCtr="0" rIns="91425">
            <a:spAutoFit/>
          </a:bodyPr>
          <a:lstStyle/>
          <a:p/>
        </p:txBody>
      </p:sp>
      <p:sp>
        <p:nvSpPr>
          <p:cNvPr name="Shape 224" id="224"/>
          <p:cNvSpPr/>
          <p:nvPr/>
        </p:nvSpPr>
        <p:spPr>
          <a:xfrm>
            <a:off y="139950" x="6385650"/>
            <a:ext cy="227400" cx="227400"/>
          </a:xfrm>
          <a:prstGeom prst="triangle">
            <a:avLst>
              <a:gd name="adj" fmla="val 50000"/>
            </a:avLst>
          </a:prstGeom>
          <a:solidFill>
            <a:srgbClr val="FF9900"/>
          </a:solidFill>
          <a:ln w="19050" cap="flat">
            <a:solidFill>
              <a:schemeClr val="dk2"/>
            </a:solidFill>
            <a:prstDash val="solid"/>
            <a:round/>
            <a:headEnd len="med" type="none" w="med"/>
            <a:tailEnd len="med" type="none" w="med"/>
          </a:ln>
        </p:spPr>
        <p:txBody>
          <a:bodyPr bIns="91425" tIns="91425" lIns="91425" anchor="ctr" anchorCtr="0" rIns="91425">
            <a:spAutoFit/>
          </a:bodyPr>
          <a:lstStyle/>
          <a:p/>
        </p:txBody>
      </p:sp>
      <p:sp>
        <p:nvSpPr>
          <p:cNvPr name="Shape 225" id="225"/>
          <p:cNvSpPr txBox="1"/>
          <p:nvPr/>
        </p:nvSpPr>
        <p:spPr>
          <a:xfrm>
            <a:off y="104975" x="6735525"/>
            <a:ext cy="297300" cx="2064299"/>
          </a:xfrm>
          <a:prstGeom prst="rect">
            <a:avLst/>
          </a:prstGeom>
          <a:noFill/>
        </p:spPr>
        <p:txBody>
          <a:bodyPr bIns="91425" tIns="91425" lIns="91425" anchor="t" anchorCtr="0" rIns="91425">
            <a:spAutoFit/>
          </a:bodyPr>
          <a:lstStyle/>
          <a:p>
            <a:pPr>
              <a:buNone/>
            </a:pPr>
            <a:r>
              <a:rPr lang="en" sz="1800"/>
              <a:t>Phases of System</a:t>
            </a:r>
          </a:p>
        </p:txBody>
      </p:sp>
    </p:spTree>
  </p:cSld>
  <p:clrMapOvr>
    <a:masterClrMapping/>
  </p:clrMapOvr>
  <p:transition spd="slow">
    <p:cut/>
  </p:transition>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229" id="229"/>
        <p:cNvGrpSpPr/>
        <p:nvPr/>
      </p:nvGrpSpPr>
      <p:grpSpPr>
        <a:xfrm>
          <a:off y="0" x="0"/>
          <a:ext cy="0" cx="0"/>
          <a:chOff y="0" x="0"/>
          <a:chExt cy="0" cx="0"/>
        </a:xfrm>
      </p:grpSpPr>
      <p:sp>
        <p:nvSpPr>
          <p:cNvPr name="Shape 230" id="230"/>
          <p:cNvSpPr txBox="1"/>
          <p:nvPr>
            <p:ph type="title"/>
          </p:nvPr>
        </p:nvSpPr>
        <p:spPr>
          <a:xfrm>
            <a:off y="274637" x="457200"/>
            <a:ext cy="1143000" cx="8229600"/>
          </a:xfrm>
          <a:prstGeom prst="rect">
            <a:avLst/>
          </a:prstGeom>
        </p:spPr>
        <p:txBody>
          <a:bodyPr bIns="91425" tIns="91425" lIns="91425" anchor="b" anchorCtr="0" rIns="91425">
            <a:spAutoFit/>
          </a:bodyPr>
          <a:lstStyle/>
          <a:p>
            <a:pPr>
              <a:buNone/>
            </a:pPr>
            <a:r>
              <a:rPr lang="en"/>
              <a:t>Acknowledgements </a:t>
            </a:r>
          </a:p>
        </p:txBody>
      </p:sp>
      <p:graphicFrame>
        <p:nvGraphicFramePr>
          <p:cNvPr name="Shape 231" id="231"/>
          <p:cNvGraphicFramePr/>
          <p:nvPr/>
        </p:nvGraphicFramePr>
        <p:xfrm>
          <a:off y="2054587" x="387025"/>
          <a:ext cy="3000000" cx="3000000"/>
        </p:xfrm>
        <a:graphic>
          <a:graphicData uri="http://schemas.openxmlformats.org/drawingml/2006/table">
            <a:tbl>
              <a:tblPr>
                <a:noFill/>
                <a:tableStyleId>{42C4534A-8977-4ECB-8E8F-5347E9C91775}</a:tableStyleId>
              </a:tblPr>
              <a:tblGrid>
                <a:gridCol w="2857650"/>
                <a:gridCol w="2857650"/>
                <a:gridCol w="2857650"/>
              </a:tblGrid>
              <a:tr h="1476900">
                <a:tc>
                  <a:txBody>
                    <a:bodyPr>
                      <a:spAutoFit/>
                    </a:bodyPr>
                    <a:lstStyle/>
                    <a:p>
                      <a:pPr rtl="0" lvl="0">
                        <a:buNone/>
                      </a:pPr>
                      <a:r>
                        <a:rPr lang="en" sz="2000"/>
                        <a:t>Jinwei Gu</a:t>
                      </a:r>
                    </a:p>
                    <a:p>
                      <a:pPr>
                        <a:buNone/>
                      </a:pPr>
                      <a:r>
                        <a:rPr lang="en" i="1"/>
                        <a:t>RIT Assistant Professor</a:t>
                      </a:r>
                    </a:p>
                  </a:txBody>
                  <a:tcPr marB="91425" marT="91425" marR="91425" marL="91425">
                    <a:lnL w="9525" cap="flat">
                      <a:solidFill>
                        <a:srgbClr val="000000">
                          <a:alpha val="0"/>
                        </a:srgbClr>
                      </a:solidFill>
                      <a:prstDash val="solid"/>
                      <a:round/>
                      <a:headEnd len="med" type="none" w="med"/>
                      <a:tailEnd len="med" type="none" w="med"/>
                    </a:lnL>
                    <a:lnR w="9525" cap="flat">
                      <a:solidFill>
                        <a:srgbClr val="000000">
                          <a:alpha val="0"/>
                        </a:srgbClr>
                      </a:solidFill>
                      <a:prstDash val="solid"/>
                      <a:round/>
                      <a:headEnd len="med" type="none" w="med"/>
                      <a:tailEnd len="med" type="none" w="med"/>
                    </a:lnR>
                    <a:lnT w="9525" cap="flat">
                      <a:solidFill>
                        <a:srgbClr val="000000">
                          <a:alpha val="0"/>
                        </a:srgbClr>
                      </a:solidFill>
                      <a:prstDash val="solid"/>
                      <a:round/>
                      <a:headEnd len="med" type="none" w="med"/>
                      <a:tailEnd len="med" type="none" w="med"/>
                    </a:lnT>
                    <a:lnB w="9525" cap="flat">
                      <a:solidFill>
                        <a:srgbClr val="000000">
                          <a:alpha val="0"/>
                        </a:srgbClr>
                      </a:solidFill>
                      <a:prstDash val="solid"/>
                      <a:round/>
                      <a:headEnd len="med" type="none" w="med"/>
                      <a:tailEnd len="med" type="none" w="med"/>
                    </a:lnB>
                  </a:tcPr>
                </a:tc>
                <a:tc>
                  <a:txBody>
                    <a:bodyPr>
                      <a:spAutoFit/>
                    </a:bodyPr>
                    <a:lstStyle/>
                    <a:p>
                      <a:pPr rtl="0" lvl="0">
                        <a:buNone/>
                      </a:pPr>
                      <a:r>
                        <a:rPr lang="en" sz="2000"/>
                        <a:t>Bo Hu</a:t>
                      </a:r>
                    </a:p>
                    <a:p>
                      <a:pPr>
                        <a:buNone/>
                      </a:pPr>
                      <a:r>
                        <a:rPr lang="en" i="1"/>
                        <a:t>RIT Associate Research Scientist</a:t>
                      </a:r>
                    </a:p>
                  </a:txBody>
                  <a:tcPr marB="91425" marT="91425" marR="91425" marL="91425">
                    <a:lnL w="9525" cap="flat">
                      <a:solidFill>
                        <a:srgbClr val="000000">
                          <a:alpha val="0"/>
                        </a:srgbClr>
                      </a:solidFill>
                      <a:prstDash val="solid"/>
                      <a:round/>
                      <a:headEnd len="med" type="none" w="med"/>
                      <a:tailEnd len="med" type="none" w="med"/>
                    </a:lnL>
                    <a:lnR w="9525" cap="flat">
                      <a:solidFill>
                        <a:srgbClr val="000000">
                          <a:alpha val="0"/>
                        </a:srgbClr>
                      </a:solidFill>
                      <a:prstDash val="solid"/>
                      <a:round/>
                      <a:headEnd len="med" type="none" w="med"/>
                      <a:tailEnd len="med" type="none" w="med"/>
                    </a:lnR>
                    <a:lnT w="9525" cap="flat">
                      <a:solidFill>
                        <a:srgbClr val="000000">
                          <a:alpha val="0"/>
                        </a:srgbClr>
                      </a:solidFill>
                      <a:prstDash val="solid"/>
                      <a:round/>
                      <a:headEnd len="med" type="none" w="med"/>
                      <a:tailEnd len="med" type="none" w="med"/>
                    </a:lnT>
                    <a:lnB w="9525" cap="flat">
                      <a:solidFill>
                        <a:srgbClr val="000000">
                          <a:alpha val="0"/>
                        </a:srgbClr>
                      </a:solidFill>
                      <a:prstDash val="solid"/>
                      <a:round/>
                      <a:headEnd len="med" type="none" w="med"/>
                      <a:tailEnd len="med" type="none" w="med"/>
                    </a:lnB>
                  </a:tcPr>
                </a:tc>
                <a:tc>
                  <a:txBody>
                    <a:bodyPr>
                      <a:spAutoFit/>
                    </a:bodyPr>
                    <a:lstStyle/>
                    <a:p>
                      <a:pPr rtl="0" lvl="0">
                        <a:buNone/>
                      </a:pPr>
                      <a:r>
                        <a:rPr lang="en" sz="2000"/>
                        <a:t>Kevin Dickey</a:t>
                      </a:r>
                    </a:p>
                    <a:p>
                      <a:pPr>
                        <a:buNone/>
                      </a:pPr>
                      <a:r>
                        <a:rPr lang="en" i="1"/>
                        <a:t>RIT Imaging Science Undergraduate</a:t>
                      </a:r>
                    </a:p>
                  </a:txBody>
                  <a:tcPr marB="91425" marT="91425" marR="91425" marL="91425">
                    <a:lnL w="9525" cap="flat">
                      <a:solidFill>
                        <a:srgbClr val="000000">
                          <a:alpha val="0"/>
                        </a:srgbClr>
                      </a:solidFill>
                      <a:prstDash val="solid"/>
                      <a:round/>
                      <a:headEnd len="med" type="none" w="med"/>
                      <a:tailEnd len="med" type="none" w="med"/>
                    </a:lnL>
                    <a:lnR w="9525" cap="flat">
                      <a:solidFill>
                        <a:srgbClr val="000000">
                          <a:alpha val="0"/>
                        </a:srgbClr>
                      </a:solidFill>
                      <a:prstDash val="solid"/>
                      <a:round/>
                      <a:headEnd len="med" type="none" w="med"/>
                      <a:tailEnd len="med" type="none" w="med"/>
                    </a:lnR>
                    <a:lnT w="9525" cap="flat">
                      <a:solidFill>
                        <a:srgbClr val="000000">
                          <a:alpha val="0"/>
                        </a:srgbClr>
                      </a:solidFill>
                      <a:prstDash val="solid"/>
                      <a:round/>
                      <a:headEnd len="med" type="none" w="med"/>
                      <a:tailEnd len="med" type="none" w="med"/>
                    </a:lnT>
                    <a:lnB w="9525" cap="flat">
                      <a:solidFill>
                        <a:srgbClr val="000000">
                          <a:alpha val="0"/>
                        </a:srgbClr>
                      </a:solidFill>
                      <a:prstDash val="solid"/>
                      <a:round/>
                      <a:headEnd len="med" type="none" w="med"/>
                      <a:tailEnd len="med" type="none" w="med"/>
                    </a:lnB>
                  </a:tcPr>
                </a:tc>
              </a:tr>
              <a:tr h="1123775">
                <a:tc>
                  <a:txBody>
                    <a:bodyPr>
                      <a:spAutoFit/>
                    </a:bodyPr>
                    <a:lstStyle/>
                    <a:p>
                      <a:pPr rtl="0" lvl="0">
                        <a:buNone/>
                      </a:pPr>
                      <a:r>
                        <a:rPr lang="en" sz="2000"/>
                        <a:t>Joe Pow</a:t>
                      </a:r>
                    </a:p>
                    <a:p>
                      <a:pPr>
                        <a:buNone/>
                      </a:pPr>
                      <a:r>
                        <a:rPr lang="en" i="1"/>
                        <a:t>RIT Associate Director</a:t>
                      </a:r>
                    </a:p>
                  </a:txBody>
                  <a:tcPr marB="91425" marT="91425" marR="91425" marL="91425">
                    <a:lnL w="9525" cap="flat">
                      <a:solidFill>
                        <a:srgbClr val="000000">
                          <a:alpha val="0"/>
                        </a:srgbClr>
                      </a:solidFill>
                      <a:prstDash val="solid"/>
                      <a:round/>
                      <a:headEnd len="med" type="none" w="med"/>
                      <a:tailEnd len="med" type="none" w="med"/>
                    </a:lnL>
                    <a:lnR w="9525" cap="flat">
                      <a:solidFill>
                        <a:srgbClr val="000000">
                          <a:alpha val="0"/>
                        </a:srgbClr>
                      </a:solidFill>
                      <a:prstDash val="solid"/>
                      <a:round/>
                      <a:headEnd len="med" type="none" w="med"/>
                      <a:tailEnd len="med" type="none" w="med"/>
                    </a:lnR>
                    <a:lnT w="9525" cap="flat">
                      <a:solidFill>
                        <a:srgbClr val="000000">
                          <a:alpha val="0"/>
                        </a:srgbClr>
                      </a:solidFill>
                      <a:prstDash val="solid"/>
                      <a:round/>
                      <a:headEnd len="med" type="none" w="med"/>
                      <a:tailEnd len="med" type="none" w="med"/>
                    </a:lnT>
                    <a:lnB w="9525" cap="flat">
                      <a:solidFill>
                        <a:srgbClr val="000000">
                          <a:alpha val="0"/>
                        </a:srgbClr>
                      </a:solidFill>
                      <a:prstDash val="solid"/>
                      <a:round/>
                      <a:headEnd len="med" type="none" w="med"/>
                      <a:tailEnd len="med" type="none" w="med"/>
                    </a:lnB>
                  </a:tcPr>
                </a:tc>
                <a:tc>
                  <a:txBody>
                    <a:bodyPr>
                      <a:spAutoFit/>
                    </a:bodyPr>
                    <a:lstStyle/>
                    <a:p>
                      <a:pPr rtl="0" lvl="0">
                        <a:buNone/>
                      </a:pPr>
                      <a:r>
                        <a:rPr lang="en" sz="2000"/>
                        <a:t>Roger Easton</a:t>
                      </a:r>
                    </a:p>
                    <a:p>
                      <a:pPr>
                        <a:buNone/>
                      </a:pPr>
                      <a:r>
                        <a:rPr lang="en" i="1"/>
                        <a:t>RIT Professor</a:t>
                      </a:r>
                    </a:p>
                  </a:txBody>
                  <a:tcPr marB="91425" marT="91425" marR="91425" marL="91425">
                    <a:lnL w="9525" cap="flat">
                      <a:solidFill>
                        <a:srgbClr val="000000">
                          <a:alpha val="0"/>
                        </a:srgbClr>
                      </a:solidFill>
                      <a:prstDash val="solid"/>
                      <a:round/>
                      <a:headEnd len="med" type="none" w="med"/>
                      <a:tailEnd len="med" type="none" w="med"/>
                    </a:lnL>
                    <a:lnR w="9525" cap="flat">
                      <a:solidFill>
                        <a:srgbClr val="000000">
                          <a:alpha val="0"/>
                        </a:srgbClr>
                      </a:solidFill>
                      <a:prstDash val="solid"/>
                      <a:round/>
                      <a:headEnd len="med" type="none" w="med"/>
                      <a:tailEnd len="med" type="none" w="med"/>
                    </a:lnR>
                    <a:lnT w="9525" cap="flat">
                      <a:solidFill>
                        <a:srgbClr val="000000">
                          <a:alpha val="0"/>
                        </a:srgbClr>
                      </a:solidFill>
                      <a:prstDash val="solid"/>
                      <a:round/>
                      <a:headEnd len="med" type="none" w="med"/>
                      <a:tailEnd len="med" type="none" w="med"/>
                    </a:lnT>
                    <a:lnB w="9525" cap="flat">
                      <a:solidFill>
                        <a:srgbClr val="000000">
                          <a:alpha val="0"/>
                        </a:srgbClr>
                      </a:solidFill>
                      <a:prstDash val="solid"/>
                      <a:round/>
                      <a:headEnd len="med" type="none" w="med"/>
                      <a:tailEnd len="med" type="none" w="med"/>
                    </a:lnB>
                  </a:tcPr>
                </a:tc>
                <a:tc>
                  <a:txBody>
                    <a:bodyPr>
                      <a:spAutoFit/>
                    </a:bodyPr>
                    <a:lstStyle/>
                    <a:p>
                      <a:pPr rtl="0" lvl="0">
                        <a:buNone/>
                      </a:pPr>
                      <a:r>
                        <a:rPr lang="en" sz="2000"/>
                        <a:t>Matti Kariluoma</a:t>
                      </a:r>
                    </a:p>
                    <a:p>
                      <a:pPr>
                        <a:buNone/>
                      </a:pPr>
                      <a:r>
                        <a:rPr lang="en" i="1"/>
                        <a:t>WoWiWi Instruction Co.</a:t>
                      </a:r>
                    </a:p>
                  </a:txBody>
                  <a:tcPr marB="91425" marT="91425" marR="91425" marL="91425">
                    <a:lnL w="9525" cap="flat">
                      <a:solidFill>
                        <a:srgbClr val="000000">
                          <a:alpha val="0"/>
                        </a:srgbClr>
                      </a:solidFill>
                      <a:prstDash val="solid"/>
                      <a:round/>
                      <a:headEnd len="med" type="none" w="med"/>
                      <a:tailEnd len="med" type="none" w="med"/>
                    </a:lnL>
                    <a:lnR w="9525" cap="flat">
                      <a:solidFill>
                        <a:srgbClr val="000000">
                          <a:alpha val="0"/>
                        </a:srgbClr>
                      </a:solidFill>
                      <a:prstDash val="solid"/>
                      <a:round/>
                      <a:headEnd len="med" type="none" w="med"/>
                      <a:tailEnd len="med" type="none" w="med"/>
                    </a:lnR>
                    <a:lnT w="9525" cap="flat">
                      <a:solidFill>
                        <a:srgbClr val="000000">
                          <a:alpha val="0"/>
                        </a:srgbClr>
                      </a:solidFill>
                      <a:prstDash val="solid"/>
                      <a:round/>
                      <a:headEnd len="med" type="none" w="med"/>
                      <a:tailEnd len="med" type="none" w="med"/>
                    </a:lnT>
                    <a:lnB w="9525" cap="flat">
                      <a:solidFill>
                        <a:srgbClr val="000000">
                          <a:alpha val="0"/>
                        </a:srgbClr>
                      </a:solidFill>
                      <a:prstDash val="solid"/>
                      <a:round/>
                      <a:headEnd len="med" type="none" w="med"/>
                      <a:tailEnd len="med" type="none" w="med"/>
                    </a:lnB>
                  </a:tcPr>
                </a:tc>
              </a:tr>
              <a:tr h="1830025">
                <a:tc>
                  <a:txBody>
                    <a:bodyPr>
                      <a:spAutoFit/>
                    </a:bodyPr>
                    <a:lstStyle/>
                    <a:p>
                      <a:pPr rtl="0" lvl="0">
                        <a:buNone/>
                      </a:pPr>
                      <a:r>
                        <a:rPr lang="en" sz="2000"/>
                        <a:t>Maria Helguera</a:t>
                      </a:r>
                    </a:p>
                    <a:p>
                      <a:pPr>
                        <a:buNone/>
                      </a:pPr>
                      <a:r>
                        <a:rPr lang="en" i="1"/>
                        <a:t>RIT Associate Professor</a:t>
                      </a:r>
                    </a:p>
                  </a:txBody>
                  <a:tcPr marB="91425" marT="91425" marR="91425" marL="91425">
                    <a:lnL w="9525" cap="flat">
                      <a:solidFill>
                        <a:srgbClr val="000000">
                          <a:alpha val="0"/>
                        </a:srgbClr>
                      </a:solidFill>
                      <a:prstDash val="solid"/>
                      <a:round/>
                      <a:headEnd len="med" type="none" w="med"/>
                      <a:tailEnd len="med" type="none" w="med"/>
                    </a:lnL>
                    <a:lnR w="9525" cap="flat">
                      <a:solidFill>
                        <a:srgbClr val="000000">
                          <a:alpha val="0"/>
                        </a:srgbClr>
                      </a:solidFill>
                      <a:prstDash val="solid"/>
                      <a:round/>
                      <a:headEnd len="med" type="none" w="med"/>
                      <a:tailEnd len="med" type="none" w="med"/>
                    </a:lnR>
                    <a:lnT w="9525" cap="flat">
                      <a:solidFill>
                        <a:srgbClr val="000000">
                          <a:alpha val="0"/>
                        </a:srgbClr>
                      </a:solidFill>
                      <a:prstDash val="solid"/>
                      <a:round/>
                      <a:headEnd len="med" type="none" w="med"/>
                      <a:tailEnd len="med" type="none" w="med"/>
                    </a:lnT>
                    <a:lnB w="9525" cap="flat">
                      <a:solidFill>
                        <a:srgbClr val="000000">
                          <a:alpha val="0"/>
                        </a:srgbClr>
                      </a:solidFill>
                      <a:prstDash val="solid"/>
                      <a:round/>
                      <a:headEnd len="med" type="none" w="med"/>
                      <a:tailEnd len="med" type="none" w="med"/>
                    </a:lnB>
                  </a:tcPr>
                </a:tc>
                <a:tc>
                  <a:txBody>
                    <a:bodyPr>
                      <a:spAutoFit/>
                    </a:bodyPr>
                    <a:lstStyle/>
                    <a:p>
                      <a:pPr rtl="0" lvl="0">
                        <a:buNone/>
                      </a:pPr>
                      <a:r>
                        <a:rPr lang="en" sz="2000"/>
                        <a:t>Vaibhav Vaish</a:t>
                      </a:r>
                    </a:p>
                    <a:p>
                      <a:pPr>
                        <a:buNone/>
                      </a:pPr>
                      <a:r>
                        <a:rPr lang="en" i="1"/>
                        <a:t>Stanford Ph.D. Student</a:t>
                      </a:r>
                    </a:p>
                  </a:txBody>
                  <a:tcPr marB="91425" marT="91425" marR="91425" marL="91425">
                    <a:lnL w="9525" cap="flat">
                      <a:solidFill>
                        <a:srgbClr val="000000">
                          <a:alpha val="0"/>
                        </a:srgbClr>
                      </a:solidFill>
                      <a:prstDash val="solid"/>
                      <a:round/>
                      <a:headEnd len="med" type="none" w="med"/>
                      <a:tailEnd len="med" type="none" w="med"/>
                    </a:lnL>
                    <a:lnR w="9525" cap="flat">
                      <a:solidFill>
                        <a:srgbClr val="000000">
                          <a:alpha val="0"/>
                        </a:srgbClr>
                      </a:solidFill>
                      <a:prstDash val="solid"/>
                      <a:round/>
                      <a:headEnd len="med" type="none" w="med"/>
                      <a:tailEnd len="med" type="none" w="med"/>
                    </a:lnR>
                    <a:lnT w="9525" cap="flat">
                      <a:solidFill>
                        <a:srgbClr val="000000">
                          <a:alpha val="0"/>
                        </a:srgbClr>
                      </a:solidFill>
                      <a:prstDash val="solid"/>
                      <a:round/>
                      <a:headEnd len="med" type="none" w="med"/>
                      <a:tailEnd len="med" type="none" w="med"/>
                    </a:lnT>
                    <a:lnB w="9525" cap="flat">
                      <a:solidFill>
                        <a:srgbClr val="000000">
                          <a:alpha val="0"/>
                        </a:srgbClr>
                      </a:solidFill>
                      <a:prstDash val="solid"/>
                      <a:round/>
                      <a:headEnd len="med" type="none" w="med"/>
                      <a:tailEnd len="med" type="none" w="med"/>
                    </a:lnB>
                  </a:tcPr>
                </a:tc>
                <a:tc>
                  <a:txBody>
                    <a:bodyPr>
                      <a:spAutoFit/>
                    </a:bodyPr>
                    <a:lstStyle/>
                    <a:p>
                      <a:pPr rtl="0" lvl="0">
                        <a:buNone/>
                      </a:pPr>
                      <a:r>
                        <a:rPr lang="en" sz="2000"/>
                        <a:t>Marc Levoy</a:t>
                      </a:r>
                    </a:p>
                    <a:p>
                      <a:pPr rtl="0" lvl="0">
                        <a:buNone/>
                      </a:pPr>
                      <a:r>
                        <a:rPr lang="en" i="1"/>
                        <a:t>VM ware founder</a:t>
                      </a:r>
                    </a:p>
                    <a:p>
                      <a:pPr>
                        <a:buNone/>
                      </a:pPr>
                      <a:r>
                        <a:rPr lang="en" i="1"/>
                        <a:t>Stanford Professor of Computer Science</a:t>
                      </a:r>
                    </a:p>
                  </a:txBody>
                  <a:tcPr marB="91425" marT="91425" marR="91425" marL="91425">
                    <a:lnL w="9525" cap="flat">
                      <a:solidFill>
                        <a:srgbClr val="000000">
                          <a:alpha val="0"/>
                        </a:srgbClr>
                      </a:solidFill>
                      <a:prstDash val="solid"/>
                      <a:round/>
                      <a:headEnd len="med" type="none" w="med"/>
                      <a:tailEnd len="med" type="none" w="med"/>
                    </a:lnL>
                    <a:lnR w="9525" cap="flat">
                      <a:solidFill>
                        <a:srgbClr val="000000">
                          <a:alpha val="0"/>
                        </a:srgbClr>
                      </a:solidFill>
                      <a:prstDash val="solid"/>
                      <a:round/>
                      <a:headEnd len="med" type="none" w="med"/>
                      <a:tailEnd len="med" type="none" w="med"/>
                    </a:lnR>
                    <a:lnT w="9525" cap="flat">
                      <a:solidFill>
                        <a:srgbClr val="000000">
                          <a:alpha val="0"/>
                        </a:srgbClr>
                      </a:solidFill>
                      <a:prstDash val="solid"/>
                      <a:round/>
                      <a:headEnd len="med" type="none" w="med"/>
                      <a:tailEnd len="med" type="none" w="med"/>
                    </a:lnT>
                    <a:lnB w="9525" cap="flat">
                      <a:solidFill>
                        <a:srgbClr val="000000">
                          <a:alpha val="0"/>
                        </a:srgbClr>
                      </a:solidFill>
                      <a:prstDash val="solid"/>
                      <a:round/>
                      <a:headEnd len="med" type="none" w="med"/>
                      <a:tailEnd len="med" type="none" w="med"/>
                    </a:lnB>
                  </a:tcPr>
                </a:tc>
              </a:tr>
            </a:tbl>
          </a:graphicData>
        </a:graphic>
      </p:graphicFrame>
    </p:spTree>
  </p:cSld>
  <p:clrMapOvr>
    <a:masterClrMapping/>
  </p:clrMapOvr>
  <p:transition spd="slow">
    <p:cut/>
  </p:transition>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235" id="235"/>
        <p:cNvGrpSpPr/>
        <p:nvPr/>
      </p:nvGrpSpPr>
      <p:grpSpPr>
        <a:xfrm>
          <a:off y="0" x="0"/>
          <a:ext cy="0" cx="0"/>
          <a:chOff y="0" x="0"/>
          <a:chExt cy="0" cx="0"/>
        </a:xfrm>
      </p:grpSpPr>
      <p:sp>
        <p:nvSpPr>
          <p:cNvPr name="Shape 236" id="236"/>
          <p:cNvSpPr/>
          <p:nvPr/>
        </p:nvSpPr>
        <p:spPr>
          <a:xfrm>
            <a:off y="0" x="6"/>
            <a:ext cy="6858000" cx="9213299"/>
          </a:xfrm>
          <a:prstGeom prst="rtTriangle">
            <a:avLst/>
          </a:prstGeom>
          <a:solidFill>
            <a:srgbClr val="F18618"/>
          </a:solidFill>
          <a:ln w="19050" cap="flat">
            <a:solidFill>
              <a:schemeClr val="dk2"/>
            </a:solidFill>
            <a:prstDash val="solid"/>
            <a:round/>
            <a:headEnd len="med" type="none" w="med"/>
            <a:tailEnd len="med" type="none" w="med"/>
          </a:ln>
        </p:spPr>
        <p:txBody>
          <a:bodyPr bIns="91425" tIns="91425" lIns="91425" anchor="ctr" anchorCtr="0" rIns="91425">
            <a:spAutoFit/>
          </a:bodyPr>
          <a:lstStyle/>
          <a:p/>
        </p:txBody>
      </p:sp>
      <p:sp>
        <p:nvSpPr>
          <p:cNvPr name="Shape 237" id="237"/>
          <p:cNvSpPr txBox="1"/>
          <p:nvPr>
            <p:ph type="body" idx="1"/>
          </p:nvPr>
        </p:nvSpPr>
        <p:spPr>
          <a:xfrm>
            <a:off y="5796600" x="228600"/>
            <a:ext cy="832799" cx="4450199"/>
          </a:xfrm>
          <a:prstGeom prst="rect">
            <a:avLst/>
          </a:prstGeom>
        </p:spPr>
        <p:txBody>
          <a:bodyPr bIns="91425" tIns="91425" lIns="91425" anchor="t" anchorCtr="0" rIns="91425">
            <a:spAutoFit/>
          </a:bodyPr>
          <a:lstStyle/>
          <a:p>
            <a:pPr>
              <a:buNone/>
            </a:pPr>
            <a:r>
              <a:rPr lang="en" sz="4800" b="1"/>
              <a:t>Comments?</a:t>
            </a:r>
            <a:r>
              <a:rPr lang="en" sz="3600" b="1"/>
              <a:t> </a:t>
            </a:r>
          </a:p>
        </p:txBody>
      </p:sp>
      <p:sp>
        <p:nvSpPr>
          <p:cNvPr name="Shape 238" id="238"/>
          <p:cNvSpPr txBox="1"/>
          <p:nvPr>
            <p:ph type="body" idx="2"/>
          </p:nvPr>
        </p:nvSpPr>
        <p:spPr>
          <a:xfrm>
            <a:off y="228600" x="4465200"/>
            <a:ext cy="2287499" cx="4450199"/>
          </a:xfrm>
          <a:prstGeom prst="rect">
            <a:avLst/>
          </a:prstGeom>
        </p:spPr>
        <p:txBody>
          <a:bodyPr bIns="91425" tIns="91425" lIns="91425" anchor="t" anchorCtr="0" rIns="91425">
            <a:spAutoFit/>
          </a:bodyPr>
          <a:lstStyle/>
          <a:p>
            <a:pPr algn="r" rtl="0" lvl="0">
              <a:buNone/>
            </a:pPr>
            <a:r>
              <a:rPr lang="en" sz="4800" b="1"/>
              <a:t>Questions? </a:t>
            </a:r>
          </a:p>
        </p:txBody>
      </p:sp>
    </p:spTree>
  </p:cSld>
  <p:clrMapOvr>
    <a:masterClrMapping/>
  </p:clrMapOvr>
  <p:transition spd="slow">
    <p:cut/>
  </p:transition>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242" id="242"/>
        <p:cNvGrpSpPr/>
        <p:nvPr/>
      </p:nvGrpSpPr>
      <p:grpSpPr>
        <a:xfrm>
          <a:off y="0" x="0"/>
          <a:ext cy="0" cx="0"/>
          <a:chOff y="0" x="0"/>
          <a:chExt cy="0" cx="0"/>
        </a:xfrm>
      </p:grpSpPr>
    </p:spTree>
  </p:cSld>
  <p:clrMapOvr>
    <a:masterClrMapping/>
  </p:clrMapOvr>
  <p:transition spd="slow">
    <p:cut/>
  </p:transition>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246" id="246"/>
        <p:cNvGrpSpPr/>
        <p:nvPr/>
      </p:nvGrpSpPr>
      <p:grpSpPr>
        <a:xfrm>
          <a:off y="0" x="0"/>
          <a:ext cy="0" cx="0"/>
          <a:chOff y="0" x="0"/>
          <a:chExt cy="0" cx="0"/>
        </a:xfrm>
      </p:grpSpPr>
    </p:spTree>
  </p:cSld>
  <p:clrMapOvr>
    <a:masterClrMapping/>
  </p:clrMapOvr>
  <p:transition spd="slow">
    <p:cut/>
  </p:transition>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250" id="250"/>
        <p:cNvGrpSpPr/>
        <p:nvPr/>
      </p:nvGrpSpPr>
      <p:grpSpPr>
        <a:xfrm>
          <a:off y="0" x="0"/>
          <a:ext cy="0" cx="0"/>
          <a:chOff y="0" x="0"/>
          <a:chExt cy="0" cx="0"/>
        </a:xfrm>
      </p:grpSpPr>
    </p:spTree>
  </p:cSld>
  <p:clrMapOvr>
    <a:masterClrMapping/>
  </p:clrMapOvr>
  <p:transition spd="slow">
    <p:cut/>
  </p:transition>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254" id="254"/>
        <p:cNvGrpSpPr/>
        <p:nvPr/>
      </p:nvGrpSpPr>
      <p:grpSpPr>
        <a:xfrm>
          <a:off y="0" x="0"/>
          <a:ext cy="0" cx="0"/>
          <a:chOff y="0" x="0"/>
          <a:chExt cy="0" cx="0"/>
        </a:xfrm>
      </p:grpSpPr>
      <p:sp>
        <p:nvSpPr>
          <p:cNvPr name="Shape 255" id="255"/>
          <p:cNvSpPr txBox="1"/>
          <p:nvPr>
            <p:ph type="title"/>
          </p:nvPr>
        </p:nvSpPr>
        <p:spPr>
          <a:xfrm>
            <a:off y="274637" x="457200"/>
            <a:ext cy="1143000" cx="8229600"/>
          </a:xfrm>
          <a:prstGeom prst="rect">
            <a:avLst/>
          </a:prstGeom>
        </p:spPr>
        <p:txBody>
          <a:bodyPr bIns="91425" tIns="91425" lIns="91425" anchor="b" anchorCtr="0" rIns="91425">
            <a:spAutoFit/>
          </a:bodyPr>
          <a:lstStyle/>
          <a:p>
            <a:pPr>
              <a:buNone/>
            </a:pPr>
            <a:r>
              <a:rPr lang="en"/>
              <a:t>Synthetic Aperture Imaging</a:t>
            </a:r>
          </a:p>
        </p:txBody>
      </p:sp>
      <p:sp>
        <p:nvSpPr>
          <p:cNvPr name="Shape 256" id="256"/>
          <p:cNvSpPr txBox="1"/>
          <p:nvPr>
            <p:ph type="body" idx="1"/>
          </p:nvPr>
        </p:nvSpPr>
        <p:spPr>
          <a:xfrm>
            <a:off y="1417637" x="457200"/>
            <a:ext cy="4967700" cx="8229600"/>
          </a:xfrm>
          <a:prstGeom prst="rect">
            <a:avLst/>
          </a:prstGeom>
        </p:spPr>
        <p:txBody>
          <a:bodyPr bIns="91425" tIns="91425" lIns="91425" anchor="t" anchorCtr="0" rIns="91425">
            <a:spAutoFit/>
          </a:bodyPr>
          <a:lstStyle/>
          <a:p>
            <a:pPr indent="-419100" marL="457200" rtl="0" lvl="0">
              <a:buClr>
                <a:schemeClr val="dk1"/>
              </a:buClr>
              <a:buSzPct val="208333"/>
              <a:buFont typeface="Arial"/>
              <a:buChar char="•"/>
            </a:pPr>
            <a:r>
              <a:rPr lang="en" sz="2400"/>
              <a:t>A synthetic aperture - array of cameras or lenses.</a:t>
            </a:r>
          </a:p>
          <a:p>
            <a:pPr indent="-419100" marL="457200" rtl="0" lvl="0">
              <a:buClr>
                <a:schemeClr val="dk1"/>
              </a:buClr>
              <a:buSzPct val="208333"/>
              <a:buFont typeface="Arial"/>
              <a:buChar char="•"/>
            </a:pPr>
            <a:r>
              <a:rPr lang="en" sz="2400"/>
              <a:t>One camera - finite-sized aperture.</a:t>
            </a:r>
          </a:p>
          <a:p>
            <a:pPr indent="-419100" marL="457200" rtl="0" lvl="0">
              <a:buClr>
                <a:schemeClr val="dk1"/>
              </a:buClr>
              <a:buSzPct val="208333"/>
              <a:buFont typeface="Arial"/>
              <a:buChar char="•"/>
            </a:pPr>
            <a:r>
              <a:rPr lang="en" sz="2400"/>
              <a:t>Array of cameras - limitless aperture size, depending on spacing, number of cameras, etc.</a:t>
            </a:r>
          </a:p>
          <a:p>
            <a:pPr indent="-419100" marL="457200" rtl="0" lvl="0">
              <a:buClr>
                <a:schemeClr val="dk1"/>
              </a:buClr>
              <a:buSzPct val="208333"/>
              <a:buFont typeface="Arial"/>
              <a:buChar char="•"/>
            </a:pPr>
            <a:r>
              <a:rPr lang="en" sz="2400"/>
              <a:t>The aperture of a camera determines its depth of field and how much light it collects. The objects at the aperture's focal depth are sharp. Those not, are blurry (out of focus).</a:t>
            </a:r>
          </a:p>
          <a:p>
            <a:pPr indent="-419100" marL="457200" rtl="0" lvl="0">
              <a:buClr>
                <a:schemeClr val="dk1"/>
              </a:buClr>
              <a:buSzPct val="208333"/>
              <a:buFont typeface="Arial"/>
              <a:buChar char="•"/>
            </a:pPr>
            <a:r>
              <a:rPr lang="en" sz="2400"/>
              <a:t>Since each camera has a unique perspective, there can be cameras that have a view of the area behind an object that is obscuring other cameras. </a:t>
            </a:r>
          </a:p>
          <a:p>
            <a:pPr indent="-419100" marL="457200" rtl="0" lvl="0">
              <a:buClr>
                <a:schemeClr val="dk1"/>
              </a:buClr>
              <a:buSzPct val="208333"/>
              <a:buFont typeface="Arial"/>
              <a:buChar char="•"/>
            </a:pPr>
            <a:r>
              <a:rPr lang="en" sz="2400"/>
              <a:t>Setting the focal plane to behind the object blurs the object and reveals whats behind it.</a:t>
            </a:r>
          </a:p>
          <a:p>
            <a:r>
              <a:t/>
            </a:r>
          </a:p>
          <a:p>
            <a:r>
              <a:t/>
            </a:r>
          </a:p>
        </p:txBody>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46" id="46"/>
        <p:cNvGrpSpPr/>
        <p:nvPr/>
      </p:nvGrpSpPr>
      <p:grpSpPr>
        <a:xfrm>
          <a:off y="0" x="0"/>
          <a:ext cy="0" cx="0"/>
          <a:chOff y="0" x="0"/>
          <a:chExt cy="0" cx="0"/>
        </a:xfrm>
      </p:grpSpPr>
      <p:sp>
        <p:nvSpPr>
          <p:cNvPr name="Shape 47" id="47"/>
          <p:cNvSpPr txBox="1"/>
          <p:nvPr>
            <p:ph type="title"/>
          </p:nvPr>
        </p:nvSpPr>
        <p:spPr>
          <a:xfrm>
            <a:off y="274637" x="457200"/>
            <a:ext cy="1143000" cx="8229600"/>
          </a:xfrm>
          <a:prstGeom prst="rect">
            <a:avLst/>
          </a:prstGeom>
          <a:ln>
            <a:noFill/>
          </a:ln>
        </p:spPr>
        <p:txBody>
          <a:bodyPr bIns="91425" tIns="91425" lIns="91425" anchor="b" anchorCtr="0" rIns="91425">
            <a:spAutoFit/>
          </a:bodyPr>
          <a:lstStyle/>
          <a:p>
            <a:pPr>
              <a:buNone/>
            </a:pPr>
            <a:r>
              <a:rPr lang="en"/>
              <a:t>Outline</a:t>
            </a:r>
          </a:p>
        </p:txBody>
      </p:sp>
      <p:sp>
        <p:nvSpPr>
          <p:cNvPr name="Shape 48" id="48"/>
          <p:cNvSpPr txBox="1"/>
          <p:nvPr>
            <p:ph type="body" idx="1"/>
          </p:nvPr>
        </p:nvSpPr>
        <p:spPr>
          <a:xfrm>
            <a:off y="1600200" x="457200"/>
            <a:ext cy="4967700" cx="8229600"/>
          </a:xfrm>
          <a:prstGeom prst="rect">
            <a:avLst/>
          </a:prstGeom>
        </p:spPr>
        <p:txBody>
          <a:bodyPr bIns="91425" tIns="91425" lIns="91425" anchor="t" anchorCtr="0" rIns="91425">
            <a:spAutoFit/>
          </a:bodyPr>
          <a:lstStyle/>
          <a:p>
            <a:pPr indent="0" marL="0" rtl="0" lvl="0">
              <a:buNone/>
            </a:pPr>
            <a:r>
              <a:rPr lang="en" b="1"/>
              <a:t>I. Previous Work </a:t>
            </a:r>
          </a:p>
          <a:p>
            <a:pPr indent="0" marL="0" rtl="0" lvl="0">
              <a:buNone/>
            </a:pPr>
            <a:r>
              <a:rPr lang="en"/>
              <a:t>II. Our Task </a:t>
            </a:r>
          </a:p>
          <a:p>
            <a:pPr indent="0" marL="0" rtl="0" lvl="0">
              <a:buNone/>
            </a:pPr>
            <a:r>
              <a:rPr lang="en"/>
              <a:t>III. Background</a:t>
            </a:r>
          </a:p>
          <a:p>
            <a:pPr rtl="0" lvl="0">
              <a:buNone/>
            </a:pPr>
            <a:r>
              <a:rPr lang="en"/>
              <a:t>IV. Organization</a:t>
            </a:r>
          </a:p>
          <a:p>
            <a:pPr rtl="0" lvl="0">
              <a:buNone/>
            </a:pPr>
            <a:r>
              <a:rPr lang="en"/>
              <a:t>V. Future plans &amp; projections</a:t>
            </a:r>
          </a:p>
          <a:p>
            <a:r>
              <a:t/>
            </a:r>
          </a:p>
        </p:txBody>
      </p:sp>
      <p:sp>
        <p:nvSpPr>
          <p:cNvPr name="Shape 49" id="49"/>
          <p:cNvSpPr/>
          <p:nvPr/>
        </p:nvSpPr>
        <p:spPr>
          <a:xfrm rot="10800000">
            <a:off y="-2338" x="7504499"/>
            <a:ext cy="1570200" cx="1639500"/>
          </a:xfrm>
          <a:prstGeom prst="rtTriangle">
            <a:avLst/>
          </a:prstGeom>
          <a:solidFill>
            <a:srgbClr val="F18618"/>
          </a:solidFill>
          <a:ln>
            <a:noFill/>
          </a:ln>
        </p:spPr>
        <p:txBody>
          <a:bodyPr bIns="91425" tIns="91425" lIns="91425" anchor="ctr" anchorCtr="0" rIns="91425">
            <a:spAutoFit/>
          </a:bodyPr>
          <a:lstStyle/>
          <a:p/>
        </p:txBody>
      </p:sp>
    </p:spTree>
  </p:cSld>
  <p:clrMapOvr>
    <a:masterClrMapping/>
  </p:clrMapOvr>
  <p:transition spd="slow">
    <p:cut/>
  </p:transition>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260" id="260"/>
        <p:cNvGrpSpPr/>
        <p:nvPr/>
      </p:nvGrpSpPr>
      <p:grpSpPr>
        <a:xfrm>
          <a:off y="0" x="0"/>
          <a:ext cy="0" cx="0"/>
          <a:chOff y="0" x="0"/>
          <a:chExt cy="0" cx="0"/>
        </a:xfrm>
      </p:grpSpPr>
      <p:sp>
        <p:nvSpPr>
          <p:cNvPr name="Shape 261" id="261"/>
          <p:cNvSpPr txBox="1"/>
          <p:nvPr>
            <p:ph type="title"/>
          </p:nvPr>
        </p:nvSpPr>
        <p:spPr>
          <a:xfrm>
            <a:off y="274637" x="457200"/>
            <a:ext cy="1143000" cx="8229600"/>
          </a:xfrm>
          <a:prstGeom prst="rect">
            <a:avLst/>
          </a:prstGeom>
        </p:spPr>
        <p:txBody>
          <a:bodyPr bIns="91425" tIns="91425" lIns="91425" anchor="b" anchorCtr="0" rIns="91425">
            <a:spAutoFit/>
          </a:bodyPr>
          <a:lstStyle/>
          <a:p>
            <a:pPr>
              <a:buNone/>
            </a:pPr>
            <a:r>
              <a:rPr lang="en"/>
              <a:t>Light Field Imaging</a:t>
            </a:r>
          </a:p>
        </p:txBody>
      </p:sp>
      <p:sp>
        <p:nvSpPr>
          <p:cNvPr name="Shape 262" id="262"/>
          <p:cNvSpPr txBox="1"/>
          <p:nvPr/>
        </p:nvSpPr>
        <p:spPr>
          <a:xfrm>
            <a:off y="6106025" x="4782550"/>
            <a:ext cy="581400" cx="4090800"/>
          </a:xfrm>
          <a:prstGeom prst="rect">
            <a:avLst/>
          </a:prstGeom>
          <a:noFill/>
        </p:spPr>
        <p:txBody>
          <a:bodyPr bIns="91425" tIns="91425" lIns="91425" anchor="t" anchorCtr="0" rIns="91425">
            <a:spAutoFit/>
          </a:bodyPr>
          <a:lstStyle/>
          <a:p/>
        </p:txBody>
      </p:sp>
      <p:sp>
        <p:nvSpPr>
          <p:cNvPr name="Shape 263" id="263"/>
          <p:cNvSpPr txBox="1"/>
          <p:nvPr/>
        </p:nvSpPr>
        <p:spPr>
          <a:xfrm>
            <a:off y="6109925" x="4312566"/>
            <a:ext cy="573600" cx="4754700"/>
          </a:xfrm>
          <a:prstGeom prst="rect">
            <a:avLst/>
          </a:prstGeom>
        </p:spPr>
        <p:txBody>
          <a:bodyPr bIns="91425" tIns="91425" lIns="91425" anchor="ctr" anchorCtr="0" rIns="91425">
            <a:spAutoFit/>
          </a:bodyPr>
          <a:lstStyle/>
          <a:p>
            <a:pPr rtl="0" lvl="0">
              <a:buNone/>
            </a:pPr>
            <a:r>
              <a:rPr lang="en" sz="1100" u="sng">
                <a:solidFill>
                  <a:schemeClr val="hlink"/>
                </a:solidFill>
                <a:hlinkClick r:id="rId3"/>
              </a:rPr>
              <a:t>http://www.engineersgarage.com/articles/light-field-photography?page=2</a:t>
            </a:r>
          </a:p>
        </p:txBody>
      </p:sp>
      <p:sp>
        <p:nvSpPr>
          <p:cNvPr name="Shape 264" id="264"/>
          <p:cNvSpPr/>
          <p:nvPr/>
        </p:nvSpPr>
        <p:spPr>
          <a:xfrm>
            <a:off y="1635257" x="676837"/>
            <a:ext cy="4651124" cx="7790222"/>
          </a:xfrm>
          <a:prstGeom prst="rect">
            <a:avLst/>
          </a:prstGeom>
          <a:blipFill>
            <a:blip r:embed="rId4"/>
            <a:stretch>
              <a:fillRect/>
            </a:stretch>
          </a:blipFill>
          <a:ln>
            <a:noFill/>
          </a:ln>
        </p:spPr>
      </p:sp>
    </p:spTree>
  </p:cSld>
  <p:clrMapOvr>
    <a:masterClrMapping/>
  </p:clrMapOvr>
  <p:transition spd="slow">
    <p:cut/>
  </p:transition>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268" id="268"/>
        <p:cNvGrpSpPr/>
        <p:nvPr/>
      </p:nvGrpSpPr>
      <p:grpSpPr>
        <a:xfrm>
          <a:off y="0" x="0"/>
          <a:ext cy="0" cx="0"/>
          <a:chOff y="0" x="0"/>
          <a:chExt cy="0" cx="0"/>
        </a:xfrm>
      </p:grpSpPr>
      <p:sp>
        <p:nvSpPr>
          <p:cNvPr name="Shape 269" id="269"/>
          <p:cNvSpPr txBox="1"/>
          <p:nvPr>
            <p:ph type="title"/>
          </p:nvPr>
        </p:nvSpPr>
        <p:spPr>
          <a:xfrm>
            <a:off y="274637" x="457200"/>
            <a:ext cy="1143000" cx="8229600"/>
          </a:xfrm>
          <a:prstGeom prst="rect">
            <a:avLst/>
          </a:prstGeom>
          <a:ln>
            <a:noFill/>
          </a:ln>
        </p:spPr>
        <p:txBody>
          <a:bodyPr bIns="91425" tIns="91425" lIns="91425" anchor="b" anchorCtr="0" rIns="91425">
            <a:spAutoFit/>
          </a:bodyPr>
          <a:lstStyle/>
          <a:p>
            <a:pPr algn="ctr">
              <a:buNone/>
            </a:pPr>
            <a:r>
              <a:rPr lang="en"/>
              <a:t>Video Processing</a:t>
            </a:r>
          </a:p>
        </p:txBody>
      </p:sp>
      <p:sp>
        <p:nvSpPr>
          <p:cNvPr name="Shape 270" id="270"/>
          <p:cNvSpPr txBox="1"/>
          <p:nvPr>
            <p:ph type="body" idx="1"/>
          </p:nvPr>
        </p:nvSpPr>
        <p:spPr>
          <a:xfrm>
            <a:off y="1600200" x="457200"/>
            <a:ext cy="4967700" cx="8229600"/>
          </a:xfrm>
          <a:prstGeom prst="rect">
            <a:avLst/>
          </a:prstGeom>
          <a:ln w="9525" cap="flat">
            <a:solidFill>
              <a:schemeClr val="lt1"/>
            </a:solidFill>
            <a:prstDash val="solid"/>
            <a:round/>
            <a:headEnd len="med" type="none" w="med"/>
            <a:tailEnd len="med" type="none" w="med"/>
          </a:ln>
        </p:spPr>
        <p:txBody>
          <a:bodyPr bIns="91425" tIns="91425" lIns="91425" anchor="t" anchorCtr="0" rIns="91425">
            <a:spAutoFit/>
          </a:bodyPr>
          <a:lstStyle/>
          <a:p>
            <a:pPr indent="-419100" marL="457200" rtl="0" lvl="0">
              <a:buClr>
                <a:schemeClr val="dk1"/>
              </a:buClr>
              <a:buSzPct val="166666"/>
              <a:buFont typeface="Arial"/>
              <a:buChar char="•"/>
            </a:pPr>
            <a:r>
              <a:rPr lang="en"/>
              <a:t>Video Compression reduces file size using Codecs</a:t>
            </a:r>
          </a:p>
          <a:p>
            <a:pPr indent="-381000" marL="914400" rtl="0" lvl="1">
              <a:buClr>
                <a:schemeClr val="dk1"/>
              </a:buClr>
              <a:buSzPct val="80000"/>
              <a:buFont typeface="Courier New"/>
              <a:buChar char="o"/>
            </a:pPr>
            <a:r>
              <a:rPr lang="en"/>
              <a:t>Makes files sizes smaller and easier for the computer to handle</a:t>
            </a:r>
          </a:p>
          <a:p>
            <a:pPr indent="-419100" marL="457200" rtl="0" lvl="0">
              <a:buClr>
                <a:schemeClr val="dk1"/>
              </a:buClr>
              <a:buSzPct val="166666"/>
              <a:buFont typeface="Arial"/>
              <a:buChar char="•"/>
            </a:pPr>
            <a:r>
              <a:rPr lang="en"/>
              <a:t>Transformations: Translations, Scale, and Rotation</a:t>
            </a:r>
          </a:p>
          <a:p>
            <a:pPr indent="-381000" marL="914400" rtl="0" lvl="1">
              <a:buClr>
                <a:schemeClr val="dk1"/>
              </a:buClr>
              <a:buSzPct val="80000"/>
              <a:buFont typeface="Courier New"/>
              <a:buChar char="o"/>
            </a:pPr>
            <a:r>
              <a:rPr lang="en"/>
              <a:t>Accounts for differences between video streams due to the camera setup and possible errors</a:t>
            </a:r>
          </a:p>
          <a:p>
            <a:pPr indent="-381000" marL="1371600" rtl="0" lvl="2">
              <a:buClr>
                <a:schemeClr val="dk1"/>
              </a:buClr>
              <a:buSzPct val="80000"/>
              <a:buFont typeface="Wingdings"/>
              <a:buChar char="§"/>
            </a:pPr>
            <a:r>
              <a:rPr lang="en"/>
              <a:t>offset cameras</a:t>
            </a:r>
          </a:p>
          <a:p>
            <a:pPr indent="-381000" marL="1371600" rtl="0" lvl="2">
              <a:buClr>
                <a:schemeClr val="dk1"/>
              </a:buClr>
              <a:buSzPct val="80000"/>
              <a:buFont typeface="Wingdings"/>
              <a:buChar char="§"/>
            </a:pPr>
            <a:r>
              <a:rPr lang="en"/>
              <a:t>angling</a:t>
            </a:r>
          </a:p>
          <a:p>
            <a:pPr indent="-381000" marL="1371600" rtl="0" lvl="2">
              <a:buClr>
                <a:schemeClr val="dk1"/>
              </a:buClr>
              <a:buSzPct val="80000"/>
              <a:buFont typeface="Wingdings"/>
              <a:buChar char="§"/>
            </a:pPr>
            <a:r>
              <a:rPr lang="en"/>
              <a:t>field of view</a:t>
            </a:r>
          </a:p>
        </p:txBody>
      </p:sp>
    </p:spTree>
  </p:cSld>
  <p:clrMapOvr>
    <a:masterClrMapping/>
  </p:clrMapOvr>
  <p:transition spd="slow">
    <p:cut/>
  </p:transition>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274" id="274"/>
        <p:cNvGrpSpPr/>
        <p:nvPr/>
      </p:nvGrpSpPr>
      <p:grpSpPr>
        <a:xfrm>
          <a:off y="0" x="0"/>
          <a:ext cy="0" cx="0"/>
          <a:chOff y="0" x="0"/>
          <a:chExt cy="0" cx="0"/>
        </a:xfrm>
      </p:grpSpPr>
      <p:sp>
        <p:nvSpPr>
          <p:cNvPr name="Shape 275" id="275"/>
          <p:cNvSpPr txBox="1"/>
          <p:nvPr>
            <p:ph type="title"/>
          </p:nvPr>
        </p:nvSpPr>
        <p:spPr>
          <a:xfrm>
            <a:off y="274637" x="457200"/>
            <a:ext cy="1143000" cx="8229600"/>
          </a:xfrm>
          <a:prstGeom prst="rect">
            <a:avLst/>
          </a:prstGeom>
        </p:spPr>
        <p:txBody>
          <a:bodyPr bIns="91425" tIns="91425" lIns="91425" anchor="b" anchorCtr="0" rIns="91425">
            <a:spAutoFit/>
          </a:bodyPr>
          <a:lstStyle/>
          <a:p>
            <a:pPr algn="ctr">
              <a:buNone/>
            </a:pPr>
            <a:r>
              <a:rPr lang="en"/>
              <a:t>Video Processing Cont.</a:t>
            </a:r>
          </a:p>
        </p:txBody>
      </p:sp>
      <p:sp>
        <p:nvSpPr>
          <p:cNvPr name="Shape 276" id="276"/>
          <p:cNvSpPr txBox="1"/>
          <p:nvPr>
            <p:ph type="body" idx="1"/>
          </p:nvPr>
        </p:nvSpPr>
        <p:spPr>
          <a:xfrm>
            <a:off y="1600200" x="457200"/>
            <a:ext cy="4967700" cx="8229600"/>
          </a:xfrm>
          <a:prstGeom prst="rect">
            <a:avLst/>
          </a:prstGeom>
        </p:spPr>
        <p:txBody>
          <a:bodyPr bIns="91425" tIns="91425" lIns="91425" anchor="t" anchorCtr="0" rIns="91425">
            <a:spAutoFit/>
          </a:bodyPr>
          <a:lstStyle/>
          <a:p>
            <a:pPr indent="-419100" marL="457200" rtl="0" lvl="0">
              <a:buClr>
                <a:schemeClr val="dk1"/>
              </a:buClr>
              <a:buSzPct val="166666"/>
              <a:buFont typeface="Arial"/>
              <a:buChar char="•"/>
            </a:pPr>
            <a:r>
              <a:rPr lang="en"/>
              <a:t>Alpha Blending combining images based on transparency</a:t>
            </a:r>
          </a:p>
          <a:p>
            <a:r>
              <a:t/>
            </a:r>
          </a:p>
        </p:txBody>
      </p:sp>
      <p:sp>
        <p:nvSpPr>
          <p:cNvPr name="Shape 277" id="277"/>
          <p:cNvSpPr/>
          <p:nvPr/>
        </p:nvSpPr>
        <p:spPr>
          <a:xfrm>
            <a:off y="2817496" x="457200"/>
            <a:ext cy="2889054" cx="4712461"/>
          </a:xfrm>
          <a:prstGeom prst="rect">
            <a:avLst/>
          </a:prstGeom>
          <a:blipFill>
            <a:blip r:embed="rId3"/>
            <a:stretch>
              <a:fillRect/>
            </a:stretch>
          </a:blipFill>
          <a:ln>
            <a:noFill/>
          </a:ln>
        </p:spPr>
      </p:sp>
      <p:sp>
        <p:nvSpPr>
          <p:cNvPr name="Shape 278" id="278"/>
          <p:cNvSpPr txBox="1"/>
          <p:nvPr/>
        </p:nvSpPr>
        <p:spPr>
          <a:xfrm>
            <a:off y="2907277" x="5503191"/>
            <a:ext cy="2997300" cx="3183600"/>
          </a:xfrm>
          <a:prstGeom prst="rect">
            <a:avLst/>
          </a:prstGeom>
          <a:noFill/>
        </p:spPr>
        <p:txBody>
          <a:bodyPr bIns="91425" tIns="91425" lIns="91425" anchor="t" anchorCtr="0" rIns="91425">
            <a:spAutoFit/>
          </a:bodyPr>
          <a:lstStyle/>
          <a:p>
            <a:pPr indent="-317500" marL="457200" lvl="0">
              <a:buClr>
                <a:srgbClr val="000000"/>
              </a:buClr>
              <a:buSzPct val="97222"/>
              <a:buFont typeface="Arial"/>
              <a:buChar char="•"/>
            </a:pPr>
            <a:r>
              <a:rPr lang="en" sz="2400"/>
              <a:t>We can reduce the transparency of some videos in order to layer them on top of one another and still see all the layers at once.</a:t>
            </a:r>
          </a:p>
        </p:txBody>
      </p:sp>
    </p:spTree>
  </p:cSld>
  <p:clrMapOvr>
    <a:masterClrMapping/>
  </p:clrMapOvr>
  <p:transition spd="slow">
    <p:cut/>
  </p:transition>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282" id="282"/>
        <p:cNvGrpSpPr/>
        <p:nvPr/>
      </p:nvGrpSpPr>
      <p:grpSpPr>
        <a:xfrm>
          <a:off y="0" x="0"/>
          <a:ext cy="0" cx="0"/>
          <a:chOff y="0" x="0"/>
          <a:chExt cy="0" cx="0"/>
        </a:xfrm>
      </p:grpSpPr>
      <p:sp>
        <p:nvSpPr>
          <p:cNvPr name="Shape 283" id="283"/>
          <p:cNvSpPr txBox="1"/>
          <p:nvPr>
            <p:ph type="title"/>
          </p:nvPr>
        </p:nvSpPr>
        <p:spPr>
          <a:xfrm>
            <a:off y="190760" x="205600"/>
            <a:ext cy="854100" cx="8229600"/>
          </a:xfrm>
          <a:prstGeom prst="rect">
            <a:avLst/>
          </a:prstGeom>
        </p:spPr>
        <p:txBody>
          <a:bodyPr bIns="91425" tIns="91425" lIns="91425" anchor="b" anchorCtr="0" rIns="91425">
            <a:spAutoFit/>
          </a:bodyPr>
          <a:lstStyle/>
          <a:p>
            <a:pPr rtl="0" lvl="0">
              <a:buNone/>
            </a:pPr>
            <a:r>
              <a:rPr lang="en"/>
              <a:t>Simple Testing Requirements</a:t>
            </a:r>
          </a:p>
        </p:txBody>
      </p:sp>
      <p:graphicFrame>
        <p:nvGraphicFramePr>
          <p:cNvPr name="Shape 284" id="284"/>
          <p:cNvGraphicFramePr/>
          <p:nvPr/>
        </p:nvGraphicFramePr>
        <p:xfrm>
          <a:off y="1652025" x="1017725"/>
          <a:ext cy="3000000" cx="3000000"/>
        </p:xfrm>
        <a:graphic>
          <a:graphicData uri="http://schemas.openxmlformats.org/drawingml/2006/table">
            <a:tbl>
              <a:tblPr>
                <a:noFill/>
                <a:tableStyleId>{25F1C985-E795-4595-9401-69619016D0CD}</a:tableStyleId>
              </a:tblPr>
              <a:tblGrid>
                <a:gridCol w="3619500"/>
                <a:gridCol w="3619500"/>
              </a:tblGrid>
              <a:tr h="329475">
                <a:tc>
                  <a:txBody>
                    <a:bodyPr>
                      <a:spAutoFit/>
                    </a:bodyPr>
                    <a:lstStyle/>
                    <a:p>
                      <a:pPr rtl="0" lvl="0">
                        <a:buNone/>
                      </a:pPr>
                      <a:r>
                        <a:rPr lang="en"/>
                        <a:t>Video type</a:t>
                      </a:r>
                    </a:p>
                  </a:txBody>
                  <a:tcPr marB="91425" marT="91425" marR="91425" marL="91425"/>
                </a:tc>
                <a:tc>
                  <a:txBody>
                    <a:bodyPr>
                      <a:spAutoFit/>
                    </a:bodyPr>
                    <a:lstStyle/>
                    <a:p>
                      <a:pPr rtl="0" lvl="0">
                        <a:buNone/>
                      </a:pPr>
                      <a:r>
                        <a:rPr lang="en"/>
                        <a:t>Black and White</a:t>
                      </a:r>
                    </a:p>
                  </a:txBody>
                  <a:tcPr marB="91425" marT="91425" marR="91425" marL="91425"/>
                </a:tc>
              </a:tr>
              <a:tr h="368925">
                <a:tc>
                  <a:txBody>
                    <a:bodyPr>
                      <a:spAutoFit/>
                    </a:bodyPr>
                    <a:lstStyle/>
                    <a:p>
                      <a:pPr rtl="0" lvl="0">
                        <a:buNone/>
                      </a:pPr>
                      <a:r>
                        <a:rPr lang="en"/>
                        <a:t>Movement of Cameras</a:t>
                      </a:r>
                    </a:p>
                  </a:txBody>
                  <a:tcPr marB="91425" marT="91425" marR="91425" marL="91425"/>
                </a:tc>
                <a:tc>
                  <a:txBody>
                    <a:bodyPr>
                      <a:spAutoFit/>
                    </a:bodyPr>
                    <a:lstStyle/>
                    <a:p>
                      <a:pPr rtl="0" lvl="0">
                        <a:buNone/>
                      </a:pPr>
                      <a:r>
                        <a:rPr lang="en"/>
                        <a:t>Stationary</a:t>
                      </a:r>
                    </a:p>
                  </a:txBody>
                  <a:tcPr marB="91425" marT="91425" marR="91425" marL="91425"/>
                </a:tc>
              </a:tr>
              <a:tr h="368925">
                <a:tc>
                  <a:txBody>
                    <a:bodyPr>
                      <a:spAutoFit/>
                    </a:bodyPr>
                    <a:lstStyle/>
                    <a:p>
                      <a:pPr rtl="0" lvl="0">
                        <a:buNone/>
                      </a:pPr>
                      <a:r>
                        <a:rPr lang="en"/>
                        <a:t>Movement of Lens</a:t>
                      </a:r>
                    </a:p>
                  </a:txBody>
                  <a:tcPr marB="91425" marT="91425" marR="91425" marL="91425"/>
                </a:tc>
                <a:tc>
                  <a:txBody>
                    <a:bodyPr>
                      <a:spAutoFit/>
                    </a:bodyPr>
                    <a:lstStyle/>
                    <a:p>
                      <a:pPr rtl="0" lvl="0">
                        <a:buNone/>
                      </a:pPr>
                      <a:r>
                        <a:rPr lang="en"/>
                        <a:t>No Zoom</a:t>
                      </a:r>
                    </a:p>
                  </a:txBody>
                  <a:tcPr marB="91425" marT="91425" marR="91425" marL="91425"/>
                </a:tc>
              </a:tr>
              <a:tr h="368925">
                <a:tc>
                  <a:txBody>
                    <a:bodyPr>
                      <a:spAutoFit/>
                    </a:bodyPr>
                    <a:lstStyle/>
                    <a:p>
                      <a:pPr rtl="0" lvl="0">
                        <a:buNone/>
                      </a:pPr>
                      <a:r>
                        <a:rPr lang="en"/>
                        <a:t>Number of Cameras</a:t>
                      </a:r>
                    </a:p>
                  </a:txBody>
                  <a:tcPr marB="91425" marT="91425" marR="91425" marL="91425"/>
                </a:tc>
                <a:tc>
                  <a:txBody>
                    <a:bodyPr>
                      <a:spAutoFit/>
                    </a:bodyPr>
                    <a:lstStyle/>
                    <a:p>
                      <a:pPr rtl="0" lvl="0">
                        <a:buNone/>
                      </a:pPr>
                      <a:r>
                        <a:rPr lang="en"/>
                        <a:t>2-4</a:t>
                      </a:r>
                    </a:p>
                  </a:txBody>
                  <a:tcPr marB="91425" marT="91425" marR="91425" marL="91425"/>
                </a:tc>
              </a:tr>
              <a:tr h="867225">
                <a:tc>
                  <a:txBody>
                    <a:bodyPr>
                      <a:spAutoFit/>
                    </a:bodyPr>
                    <a:lstStyle/>
                    <a:p>
                      <a:pPr rtl="0" lvl="0">
                        <a:buNone/>
                      </a:pPr>
                      <a:r>
                        <a:rPr lang="en"/>
                        <a:t>Types of Cameras</a:t>
                      </a:r>
                    </a:p>
                  </a:txBody>
                  <a:tcPr marB="91425" marT="91425" marR="91425" marL="91425"/>
                </a:tc>
                <a:tc>
                  <a:txBody>
                    <a:bodyPr>
                      <a:spAutoFit/>
                    </a:bodyPr>
                    <a:lstStyle/>
                    <a:p>
                      <a:pPr rtl="0" lvl="0">
                        <a:buNone/>
                      </a:pPr>
                      <a:r>
                        <a:rPr lang="en"/>
                        <a:t>Point Grey: Grasshoppers and Chameleon,</a:t>
                      </a:r>
                    </a:p>
                    <a:p>
                      <a:pPr rtl="0" lvl="0">
                        <a:buNone/>
                      </a:pPr>
                      <a:r>
                        <a:rPr lang="en"/>
                        <a:t>Webcams</a:t>
                      </a:r>
                    </a:p>
                    <a:p>
                      <a:pPr rtl="0" lvl="0">
                        <a:buNone/>
                      </a:pPr>
                      <a:r>
                        <a:rPr lang="en"/>
                        <a:t>GoPRO</a:t>
                      </a:r>
                    </a:p>
                    <a:p>
                      <a:pPr rtl="0" lvl="0">
                        <a:buNone/>
                      </a:pPr>
                      <a:r>
                        <a:rPr lang="en"/>
                        <a:t>Pinhole Camera</a:t>
                      </a:r>
                    </a:p>
                    <a:p>
                      <a:pPr rtl="0" lvl="0">
                        <a:buNone/>
                      </a:pPr>
                      <a:r>
                        <a:rPr lang="en"/>
                        <a:t>Kodak Cameras</a:t>
                      </a:r>
                    </a:p>
                  </a:txBody>
                  <a:tcPr marB="91425" marT="91425" marR="91425" marL="91425"/>
                </a:tc>
              </a:tr>
              <a:tr h="368925">
                <a:tc>
                  <a:txBody>
                    <a:bodyPr>
                      <a:spAutoFit/>
                    </a:bodyPr>
                    <a:lstStyle/>
                    <a:p>
                      <a:pPr rtl="0" lvl="0">
                        <a:buNone/>
                      </a:pPr>
                      <a:r>
                        <a:rPr lang="en"/>
                        <a:t>Scale Dimensions</a:t>
                      </a:r>
                    </a:p>
                  </a:txBody>
                  <a:tcPr marB="91425" marT="91425" marR="91425" marL="91425"/>
                </a:tc>
                <a:tc>
                  <a:txBody>
                    <a:bodyPr>
                      <a:spAutoFit/>
                    </a:bodyPr>
                    <a:lstStyle/>
                    <a:p>
                      <a:pPr rtl="0" lvl="0">
                        <a:buNone/>
                      </a:pPr>
                      <a:r>
                        <a:rPr lang="en"/>
                        <a:t>Small(5x5) feet</a:t>
                      </a:r>
                    </a:p>
                  </a:txBody>
                  <a:tcPr marB="91425" marT="91425" marR="91425" marL="91425"/>
                </a:tc>
              </a:tr>
              <a:tr h="368925">
                <a:tc>
                  <a:txBody>
                    <a:bodyPr>
                      <a:spAutoFit/>
                    </a:bodyPr>
                    <a:lstStyle/>
                    <a:p>
                      <a:pPr rtl="0" lvl="0">
                        <a:buNone/>
                      </a:pPr>
                      <a:r>
                        <a:rPr lang="en"/>
                        <a:t>Field of View</a:t>
                      </a:r>
                    </a:p>
                  </a:txBody>
                  <a:tcPr marB="91425" marT="91425" marR="91425" marL="91425"/>
                </a:tc>
                <a:tc>
                  <a:txBody>
                    <a:bodyPr>
                      <a:spAutoFit/>
                    </a:bodyPr>
                    <a:lstStyle/>
                    <a:p>
                      <a:pPr rtl="0" lvl="0">
                        <a:buNone/>
                      </a:pPr>
                      <a:r>
                        <a:rPr lang="en"/>
                        <a:t>Future Scope</a:t>
                      </a:r>
                    </a:p>
                  </a:txBody>
                  <a:tcPr marB="91425" marT="91425" marR="91425" marL="91425"/>
                </a:tc>
              </a:tr>
              <a:tr h="570025">
                <a:tc>
                  <a:txBody>
                    <a:bodyPr>
                      <a:spAutoFit/>
                    </a:bodyPr>
                    <a:lstStyle/>
                    <a:p>
                      <a:pPr rtl="0" lvl="0">
                        <a:buNone/>
                      </a:pPr>
                      <a:r>
                        <a:rPr lang="en"/>
                        <a:t>Speed</a:t>
                      </a:r>
                    </a:p>
                  </a:txBody>
                  <a:tcPr marB="91425" marT="91425" marR="91425" marL="91425"/>
                </a:tc>
                <a:tc>
                  <a:txBody>
                    <a:bodyPr>
                      <a:spAutoFit/>
                    </a:bodyPr>
                    <a:lstStyle/>
                    <a:p>
                      <a:pPr rtl="0" lvl="0">
                        <a:buNone/>
                      </a:pPr>
                      <a:r>
                        <a:rPr lang="en"/>
                        <a:t>Frame Rate=10 frames per second</a:t>
                      </a:r>
                    </a:p>
                    <a:p>
                      <a:pPr rtl="0" lvl="0">
                        <a:buNone/>
                      </a:pPr>
                      <a:r>
                        <a:rPr lang="en"/>
                        <a:t>Data Processing=less than 1 second</a:t>
                      </a:r>
                    </a:p>
                  </a:txBody>
                  <a:tcPr marB="91425" marT="91425" marR="91425" marL="91425"/>
                </a:tc>
              </a:tr>
              <a:tr h="368925">
                <a:tc>
                  <a:txBody>
                    <a:bodyPr>
                      <a:spAutoFit/>
                    </a:bodyPr>
                    <a:lstStyle/>
                    <a:p>
                      <a:pPr rtl="0" lvl="0">
                        <a:buNone/>
                      </a:pPr>
                      <a:r>
                        <a:rPr lang="en"/>
                        <a:t>Resolution</a:t>
                      </a:r>
                    </a:p>
                  </a:txBody>
                  <a:tcPr marB="91425" marT="91425" marR="91425" marL="91425"/>
                </a:tc>
                <a:tc>
                  <a:txBody>
                    <a:bodyPr>
                      <a:spAutoFit/>
                    </a:bodyPr>
                    <a:lstStyle/>
                    <a:p>
                      <a:pPr rtl="0" lvl="0">
                        <a:buNone/>
                      </a:pPr>
                      <a:r>
                        <a:rPr lang="en"/>
                        <a:t>640p</a:t>
                      </a:r>
                    </a:p>
                  </a:txBody>
                  <a:tcPr marB="91425" marT="91425" marR="91425" marL="91425"/>
                </a:tc>
              </a:tr>
              <a:tr h="368925">
                <a:tc>
                  <a:txBody>
                    <a:bodyPr>
                      <a:spAutoFit/>
                    </a:bodyPr>
                    <a:lstStyle/>
                    <a:p>
                      <a:pPr rtl="0" lvl="0">
                        <a:buNone/>
                      </a:pPr>
                      <a:r>
                        <a:rPr lang="en"/>
                        <a:t>Data Connector</a:t>
                      </a:r>
                    </a:p>
                  </a:txBody>
                  <a:tcPr marB="91425" marT="91425" marR="91425" marL="91425"/>
                </a:tc>
                <a:tc>
                  <a:txBody>
                    <a:bodyPr>
                      <a:spAutoFit/>
                    </a:bodyPr>
                    <a:lstStyle/>
                    <a:p>
                      <a:pPr rtl="0" lvl="0">
                        <a:buNone/>
                      </a:pPr>
                      <a:r>
                        <a:rPr lang="en"/>
                        <a:t>Firewire</a:t>
                      </a:r>
                    </a:p>
                  </a:txBody>
                  <a:tcPr marB="91425" marT="91425" marR="91425" marL="91425"/>
                </a:tc>
              </a:tr>
            </a:tbl>
          </a:graphicData>
        </a:graphic>
      </p:graphicFrame>
    </p:spTree>
  </p:cSld>
  <p:clrMapOvr>
    <a:masterClrMapping/>
  </p:clrMapOvr>
  <p:transition spd="slow">
    <p:cut/>
  </p:transition>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288" id="288"/>
        <p:cNvGrpSpPr/>
        <p:nvPr/>
      </p:nvGrpSpPr>
      <p:grpSpPr>
        <a:xfrm>
          <a:off y="0" x="0"/>
          <a:ext cy="0" cx="0"/>
          <a:chOff y="0" x="0"/>
          <a:chExt cy="0" cx="0"/>
        </a:xfrm>
      </p:grpSpPr>
      <p:sp>
        <p:nvSpPr>
          <p:cNvPr name="Shape 289" id="289"/>
          <p:cNvSpPr txBox="1"/>
          <p:nvPr>
            <p:ph type="title"/>
          </p:nvPr>
        </p:nvSpPr>
        <p:spPr>
          <a:xfrm>
            <a:off y="274637" x="457200"/>
            <a:ext cy="1143000" cx="8229600"/>
          </a:xfrm>
          <a:prstGeom prst="rect">
            <a:avLst/>
          </a:prstGeom>
        </p:spPr>
        <p:txBody>
          <a:bodyPr bIns="91425" tIns="91425" lIns="91425" anchor="b" anchorCtr="0" rIns="91425">
            <a:spAutoFit/>
          </a:bodyPr>
          <a:lstStyle/>
          <a:p>
            <a:pPr algn="ctr">
              <a:buNone/>
            </a:pPr>
            <a:r>
              <a:rPr lang="en"/>
              <a:t>Video Processing Cont.</a:t>
            </a:r>
          </a:p>
        </p:txBody>
      </p:sp>
      <p:sp>
        <p:nvSpPr>
          <p:cNvPr name="Shape 290" id="290"/>
          <p:cNvSpPr txBox="1"/>
          <p:nvPr>
            <p:ph type="body" idx="1"/>
          </p:nvPr>
        </p:nvSpPr>
        <p:spPr>
          <a:xfrm>
            <a:off y="1600200" x="457200"/>
            <a:ext cy="2926800" cx="8229600"/>
          </a:xfrm>
          <a:prstGeom prst="rect">
            <a:avLst/>
          </a:prstGeom>
        </p:spPr>
        <p:txBody>
          <a:bodyPr bIns="91425" tIns="91425" lIns="91425" anchor="t" anchorCtr="0" rIns="91425">
            <a:spAutoFit/>
          </a:bodyPr>
          <a:lstStyle/>
          <a:p>
            <a:pPr indent="-419100" marL="457200" rtl="0" lvl="0">
              <a:buClr>
                <a:schemeClr val="dk1"/>
              </a:buClr>
              <a:buSzPct val="166666"/>
              <a:buFont typeface="Arial"/>
              <a:buChar char="•"/>
            </a:pPr>
            <a:r>
              <a:rPr lang="en"/>
              <a:t>Video Stitching - Choosing proper overlap</a:t>
            </a:r>
          </a:p>
          <a:p>
            <a:pPr indent="-381000" marL="914400" rtl="0" lvl="1">
              <a:buClr>
                <a:schemeClr val="dk1"/>
              </a:buClr>
              <a:buSzPct val="80000"/>
              <a:buFont typeface="Courier New"/>
              <a:buChar char="o"/>
            </a:pPr>
            <a:r>
              <a:rPr lang="en"/>
              <a:t>Have to be careful to leave no obvious seams between videos</a:t>
            </a:r>
          </a:p>
          <a:p>
            <a:pPr indent="-419100" marL="457200" rtl="0" lvl="0">
              <a:buClr>
                <a:schemeClr val="dk1"/>
              </a:buClr>
              <a:buSzPct val="166666"/>
              <a:buFont typeface="Arial"/>
              <a:buChar char="•"/>
            </a:pPr>
            <a:r>
              <a:rPr lang="en"/>
              <a:t>Registration - identifying similar points to create transformation matrices</a:t>
            </a:r>
          </a:p>
          <a:p>
            <a:pPr indent="-381000" marL="914400" rtl="0" lvl="1">
              <a:buClr>
                <a:schemeClr val="dk1"/>
              </a:buClr>
              <a:buSzPct val="80000"/>
              <a:buFont typeface="Courier New"/>
              <a:buChar char="o"/>
            </a:pPr>
            <a:r>
              <a:rPr lang="en"/>
              <a:t>Use Block Matching Algorithm and Phase Correlation</a:t>
            </a:r>
          </a:p>
          <a:p>
            <a:r>
              <a:t/>
            </a:r>
          </a:p>
        </p:txBody>
      </p:sp>
      <p:sp>
        <p:nvSpPr>
          <p:cNvPr name="Shape 291" id="291"/>
          <p:cNvSpPr txBox="1"/>
          <p:nvPr/>
        </p:nvSpPr>
        <p:spPr>
          <a:xfrm>
            <a:off y="3888692" x="457200"/>
            <a:ext cy="2592599" cx="3511800"/>
          </a:xfrm>
          <a:prstGeom prst="rect">
            <a:avLst/>
          </a:prstGeom>
          <a:noFill/>
        </p:spPr>
        <p:txBody>
          <a:bodyPr bIns="91425" tIns="91425" lIns="91425" anchor="t" anchorCtr="0" rIns="91425">
            <a:spAutoFit/>
          </a:bodyPr>
          <a:lstStyle/>
          <a:p>
            <a:pPr indent="-419100" marL="457200" rtl="0" lvl="0">
              <a:spcBef>
                <a:spcPts val="600"/>
              </a:spcBef>
              <a:buClr>
                <a:schemeClr val="dk1"/>
              </a:buClr>
              <a:buSzPct val="208333"/>
              <a:buFont typeface="Arial"/>
              <a:buChar char="•"/>
            </a:pPr>
            <a:r>
              <a:rPr lang="en" sz="2400">
                <a:solidFill>
                  <a:schemeClr val="dk1"/>
                </a:solidFill>
              </a:rPr>
              <a:t>
</a:t>
            </a:r>
            <a:r>
              <a:rPr lang="en" sz="3000">
                <a:solidFill>
                  <a:schemeClr val="dk1"/>
                </a:solidFill>
              </a:rPr>
              <a:t>Eliminate Ghost Images through warping and transformations</a:t>
            </a:r>
          </a:p>
        </p:txBody>
      </p:sp>
      <p:sp>
        <p:nvSpPr>
          <p:cNvPr name="Shape 292" id="292"/>
          <p:cNvSpPr/>
          <p:nvPr/>
        </p:nvSpPr>
        <p:spPr>
          <a:xfrm>
            <a:off y="4102578" x="4298475"/>
            <a:ext cy="2378713" cx="4029825"/>
          </a:xfrm>
          <a:prstGeom prst="rect">
            <a:avLst/>
          </a:prstGeom>
          <a:blipFill>
            <a:blip r:embed="rId3"/>
            <a:stretch>
              <a:fillRect/>
            </a:stretch>
          </a:blipFill>
          <a:ln>
            <a:noFill/>
          </a:ln>
        </p:spPr>
      </p:sp>
    </p:spTree>
  </p:cSld>
  <p:clrMapOvr>
    <a:masterClrMapping/>
  </p:clrMapOvr>
  <p:transition spd="slow">
    <p:cut/>
  </p:transition>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296" id="296"/>
        <p:cNvGrpSpPr/>
        <p:nvPr/>
      </p:nvGrpSpPr>
      <p:grpSpPr>
        <a:xfrm>
          <a:off y="0" x="0"/>
          <a:ext cy="0" cx="0"/>
          <a:chOff y="0" x="0"/>
          <a:chExt cy="0" cx="0"/>
        </a:xfrm>
      </p:grpSpPr>
      <p:sp>
        <p:nvSpPr>
          <p:cNvPr name="Shape 297" id="297"/>
          <p:cNvSpPr txBox="1"/>
          <p:nvPr>
            <p:ph type="title"/>
          </p:nvPr>
        </p:nvSpPr>
        <p:spPr>
          <a:xfrm>
            <a:off y="274637" x="457200"/>
            <a:ext cy="1143000" cx="8229600"/>
          </a:xfrm>
          <a:prstGeom prst="rect">
            <a:avLst/>
          </a:prstGeom>
        </p:spPr>
        <p:txBody>
          <a:bodyPr bIns="91425" tIns="91425" lIns="91425" anchor="b" anchorCtr="0" rIns="91425">
            <a:spAutoFit/>
          </a:bodyPr>
          <a:lstStyle/>
          <a:p>
            <a:pPr>
              <a:buNone/>
            </a:pPr>
            <a:r>
              <a:rPr lang="en"/>
              <a:t>Computational Photography</a:t>
            </a:r>
          </a:p>
        </p:txBody>
      </p:sp>
      <p:sp>
        <p:nvSpPr>
          <p:cNvPr name="Shape 298" id="298"/>
          <p:cNvSpPr txBox="1"/>
          <p:nvPr/>
        </p:nvSpPr>
        <p:spPr>
          <a:xfrm>
            <a:off y="1208212" x="170225"/>
            <a:ext cy="1230599" cx="8064300"/>
          </a:xfrm>
          <a:prstGeom prst="rect">
            <a:avLst/>
          </a:prstGeom>
          <a:noFill/>
        </p:spPr>
        <p:txBody>
          <a:bodyPr bIns="91425" tIns="91425" lIns="91425" anchor="t" anchorCtr="0" rIns="91425">
            <a:spAutoFit/>
          </a:bodyPr>
          <a:lstStyle/>
          <a:p>
            <a:pPr rtl="0" lvl="0">
              <a:buNone/>
            </a:pPr>
            <a:r>
              <a:rPr lang="en" sz="2000"/>
              <a:t> </a:t>
            </a:r>
          </a:p>
          <a:p>
            <a:r>
              <a:t/>
            </a:r>
          </a:p>
          <a:p>
            <a:pPr indent="-381000" marL="457200" rtl="0" lvl="0">
              <a:buClr>
                <a:srgbClr val="000000"/>
              </a:buClr>
              <a:buSzPct val="166666"/>
              <a:buFont typeface="Arial"/>
              <a:buChar char="•"/>
            </a:pPr>
            <a:r>
              <a:rPr lang="en" sz="2400"/>
              <a:t>refers to computational image capture, processing and manipulation  </a:t>
            </a:r>
          </a:p>
          <a:p>
            <a:pPr indent="-381000" marL="457200" rtl="0" lvl="0">
              <a:buClr>
                <a:srgbClr val="000000"/>
              </a:buClr>
              <a:buSzPct val="166666"/>
              <a:buFont typeface="Arial"/>
              <a:buChar char="•"/>
            </a:pPr>
            <a:r>
              <a:rPr lang="en" sz="2400"/>
              <a:t>can be used to to overcome the limitations of a traditional camera</a:t>
            </a:r>
          </a:p>
          <a:p>
            <a:pPr indent="-381000" marL="457200" rtl="0" lvl="0">
              <a:buClr>
                <a:srgbClr val="000000"/>
              </a:buClr>
              <a:buSzPct val="166666"/>
              <a:buFont typeface="Arial"/>
              <a:buChar char="•"/>
            </a:pPr>
            <a:r>
              <a:rPr lang="en" sz="2400"/>
              <a:t>a popular example is HDR (High Dynamic Range) images</a:t>
            </a:r>
          </a:p>
          <a:p>
            <a:pPr indent="-381000" marL="457200" lvl="0">
              <a:buClr>
                <a:srgbClr val="000000"/>
              </a:buClr>
              <a:buSzPct val="166666"/>
              <a:buFont typeface="Arial"/>
              <a:buChar char="•"/>
            </a:pPr>
            <a:r>
              <a:rPr lang="en" sz="2400"/>
              <a:t>computational photography can be used in our project to combine many cameras to create one video stream</a:t>
            </a:r>
          </a:p>
        </p:txBody>
      </p:sp>
      <p:sp>
        <p:nvSpPr>
          <p:cNvPr name="Shape 299" id="299"/>
          <p:cNvSpPr/>
          <p:nvPr/>
        </p:nvSpPr>
        <p:spPr>
          <a:xfrm>
            <a:off y="4839473" x="6871825"/>
            <a:ext cy="1606119" cx="2055971"/>
          </a:xfrm>
          <a:prstGeom prst="rect">
            <a:avLst/>
          </a:prstGeom>
          <a:blipFill>
            <a:blip r:embed="rId3"/>
            <a:stretch>
              <a:fillRect/>
            </a:stretch>
          </a:blipFill>
          <a:ln>
            <a:noFill/>
          </a:ln>
        </p:spPr>
      </p:sp>
      <p:sp>
        <p:nvSpPr>
          <p:cNvPr name="Shape 300" id="300"/>
          <p:cNvSpPr/>
          <p:nvPr/>
        </p:nvSpPr>
        <p:spPr>
          <a:xfrm>
            <a:off y="5024744" x="457200"/>
            <a:ext cy="1235578" cx="1593410"/>
          </a:xfrm>
          <a:prstGeom prst="rect">
            <a:avLst/>
          </a:prstGeom>
          <a:blipFill>
            <a:blip r:embed="rId4"/>
            <a:stretch>
              <a:fillRect/>
            </a:stretch>
          </a:blipFill>
          <a:ln>
            <a:noFill/>
          </a:ln>
        </p:spPr>
      </p:sp>
      <p:sp>
        <p:nvSpPr>
          <p:cNvPr name="Shape 301" id="301"/>
          <p:cNvSpPr/>
          <p:nvPr/>
        </p:nvSpPr>
        <p:spPr>
          <a:xfrm>
            <a:off y="5012514" x="2198425"/>
            <a:ext cy="1260037" cx="1624627"/>
          </a:xfrm>
          <a:prstGeom prst="rect">
            <a:avLst/>
          </a:prstGeom>
          <a:blipFill>
            <a:blip r:embed="rId5"/>
            <a:stretch>
              <a:fillRect/>
            </a:stretch>
          </a:blipFill>
          <a:ln>
            <a:noFill/>
          </a:ln>
        </p:spPr>
      </p:sp>
      <p:sp>
        <p:nvSpPr>
          <p:cNvPr name="Shape 302" id="302"/>
          <p:cNvSpPr/>
          <p:nvPr/>
        </p:nvSpPr>
        <p:spPr>
          <a:xfrm>
            <a:off y="4970564" x="4002260"/>
            <a:ext cy="1343937" cx="1731686"/>
          </a:xfrm>
          <a:prstGeom prst="rect">
            <a:avLst/>
          </a:prstGeom>
          <a:blipFill>
            <a:blip r:embed="rId6"/>
            <a:stretch>
              <a:fillRect/>
            </a:stretch>
          </a:blipFill>
          <a:ln>
            <a:noFill/>
          </a:ln>
        </p:spPr>
      </p:sp>
      <p:sp>
        <p:nvSpPr>
          <p:cNvPr name="Shape 303" id="303"/>
          <p:cNvSpPr/>
          <p:nvPr/>
        </p:nvSpPr>
        <p:spPr>
          <a:xfrm>
            <a:off y="5533483" x="3784160"/>
            <a:ext cy="218100" cx="218100"/>
          </a:xfrm>
          <a:prstGeom prst="mathPlus">
            <a:avLst>
              <a:gd name="adj1" fmla="val 23520"/>
            </a:avLst>
          </a:prstGeom>
          <a:solidFill>
            <a:schemeClr val="lt2"/>
          </a:solidFill>
          <a:ln w="19050" cap="flat">
            <a:solidFill>
              <a:schemeClr val="dk2"/>
            </a:solidFill>
            <a:prstDash val="solid"/>
            <a:round/>
            <a:headEnd len="med" type="none" w="med"/>
            <a:tailEnd len="med" type="none" w="med"/>
          </a:ln>
        </p:spPr>
        <p:txBody>
          <a:bodyPr bIns="91425" tIns="91425" lIns="91425" anchor="ctr" anchorCtr="0" rIns="91425">
            <a:spAutoFit/>
          </a:bodyPr>
          <a:lstStyle/>
          <a:p/>
        </p:txBody>
      </p:sp>
      <p:sp>
        <p:nvSpPr>
          <p:cNvPr name="Shape 304" id="304"/>
          <p:cNvSpPr/>
          <p:nvPr/>
        </p:nvSpPr>
        <p:spPr>
          <a:xfrm>
            <a:off y="5533483" x="2006525"/>
            <a:ext cy="218100" cx="218100"/>
          </a:xfrm>
          <a:prstGeom prst="mathPlus">
            <a:avLst>
              <a:gd name="adj1" fmla="val 23520"/>
            </a:avLst>
          </a:prstGeom>
          <a:solidFill>
            <a:schemeClr val="lt2"/>
          </a:solidFill>
          <a:ln w="19050" cap="flat">
            <a:solidFill>
              <a:schemeClr val="dk2"/>
            </a:solidFill>
            <a:prstDash val="solid"/>
            <a:round/>
            <a:headEnd len="med" type="none" w="med"/>
            <a:tailEnd len="med" type="none" w="med"/>
          </a:ln>
        </p:spPr>
        <p:txBody>
          <a:bodyPr bIns="91425" tIns="91425" lIns="91425" anchor="ctr" anchorCtr="0" rIns="91425">
            <a:spAutoFit/>
          </a:bodyPr>
          <a:lstStyle/>
          <a:p/>
        </p:txBody>
      </p:sp>
      <p:sp>
        <p:nvSpPr>
          <p:cNvPr name="Shape 305" id="305"/>
          <p:cNvSpPr/>
          <p:nvPr/>
        </p:nvSpPr>
        <p:spPr>
          <a:xfrm>
            <a:off y="5533483" x="5990350"/>
            <a:ext cy="381000" cx="619200"/>
          </a:xfrm>
          <a:prstGeom prst="mathEqual">
            <a:avLst>
              <a:gd name="adj1" fmla="val 23520"/>
              <a:gd name="adj2" fmla="val 11760"/>
            </a:avLst>
          </a:prstGeom>
          <a:solidFill>
            <a:schemeClr val="lt2"/>
          </a:solidFill>
          <a:ln w="19050" cap="flat">
            <a:solidFill>
              <a:schemeClr val="dk2"/>
            </a:solidFill>
            <a:prstDash val="solid"/>
            <a:round/>
            <a:headEnd len="med" type="none" w="med"/>
            <a:tailEnd len="med" type="none" w="med"/>
          </a:ln>
        </p:spPr>
        <p:txBody>
          <a:bodyPr bIns="91425" tIns="91425" lIns="91425" anchor="ctr" anchorCtr="0" rIns="91425">
            <a:spAutoFit/>
          </a:bodyPr>
          <a:lstStyle/>
          <a:p/>
        </p:txBody>
      </p:sp>
    </p:spTree>
  </p:cSld>
  <p:clrMapOvr>
    <a:masterClrMapping/>
  </p:clrMapOvr>
  <p:transition spd="slow">
    <p:cut/>
  </p:transition>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309" id="309"/>
        <p:cNvGrpSpPr/>
        <p:nvPr/>
      </p:nvGrpSpPr>
      <p:grpSpPr>
        <a:xfrm>
          <a:off y="0" x="0"/>
          <a:ext cy="0" cx="0"/>
          <a:chOff y="0" x="0"/>
          <a:chExt cy="0" cx="0"/>
        </a:xfrm>
      </p:grpSpPr>
      <p:sp>
        <p:nvSpPr>
          <p:cNvPr name="Shape 310" id="310"/>
          <p:cNvSpPr txBox="1"/>
          <p:nvPr>
            <p:ph type="title"/>
          </p:nvPr>
        </p:nvSpPr>
        <p:spPr>
          <a:xfrm>
            <a:off y="274637" x="457200"/>
            <a:ext cy="1143000" cx="8229600"/>
          </a:xfrm>
          <a:prstGeom prst="rect">
            <a:avLst/>
          </a:prstGeom>
        </p:spPr>
        <p:txBody>
          <a:bodyPr bIns="91425" tIns="91425" lIns="91425" anchor="b" anchorCtr="0" rIns="91425">
            <a:spAutoFit/>
          </a:bodyPr>
          <a:lstStyle/>
          <a:p>
            <a:pPr>
              <a:buNone/>
            </a:pPr>
            <a:r>
              <a:rPr lang="en"/>
              <a:t>Math Theory Foundation</a:t>
            </a:r>
          </a:p>
        </p:txBody>
      </p:sp>
      <p:sp>
        <p:nvSpPr>
          <p:cNvPr name="Shape 311" id="311"/>
          <p:cNvSpPr/>
          <p:nvPr/>
        </p:nvSpPr>
        <p:spPr>
          <a:xfrm>
            <a:off y="2286919" x="197528"/>
            <a:ext cy="2914260" cx="8748941"/>
          </a:xfrm>
          <a:prstGeom prst="rect">
            <a:avLst/>
          </a:prstGeom>
          <a:blipFill>
            <a:blip r:embed="rId3"/>
            <a:stretch>
              <a:fillRect/>
            </a:stretch>
          </a:blipFill>
          <a:ln>
            <a:noFill/>
          </a:ln>
        </p:spPr>
      </p:sp>
      <p:sp>
        <p:nvSpPr>
          <p:cNvPr name="Shape 312" id="312"/>
          <p:cNvSpPr txBox="1"/>
          <p:nvPr/>
        </p:nvSpPr>
        <p:spPr>
          <a:xfrm>
            <a:off y="5319200" x="193875"/>
            <a:ext cy="363600" cx="2374799"/>
          </a:xfrm>
          <a:prstGeom prst="rect">
            <a:avLst/>
          </a:prstGeom>
          <a:noFill/>
        </p:spPr>
        <p:txBody>
          <a:bodyPr bIns="91425" tIns="91425" lIns="91425" anchor="t" anchorCtr="0" rIns="91425">
            <a:spAutoFit/>
          </a:bodyPr>
          <a:lstStyle/>
          <a:p>
            <a:pPr>
              <a:buNone/>
            </a:pPr>
            <a:r>
              <a:rPr lang="en" sz="1100" u="sng">
                <a:solidFill>
                  <a:schemeClr val="hlink"/>
                </a:solidFill>
                <a:hlinkClick r:id="rId4"/>
              </a:rPr>
              <a:t>http://www.pling.org.uk/cs/cgv.html</a:t>
            </a:r>
          </a:p>
        </p:txBody>
      </p:sp>
    </p:spTree>
  </p:cSld>
  <p:clrMapOvr>
    <a:masterClrMapping/>
  </p:clrMapOvr>
  <p:transition spd="slow">
    <p:cut/>
  </p:transition>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316" id="316"/>
        <p:cNvGrpSpPr/>
        <p:nvPr/>
      </p:nvGrpSpPr>
      <p:grpSpPr>
        <a:xfrm>
          <a:off y="0" x="0"/>
          <a:ext cy="0" cx="0"/>
          <a:chOff y="0" x="0"/>
          <a:chExt cy="0" cx="0"/>
        </a:xfrm>
      </p:grpSpPr>
      <p:sp>
        <p:nvSpPr>
          <p:cNvPr name="Shape 317" id="317"/>
          <p:cNvSpPr txBox="1"/>
          <p:nvPr>
            <p:ph type="title"/>
          </p:nvPr>
        </p:nvSpPr>
        <p:spPr>
          <a:xfrm>
            <a:off y="274637" x="457200"/>
            <a:ext cy="1143000" cx="8229600"/>
          </a:xfrm>
          <a:prstGeom prst="rect">
            <a:avLst/>
          </a:prstGeom>
        </p:spPr>
        <p:txBody>
          <a:bodyPr bIns="91425" tIns="91425" lIns="91425" anchor="b" anchorCtr="0" rIns="91425">
            <a:spAutoFit/>
          </a:bodyPr>
          <a:lstStyle/>
          <a:p>
            <a:pPr>
              <a:buNone/>
            </a:pPr>
            <a:r>
              <a:rPr lang="en"/>
              <a:t>Other Topics We Researched</a:t>
            </a:r>
          </a:p>
        </p:txBody>
      </p:sp>
      <p:sp>
        <p:nvSpPr>
          <p:cNvPr name="Shape 318" id="318"/>
          <p:cNvSpPr txBox="1"/>
          <p:nvPr>
            <p:ph type="body" idx="1"/>
          </p:nvPr>
        </p:nvSpPr>
        <p:spPr>
          <a:xfrm>
            <a:off y="1600200" x="457200"/>
            <a:ext cy="4967700" cx="8229600"/>
          </a:xfrm>
          <a:prstGeom prst="rect">
            <a:avLst/>
          </a:prstGeom>
        </p:spPr>
        <p:txBody>
          <a:bodyPr bIns="91425" tIns="91425" lIns="91425" anchor="t" anchorCtr="0" rIns="91425">
            <a:spAutoFit/>
          </a:bodyPr>
          <a:lstStyle/>
          <a:p>
            <a:pPr indent="-419100" marL="457200" rtl="0" lvl="0">
              <a:buClr>
                <a:schemeClr val="dk1"/>
              </a:buClr>
              <a:buSzPct val="166666"/>
              <a:buFont typeface="Arial"/>
              <a:buChar char="•"/>
            </a:pPr>
            <a:r>
              <a:rPr lang="en"/>
              <a:t>Understanding Imaging Systems</a:t>
            </a:r>
          </a:p>
          <a:p>
            <a:pPr indent="-381000" marL="914400" rtl="0" lvl="1">
              <a:buClr>
                <a:schemeClr val="dk1"/>
              </a:buClr>
              <a:buSzPct val="80000"/>
              <a:buFont typeface="Courier New"/>
              <a:buChar char="o"/>
            </a:pPr>
            <a:r>
              <a:rPr lang="en"/>
              <a:t>Lytro Camera</a:t>
            </a:r>
          </a:p>
          <a:p>
            <a:pPr indent="-381000" marL="914400" rtl="0" lvl="1">
              <a:buClr>
                <a:schemeClr val="dk1"/>
              </a:buClr>
              <a:buSzPct val="80000"/>
              <a:buFont typeface="Courier New"/>
              <a:buChar char="o"/>
            </a:pPr>
            <a:r>
              <a:rPr lang="en"/>
              <a:t>Key Imaging Optics Concepts</a:t>
            </a:r>
          </a:p>
          <a:p>
            <a:r>
              <a:t/>
            </a:r>
          </a:p>
          <a:p>
            <a:pPr indent="-419100" marL="457200" rtl="0" lvl="0">
              <a:buClr>
                <a:schemeClr val="dk1"/>
              </a:buClr>
              <a:buSzPct val="166666"/>
              <a:buFont typeface="Arial"/>
              <a:buChar char="•"/>
            </a:pPr>
            <a:r>
              <a:rPr lang="en"/>
              <a:t>Organizing and Planning Resources and Time</a:t>
            </a:r>
          </a:p>
          <a:p>
            <a:pPr indent="-381000" marL="914400" rtl="0" lvl="1">
              <a:buClr>
                <a:schemeClr val="dk1"/>
              </a:buClr>
              <a:buSzPct val="80000"/>
              <a:buFont typeface="Courier New"/>
              <a:buChar char="o"/>
            </a:pPr>
            <a:r>
              <a:rPr lang="en"/>
              <a:t>Systems Engineering</a:t>
            </a:r>
          </a:p>
          <a:p>
            <a:pPr indent="-381000" marL="914400" rtl="0" lvl="1">
              <a:buClr>
                <a:schemeClr val="dk1"/>
              </a:buClr>
              <a:buSzPct val="80000"/>
              <a:buFont typeface="Courier New"/>
              <a:buChar char="o"/>
            </a:pPr>
            <a:r>
              <a:rPr lang="en"/>
              <a:t>Project Management</a:t>
            </a:r>
          </a:p>
          <a:p>
            <a:pPr indent="-381000" marL="914400" rtl="0" lvl="1">
              <a:buClr>
                <a:schemeClr val="dk1"/>
              </a:buClr>
              <a:buSzPct val="80000"/>
              <a:buFont typeface="Courier New"/>
              <a:buChar char="o"/>
            </a:pPr>
            <a:r>
              <a:rPr lang="en"/>
              <a:t>Configuration Management</a:t>
            </a:r>
          </a:p>
          <a:p>
            <a:pPr indent="-381000" marL="914400" rtl="0" lvl="1">
              <a:buClr>
                <a:schemeClr val="dk1"/>
              </a:buClr>
              <a:buSzPct val="80000"/>
              <a:buFont typeface="Courier New"/>
              <a:buChar char="o"/>
            </a:pPr>
            <a:r>
              <a:rPr lang="en"/>
              <a:t>Work Breakdown Structure</a:t>
            </a:r>
          </a:p>
          <a:p>
            <a:pPr indent="-381000" marL="914400" lvl="1">
              <a:buClr>
                <a:schemeClr val="dk1"/>
              </a:buClr>
              <a:buSzPct val="80000"/>
              <a:buFont typeface="Courier New"/>
              <a:buChar char="o"/>
            </a:pPr>
            <a:r>
              <a:rPr lang="en"/>
              <a:t>Design Reviews</a:t>
            </a:r>
          </a:p>
        </p:txBody>
      </p:sp>
    </p:spTree>
  </p:cSld>
  <p:clrMapOvr>
    <a:masterClrMapping/>
  </p:clrMapOvr>
  <p:transition spd="slow">
    <p:cut/>
  </p:transition>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322" id="322"/>
        <p:cNvGrpSpPr/>
        <p:nvPr/>
      </p:nvGrpSpPr>
      <p:grpSpPr>
        <a:xfrm>
          <a:off y="0" x="0"/>
          <a:ext cy="0" cx="0"/>
          <a:chOff y="0" x="0"/>
          <a:chExt cy="0" cx="0"/>
        </a:xfrm>
      </p:grpSpPr>
      <p:sp>
        <p:nvSpPr>
          <p:cNvPr name="Shape 323" id="323"/>
          <p:cNvSpPr txBox="1"/>
          <p:nvPr>
            <p:ph type="title"/>
          </p:nvPr>
        </p:nvSpPr>
        <p:spPr>
          <a:xfrm>
            <a:off y="274637" x="457200"/>
            <a:ext cy="1143000" cx="8229600"/>
          </a:xfrm>
          <a:prstGeom prst="rect">
            <a:avLst/>
          </a:prstGeom>
          <a:ln>
            <a:noFill/>
          </a:ln>
        </p:spPr>
        <p:txBody>
          <a:bodyPr bIns="91425" tIns="91425" lIns="91425" anchor="b" anchorCtr="0" rIns="91425">
            <a:spAutoFit/>
          </a:bodyPr>
          <a:lstStyle/>
          <a:p>
            <a:pPr rtl="0" lvl="0">
              <a:buNone/>
            </a:pPr>
            <a:r>
              <a:rPr lang="en"/>
              <a:t>Outline</a:t>
            </a:r>
          </a:p>
        </p:txBody>
      </p:sp>
      <p:sp>
        <p:nvSpPr>
          <p:cNvPr name="Shape 324" id="324"/>
          <p:cNvSpPr txBox="1"/>
          <p:nvPr>
            <p:ph type="body" idx="1"/>
          </p:nvPr>
        </p:nvSpPr>
        <p:spPr>
          <a:xfrm>
            <a:off y="1600200" x="457200"/>
            <a:ext cy="4967700" cx="8229600"/>
          </a:xfrm>
          <a:prstGeom prst="rect">
            <a:avLst/>
          </a:prstGeom>
        </p:spPr>
        <p:txBody>
          <a:bodyPr bIns="91425" tIns="91425" lIns="91425" anchor="t" anchorCtr="0" rIns="91425">
            <a:spAutoFit/>
          </a:bodyPr>
          <a:lstStyle/>
          <a:p>
            <a:pPr indent="0" marL="0" rtl="0" lvl="0">
              <a:buNone/>
            </a:pPr>
            <a:r>
              <a:rPr lang="en"/>
              <a:t>I. Previous Work </a:t>
            </a:r>
          </a:p>
          <a:p>
            <a:pPr indent="0" marL="0" rtl="0" lvl="0">
              <a:buNone/>
            </a:pPr>
            <a:r>
              <a:rPr lang="en"/>
              <a:t>II. Our Task </a:t>
            </a:r>
          </a:p>
          <a:p>
            <a:pPr indent="0" marL="0" rtl="0" lvl="0">
              <a:buNone/>
            </a:pPr>
            <a:r>
              <a:rPr lang="en"/>
              <a:t>III. Background Information</a:t>
            </a:r>
          </a:p>
          <a:p>
            <a:pPr rtl="0" lvl="0">
              <a:buNone/>
            </a:pPr>
            <a:r>
              <a:rPr lang="en" b="1"/>
              <a:t>IV. Organizational Groups</a:t>
            </a:r>
          </a:p>
          <a:p>
            <a:pPr rtl="0" lvl="0">
              <a:buNone/>
            </a:pPr>
            <a:r>
              <a:rPr lang="en"/>
              <a:t>V. Future plans &amp; projections</a:t>
            </a:r>
          </a:p>
        </p:txBody>
      </p:sp>
    </p:spTree>
  </p:cSld>
  <p:clrMapOvr>
    <a:masterClrMapping/>
  </p:clrMapOvr>
  <p:transition spd="slow">
    <p:cut/>
  </p:transition>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328" id="328"/>
        <p:cNvGrpSpPr/>
        <p:nvPr/>
      </p:nvGrpSpPr>
      <p:grpSpPr>
        <a:xfrm>
          <a:off y="0" x="0"/>
          <a:ext cy="0" cx="0"/>
          <a:chOff y="0" x="0"/>
          <a:chExt cy="0" cx="0"/>
        </a:xfrm>
      </p:grpSpPr>
      <p:sp>
        <p:nvSpPr>
          <p:cNvPr name="Shape 329" id="329"/>
          <p:cNvSpPr txBox="1"/>
          <p:nvPr>
            <p:ph type="title"/>
          </p:nvPr>
        </p:nvSpPr>
        <p:spPr>
          <a:xfrm>
            <a:off y="274637" x="457200"/>
            <a:ext cy="1143000" cx="8229600"/>
          </a:xfrm>
          <a:prstGeom prst="rect">
            <a:avLst/>
          </a:prstGeom>
        </p:spPr>
        <p:txBody>
          <a:bodyPr bIns="91425" tIns="91425" lIns="91425" anchor="b" anchorCtr="0" rIns="91425">
            <a:spAutoFit/>
          </a:bodyPr>
          <a:lstStyle/>
          <a:p>
            <a:pPr>
              <a:buNone/>
            </a:pPr>
            <a:r>
              <a:rPr lang="en"/>
              <a:t>Hardware: Point Grey Cameras</a:t>
            </a:r>
          </a:p>
        </p:txBody>
      </p:sp>
      <p:sp>
        <p:nvSpPr>
          <p:cNvPr name="Shape 330" id="330"/>
          <p:cNvSpPr txBox="1"/>
          <p:nvPr>
            <p:ph type="body" idx="1"/>
          </p:nvPr>
        </p:nvSpPr>
        <p:spPr>
          <a:xfrm>
            <a:off y="1615225" x="351925"/>
            <a:ext cy="4967700" cx="8229600"/>
          </a:xfrm>
          <a:prstGeom prst="rect">
            <a:avLst/>
          </a:prstGeom>
        </p:spPr>
        <p:txBody>
          <a:bodyPr bIns="91425" tIns="91425" lIns="91425" anchor="t" anchorCtr="0" rIns="91425">
            <a:spAutoFit/>
          </a:bodyPr>
          <a:lstStyle/>
          <a:p>
            <a:pPr indent="-419100" marL="457200" rtl="0" lvl="0">
              <a:buClr>
                <a:schemeClr val="dk1"/>
              </a:buClr>
              <a:buSzPct val="208333"/>
              <a:buFont typeface="Arial"/>
              <a:buChar char="•"/>
            </a:pPr>
            <a:r>
              <a:rPr lang="en" sz="2400"/>
              <a:t>
</a:t>
            </a:r>
            <a:r>
              <a:rPr lang="en"/>
              <a:t>Point Grey cameras already available</a:t>
            </a:r>
          </a:p>
          <a:p>
            <a:pPr indent="-419100" marL="457200" rtl="0" lvl="0">
              <a:buClr>
                <a:schemeClr val="dk1"/>
              </a:buClr>
              <a:buSzPct val="166666"/>
              <a:buFont typeface="Arial"/>
              <a:buChar char="•"/>
            </a:pPr>
            <a:r>
              <a:rPr lang="en"/>
              <a:t>Flycapture program - downloaded</a:t>
            </a:r>
          </a:p>
          <a:p>
            <a:pPr indent="-419100" marL="457200" rtl="0" lvl="0">
              <a:buClr>
                <a:schemeClr val="dk1"/>
              </a:buClr>
              <a:buSzPct val="166666"/>
              <a:buFont typeface="Arial"/>
              <a:buChar char="•"/>
            </a:pPr>
            <a:r>
              <a:rPr lang="en"/>
              <a:t>MultiSync program - downloaded</a:t>
            </a:r>
          </a:p>
          <a:p>
            <a:pPr indent="-419100" marL="457200" rtl="0" lvl="0">
              <a:buClr>
                <a:schemeClr val="dk1"/>
              </a:buClr>
              <a:buSzPct val="166666"/>
              <a:buFont typeface="Arial"/>
              <a:buChar char="•"/>
            </a:pPr>
            <a:r>
              <a:rPr lang="en"/>
              <a:t>Point Grey Multicamera Array model built</a:t>
            </a:r>
          </a:p>
          <a:p>
            <a:pPr indent="-419100" marL="457200" rtl="0" lvl="0">
              <a:buClr>
                <a:schemeClr val="dk1"/>
              </a:buClr>
              <a:buSzPct val="166666"/>
              <a:buFont typeface="Arial"/>
              <a:buChar char="•"/>
            </a:pPr>
            <a:r>
              <a:rPr lang="en"/>
              <a:t>Communication with Point Grey </a:t>
            </a:r>
          </a:p>
          <a:p>
            <a:pPr indent="-419100" marL="457200" rtl="0" lvl="0">
              <a:buClr>
                <a:schemeClr val="dk1"/>
              </a:buClr>
              <a:buSzPct val="166666"/>
              <a:buFont typeface="Arial"/>
              <a:buChar char="•"/>
            </a:pPr>
            <a:r>
              <a:rPr lang="en"/>
              <a:t>Daisy chaining</a:t>
            </a:r>
          </a:p>
          <a:p>
            <a:pPr indent="-419100" marL="457200" rtl="0" lvl="0">
              <a:buClr>
                <a:schemeClr val="dk1"/>
              </a:buClr>
              <a:buSzPct val="166666"/>
              <a:buFont typeface="Arial"/>
              <a:buChar char="•"/>
            </a:pPr>
            <a:r>
              <a:rPr lang="en"/>
              <a:t>Camera specifications - Pugh Analysis, top three by week 10</a:t>
            </a:r>
          </a:p>
        </p:txBody>
      </p:sp>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53" id="53"/>
        <p:cNvGrpSpPr/>
        <p:nvPr/>
      </p:nvGrpSpPr>
      <p:grpSpPr>
        <a:xfrm>
          <a:off y="0" x="0"/>
          <a:ext cy="0" cx="0"/>
          <a:chOff y="0" x="0"/>
          <a:chExt cy="0" cx="0"/>
        </a:xfrm>
      </p:grpSpPr>
      <p:sp>
        <p:nvSpPr>
          <p:cNvPr name="Shape 54" id="54"/>
          <p:cNvSpPr txBox="1"/>
          <p:nvPr>
            <p:ph type="title"/>
          </p:nvPr>
        </p:nvSpPr>
        <p:spPr>
          <a:xfrm>
            <a:off y="274637" x="457200"/>
            <a:ext cy="1143000" cx="8229600"/>
          </a:xfrm>
          <a:prstGeom prst="rect">
            <a:avLst/>
          </a:prstGeom>
        </p:spPr>
        <p:txBody>
          <a:bodyPr bIns="91425" tIns="91425" lIns="91425" anchor="b" anchorCtr="0" rIns="91425">
            <a:spAutoFit/>
          </a:bodyPr>
          <a:lstStyle/>
          <a:p>
            <a:pPr>
              <a:buNone/>
            </a:pPr>
            <a:r>
              <a:rPr lang="en"/>
              <a:t>I. Previous Work </a:t>
            </a:r>
          </a:p>
        </p:txBody>
      </p:sp>
      <p:sp>
        <p:nvSpPr>
          <p:cNvPr name="Shape 55" id="55"/>
          <p:cNvSpPr txBox="1"/>
          <p:nvPr>
            <p:ph type="body" idx="1"/>
          </p:nvPr>
        </p:nvSpPr>
        <p:spPr>
          <a:xfrm>
            <a:off y="1547103" x="1634400"/>
            <a:ext cy="726600" cx="5875200"/>
          </a:xfrm>
          <a:prstGeom prst="rect">
            <a:avLst/>
          </a:prstGeom>
        </p:spPr>
        <p:txBody>
          <a:bodyPr bIns="91425" tIns="91425" lIns="91425" anchor="t" anchorCtr="0" rIns="91425">
            <a:spAutoFit/>
          </a:bodyPr>
          <a:lstStyle/>
          <a:p>
            <a:pPr rtl="0" lvl="0">
              <a:buNone/>
            </a:pPr>
            <a:r>
              <a:rPr lang="en"/>
              <a:t>    Stanford Multicamera Array</a:t>
            </a:r>
          </a:p>
          <a:p>
            <a:r>
              <a:t/>
            </a:r>
          </a:p>
        </p:txBody>
      </p:sp>
      <p:sp>
        <p:nvSpPr>
          <p:cNvPr name="Shape 56" id="56">
            <a:hlinkClick r:id="rId4"/>
          </p:cNvPr>
          <p:cNvSpPr/>
          <p:nvPr/>
        </p:nvSpPr>
        <p:spPr>
          <a:xfrm>
            <a:off y="2273703" x="1633568"/>
            <a:ext cy="4353537" cx="5802659"/>
          </a:xfrm>
          <a:prstGeom prst="rect">
            <a:avLst/>
          </a:prstGeom>
          <a:blipFill>
            <a:blip r:embed="rId5"/>
            <a:stretch>
              <a:fillRect/>
            </a:stretch>
          </a:blipFill>
          <a:ln>
            <a:noFill/>
          </a:ln>
        </p:spPr>
      </p:sp>
      <p:sp>
        <p:nvSpPr>
          <p:cNvPr name="Shape 57" id="57"/>
          <p:cNvSpPr/>
          <p:nvPr/>
        </p:nvSpPr>
        <p:spPr>
          <a:xfrm rot="10800000">
            <a:off y="-2338" x="7504499"/>
            <a:ext cy="1570200" cx="1639500"/>
          </a:xfrm>
          <a:prstGeom prst="rtTriangle">
            <a:avLst/>
          </a:prstGeom>
          <a:solidFill>
            <a:srgbClr val="F18618"/>
          </a:solidFill>
          <a:ln>
            <a:noFill/>
          </a:ln>
        </p:spPr>
        <p:txBody>
          <a:bodyPr bIns="91425" tIns="91425" lIns="91425" anchor="ctr" anchorCtr="0" rIns="91425">
            <a:spAutoFit/>
          </a:bodyPr>
          <a:lstStyle/>
          <a:p/>
        </p:txBody>
      </p:sp>
    </p:spTree>
  </p:cSld>
  <p:clrMapOvr>
    <a:masterClrMapping/>
  </p:clrMapOvr>
  <p:transition spd="slow">
    <p:cut/>
  </p:transition>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334" id="334"/>
        <p:cNvGrpSpPr/>
        <p:nvPr/>
      </p:nvGrpSpPr>
      <p:grpSpPr>
        <a:xfrm>
          <a:off y="0" x="0"/>
          <a:ext cy="0" cx="0"/>
          <a:chOff y="0" x="0"/>
          <a:chExt cy="0" cx="0"/>
        </a:xfrm>
      </p:grpSpPr>
      <p:sp>
        <p:nvSpPr>
          <p:cNvPr name="Shape 335" id="335"/>
          <p:cNvSpPr txBox="1"/>
          <p:nvPr>
            <p:ph type="title"/>
          </p:nvPr>
        </p:nvSpPr>
        <p:spPr>
          <a:xfrm>
            <a:off y="259037" x="457200"/>
            <a:ext cy="1143000" cx="8229600"/>
          </a:xfrm>
          <a:prstGeom prst="rect">
            <a:avLst/>
          </a:prstGeom>
        </p:spPr>
        <p:txBody>
          <a:bodyPr bIns="91425" tIns="91425" lIns="91425" anchor="b" anchorCtr="0" rIns="91425">
            <a:spAutoFit/>
          </a:bodyPr>
          <a:lstStyle/>
          <a:p>
            <a:pPr>
              <a:buNone/>
            </a:pPr>
            <a:r>
              <a:rPr lang="en" sz="3000" b="0"/>
              <a:t>Capabilities of Our System</a:t>
            </a:r>
          </a:p>
        </p:txBody>
      </p:sp>
      <p:sp>
        <p:nvSpPr>
          <p:cNvPr name="Shape 336" id="336"/>
          <p:cNvSpPr txBox="1"/>
          <p:nvPr/>
        </p:nvSpPr>
        <p:spPr>
          <a:xfrm>
            <a:off y="2447050" x="919600"/>
            <a:ext cy="3132899" cx="2899200"/>
          </a:xfrm>
          <a:prstGeom prst="rect">
            <a:avLst/>
          </a:prstGeom>
          <a:noFill/>
        </p:spPr>
        <p:txBody>
          <a:bodyPr bIns="91425" tIns="91425" lIns="91425" anchor="t" anchorCtr="0" rIns="91425">
            <a:spAutoFit/>
          </a:bodyPr>
          <a:lstStyle/>
          <a:p>
            <a:pPr rtl="0" lvl="0">
              <a:buNone/>
            </a:pPr>
            <a:r>
              <a:rPr lang="en" sz="1800"/>
              <a:t>
</a:t>
            </a:r>
          </a:p>
          <a:p>
            <a:r>
              <a:t/>
            </a:r>
          </a:p>
        </p:txBody>
      </p:sp>
      <p:graphicFrame>
        <p:nvGraphicFramePr>
          <p:cNvPr name="Shape 337" id="337"/>
          <p:cNvGraphicFramePr/>
          <p:nvPr/>
        </p:nvGraphicFramePr>
        <p:xfrm>
          <a:off y="1869749" x="952500"/>
          <a:ext cy="3000000" cx="3000000"/>
        </p:xfrm>
        <a:graphic>
          <a:graphicData uri="http://schemas.openxmlformats.org/drawingml/2006/table">
            <a:tbl>
              <a:tblPr>
                <a:noFill/>
                <a:tableStyleId>{FEFA4A2A-76E8-44A3-AAAE-33457E2B99E2}</a:tableStyleId>
              </a:tblPr>
              <a:tblGrid>
                <a:gridCol w="3619500"/>
                <a:gridCol w="3619500"/>
              </a:tblGrid>
              <a:tr h="407725">
                <a:tc>
                  <a:txBody>
                    <a:bodyPr>
                      <a:spAutoFit/>
                    </a:bodyPr>
                    <a:lstStyle/>
                    <a:p>
                      <a:pPr>
                        <a:buNone/>
                      </a:pPr>
                      <a:r>
                        <a:rPr lang="en"/>
                        <a:t>Video type</a:t>
                      </a:r>
                    </a:p>
                  </a:txBody>
                  <a:tcPr marB="91425" marT="91425" marR="91425" marL="91425"/>
                </a:tc>
                <a:tc>
                  <a:txBody>
                    <a:bodyPr>
                      <a:spAutoFit/>
                    </a:bodyPr>
                    <a:lstStyle/>
                    <a:p>
                      <a:pPr>
                        <a:buNone/>
                      </a:pPr>
                      <a:r>
                        <a:rPr lang="en"/>
                        <a:t>Color video</a:t>
                      </a:r>
                    </a:p>
                  </a:txBody>
                  <a:tcPr marB="91425" marT="91425" marR="91425" marL="91425"/>
                </a:tc>
              </a:tr>
              <a:tr h="407725">
                <a:tc>
                  <a:txBody>
                    <a:bodyPr>
                      <a:spAutoFit/>
                    </a:bodyPr>
                    <a:lstStyle/>
                    <a:p>
                      <a:pPr>
                        <a:buNone/>
                      </a:pPr>
                      <a:r>
                        <a:rPr lang="en"/>
                        <a:t>Movement of Cameras</a:t>
                      </a:r>
                    </a:p>
                  </a:txBody>
                  <a:tcPr marB="91425" marT="91425" marR="91425" marL="91425"/>
                </a:tc>
                <a:tc>
                  <a:txBody>
                    <a:bodyPr>
                      <a:spAutoFit/>
                    </a:bodyPr>
                    <a:lstStyle/>
                    <a:p>
                      <a:pPr>
                        <a:buNone/>
                      </a:pPr>
                      <a:r>
                        <a:rPr lang="en"/>
                        <a:t>Pan and tilt</a:t>
                      </a:r>
                    </a:p>
                  </a:txBody>
                  <a:tcPr marB="91425" marT="91425" marR="91425" marL="91425"/>
                </a:tc>
              </a:tr>
              <a:tr h="407725">
                <a:tc>
                  <a:txBody>
                    <a:bodyPr>
                      <a:spAutoFit/>
                    </a:bodyPr>
                    <a:lstStyle/>
                    <a:p>
                      <a:pPr>
                        <a:buNone/>
                      </a:pPr>
                      <a:r>
                        <a:rPr lang="en"/>
                        <a:t>Movement of Lens</a:t>
                      </a:r>
                    </a:p>
                  </a:txBody>
                  <a:tcPr marB="91425" marT="91425" marR="91425" marL="91425"/>
                </a:tc>
                <a:tc>
                  <a:txBody>
                    <a:bodyPr>
                      <a:spAutoFit/>
                    </a:bodyPr>
                    <a:lstStyle/>
                    <a:p>
                      <a:pPr rtl="0" lvl="0">
                        <a:buNone/>
                      </a:pPr>
                      <a:r>
                        <a:rPr lang="en"/>
                        <a:t>Zoom</a:t>
                      </a:r>
                    </a:p>
                  </a:txBody>
                  <a:tcPr marB="91425" marT="91425" marR="91425" marL="91425"/>
                </a:tc>
              </a:tr>
              <a:tr h="407725">
                <a:tc>
                  <a:txBody>
                    <a:bodyPr>
                      <a:spAutoFit/>
                    </a:bodyPr>
                    <a:lstStyle/>
                    <a:p>
                      <a:pPr>
                        <a:buNone/>
                      </a:pPr>
                      <a:r>
                        <a:rPr lang="en"/>
                        <a:t>Number of Cameras</a:t>
                      </a:r>
                    </a:p>
                  </a:txBody>
                  <a:tcPr marB="91425" marT="91425" marR="91425" marL="91425"/>
                </a:tc>
                <a:tc>
                  <a:txBody>
                    <a:bodyPr>
                      <a:spAutoFit/>
                    </a:bodyPr>
                    <a:lstStyle/>
                    <a:p>
                      <a:pPr>
                        <a:buNone/>
                      </a:pPr>
                      <a:r>
                        <a:rPr lang="en"/>
                        <a:t>As few or as many as we see fit</a:t>
                      </a:r>
                    </a:p>
                  </a:txBody>
                  <a:tcPr marB="91425" marT="91425" marR="91425" marL="91425"/>
                </a:tc>
              </a:tr>
              <a:tr h="407725">
                <a:tc>
                  <a:txBody>
                    <a:bodyPr>
                      <a:spAutoFit/>
                    </a:bodyPr>
                    <a:lstStyle/>
                    <a:p>
                      <a:pPr>
                        <a:buNone/>
                      </a:pPr>
                      <a:r>
                        <a:rPr lang="en"/>
                        <a:t>Cost of whole project</a:t>
                      </a:r>
                    </a:p>
                  </a:txBody>
                  <a:tcPr marB="91425" marT="91425" marR="91425" marL="91425"/>
                </a:tc>
                <a:tc>
                  <a:txBody>
                    <a:bodyPr>
                      <a:spAutoFit/>
                    </a:bodyPr>
                    <a:lstStyle/>
                    <a:p>
                      <a:pPr>
                        <a:buNone/>
                      </a:pPr>
                      <a:r>
                        <a:rPr lang="en"/>
                        <a:t>Below our $10,500 budget</a:t>
                      </a:r>
                    </a:p>
                  </a:txBody>
                  <a:tcPr marB="91425" marT="91425" marR="91425" marL="91425"/>
                </a:tc>
              </a:tr>
              <a:tr h="407725">
                <a:tc>
                  <a:txBody>
                    <a:bodyPr>
                      <a:spAutoFit/>
                    </a:bodyPr>
                    <a:lstStyle/>
                    <a:p>
                      <a:pPr>
                        <a:buNone/>
                      </a:pPr>
                      <a:r>
                        <a:rPr lang="en"/>
                        <a:t>Coverage Dimensions</a:t>
                      </a:r>
                    </a:p>
                  </a:txBody>
                  <a:tcPr marB="91425" marT="91425" marR="91425" marL="91425"/>
                </a:tc>
                <a:tc>
                  <a:txBody>
                    <a:bodyPr>
                      <a:spAutoFit/>
                    </a:bodyPr>
                    <a:lstStyle/>
                    <a:p>
                      <a:pPr>
                        <a:buNone/>
                      </a:pPr>
                      <a:r>
                        <a:rPr lang="en"/>
                        <a:t>10ft x 30ft</a:t>
                      </a:r>
                    </a:p>
                  </a:txBody>
                  <a:tcPr marB="91425" marT="91425" marR="91425" marL="91425"/>
                </a:tc>
              </a:tr>
              <a:tr h="407725">
                <a:tc>
                  <a:txBody>
                    <a:bodyPr>
                      <a:spAutoFit/>
                    </a:bodyPr>
                    <a:lstStyle/>
                    <a:p>
                      <a:pPr>
                        <a:buNone/>
                      </a:pPr>
                      <a:r>
                        <a:rPr lang="en"/>
                        <a:t>Field of view</a:t>
                      </a:r>
                    </a:p>
                  </a:txBody>
                  <a:tcPr marB="91425" marT="91425" marR="91425" marL="91425"/>
                </a:tc>
                <a:tc>
                  <a:txBody>
                    <a:bodyPr>
                      <a:spAutoFit/>
                    </a:bodyPr>
                    <a:lstStyle/>
                    <a:p>
                      <a:pPr>
                        <a:buNone/>
                      </a:pPr>
                      <a:r>
                        <a:rPr lang="en"/>
                        <a:t>180 degrees</a:t>
                      </a:r>
                    </a:p>
                  </a:txBody>
                  <a:tcPr marB="91425" marT="91425" marR="91425" marL="91425"/>
                </a:tc>
              </a:tr>
              <a:tr h="630000">
                <a:tc>
                  <a:txBody>
                    <a:bodyPr>
                      <a:spAutoFit/>
                    </a:bodyPr>
                    <a:lstStyle/>
                    <a:p>
                      <a:pPr>
                        <a:buNone/>
                      </a:pPr>
                      <a:r>
                        <a:rPr lang="en"/>
                        <a:t>Speed</a:t>
                      </a:r>
                    </a:p>
                  </a:txBody>
                  <a:tcPr marB="91425" marT="91425" marR="91425" marL="91425"/>
                </a:tc>
                <a:tc>
                  <a:txBody>
                    <a:bodyPr>
                      <a:spAutoFit/>
                    </a:bodyPr>
                    <a:lstStyle/>
                    <a:p>
                      <a:pPr rtl="0" lvl="0">
                        <a:buNone/>
                      </a:pPr>
                      <a:r>
                        <a:rPr lang="en"/>
                        <a:t>Frame Rate: 15 frames per second</a:t>
                      </a:r>
                    </a:p>
                    <a:p>
                      <a:pPr>
                        <a:buNone/>
                      </a:pPr>
                      <a:r>
                        <a:rPr lang="en"/>
                        <a:t>Data Processing: As low as possible</a:t>
                      </a:r>
                    </a:p>
                  </a:txBody>
                  <a:tcPr marB="91425" marT="91425" marR="91425" marL="91425"/>
                </a:tc>
              </a:tr>
              <a:tr h="407725">
                <a:tc>
                  <a:txBody>
                    <a:bodyPr>
                      <a:spAutoFit/>
                    </a:bodyPr>
                    <a:lstStyle/>
                    <a:p>
                      <a:pPr>
                        <a:buNone/>
                      </a:pPr>
                      <a:r>
                        <a:rPr lang="en"/>
                        <a:t>Resolution</a:t>
                      </a:r>
                    </a:p>
                  </a:txBody>
                  <a:tcPr marB="91425" marT="91425" marR="91425" marL="91425"/>
                </a:tc>
                <a:tc>
                  <a:txBody>
                    <a:bodyPr>
                      <a:spAutoFit/>
                    </a:bodyPr>
                    <a:lstStyle/>
                    <a:p>
                      <a:pPr>
                        <a:buNone/>
                      </a:pPr>
                      <a:r>
                        <a:rPr lang="en"/>
                        <a:t>1080p or 720p</a:t>
                      </a:r>
                    </a:p>
                  </a:txBody>
                  <a:tcPr marB="91425" marT="91425" marR="91425" marL="91425"/>
                </a:tc>
              </a:tr>
              <a:tr h="407725">
                <a:tc>
                  <a:txBody>
                    <a:bodyPr>
                      <a:spAutoFit/>
                    </a:bodyPr>
                    <a:lstStyle/>
                    <a:p>
                      <a:pPr>
                        <a:buNone/>
                      </a:pPr>
                      <a:r>
                        <a:rPr lang="en"/>
                        <a:t>Compatibility</a:t>
                      </a:r>
                    </a:p>
                  </a:txBody>
                  <a:tcPr marB="91425" marT="91425" marR="91425" marL="91425"/>
                </a:tc>
                <a:tc>
                  <a:txBody>
                    <a:bodyPr>
                      <a:spAutoFit/>
                    </a:bodyPr>
                    <a:lstStyle/>
                    <a:p>
                      <a:pPr>
                        <a:buNone/>
                      </a:pPr>
                      <a:r>
                        <a:rPr lang="en"/>
                        <a:t>ONVIF</a:t>
                      </a:r>
                    </a:p>
                  </a:txBody>
                  <a:tcPr marB="91425" marT="91425" marR="91425" marL="91425"/>
                </a:tc>
              </a:tr>
              <a:tr h="407725">
                <a:tc>
                  <a:txBody>
                    <a:bodyPr>
                      <a:spAutoFit/>
                    </a:bodyPr>
                    <a:lstStyle/>
                    <a:p>
                      <a:pPr>
                        <a:buNone/>
                      </a:pPr>
                      <a:r>
                        <a:rPr lang="en"/>
                        <a:t>Output</a:t>
                      </a:r>
                    </a:p>
                  </a:txBody>
                  <a:tcPr marB="91425" marT="91425" marR="91425" marL="91425"/>
                </a:tc>
                <a:tc>
                  <a:txBody>
                    <a:bodyPr>
                      <a:spAutoFit/>
                    </a:bodyPr>
                    <a:lstStyle/>
                    <a:p>
                      <a:pPr>
                        <a:buNone/>
                      </a:pPr>
                      <a:r>
                        <a:rPr lang="en"/>
                        <a:t>VGA</a:t>
                      </a:r>
                    </a:p>
                  </a:txBody>
                  <a:tcPr marB="91425" marT="91425" marR="91425" marL="91425"/>
                </a:tc>
              </a:tr>
            </a:tbl>
          </a:graphicData>
        </a:graphic>
      </p:graphicFrame>
    </p:spTree>
  </p:cSld>
  <p:clrMapOvr>
    <a:masterClrMapping/>
  </p:clrMapOvr>
  <p:transition spd="slow">
    <p:cut/>
  </p:transition>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341" id="341"/>
        <p:cNvGrpSpPr/>
        <p:nvPr/>
      </p:nvGrpSpPr>
      <p:grpSpPr>
        <a:xfrm>
          <a:off y="0" x="0"/>
          <a:ext cy="0" cx="0"/>
          <a:chOff y="0" x="0"/>
          <a:chExt cy="0" cx="0"/>
        </a:xfrm>
      </p:grpSpPr>
      <p:sp>
        <p:nvSpPr>
          <p:cNvPr name="Shape 342" id="342"/>
          <p:cNvSpPr txBox="1"/>
          <p:nvPr>
            <p:ph type="title"/>
          </p:nvPr>
        </p:nvSpPr>
        <p:spPr>
          <a:xfrm>
            <a:off y="274637" x="457200"/>
            <a:ext cy="1143000" cx="8229600"/>
          </a:xfrm>
          <a:prstGeom prst="rect">
            <a:avLst/>
          </a:prstGeom>
        </p:spPr>
        <p:txBody>
          <a:bodyPr bIns="91425" tIns="91425" lIns="91425" anchor="b" anchorCtr="0" rIns="91425">
            <a:spAutoFit/>
          </a:bodyPr>
          <a:lstStyle/>
          <a:p>
            <a:pPr rtl="0" lvl="0">
              <a:buNone/>
            </a:pPr>
            <a:r>
              <a:rPr lang="en"/>
              <a:t>Software</a:t>
            </a:r>
          </a:p>
        </p:txBody>
      </p:sp>
      <p:sp>
        <p:nvSpPr>
          <p:cNvPr name="Shape 343" id="343"/>
          <p:cNvSpPr txBox="1"/>
          <p:nvPr>
            <p:ph type="body" idx="1"/>
          </p:nvPr>
        </p:nvSpPr>
        <p:spPr>
          <a:xfrm>
            <a:off y="1600200" x="457200"/>
            <a:ext cy="4967700" cx="8229600"/>
          </a:xfrm>
          <a:prstGeom prst="rect">
            <a:avLst/>
          </a:prstGeom>
        </p:spPr>
        <p:txBody>
          <a:bodyPr bIns="91425" tIns="91425" lIns="91425" anchor="t" anchorCtr="0" rIns="91425">
            <a:spAutoFit/>
          </a:bodyPr>
          <a:lstStyle/>
          <a:p>
            <a:pPr rtl="0" lvl="0">
              <a:buNone/>
            </a:pPr>
            <a:r>
              <a:rPr lang="en"/>
              <a:t>Video here</a:t>
            </a:r>
          </a:p>
        </p:txBody>
      </p:sp>
      <p:sp>
        <p:nvSpPr>
          <p:cNvPr name="Shape 344" id="344"/>
          <p:cNvSpPr/>
          <p:nvPr/>
        </p:nvSpPr>
        <p:spPr>
          <a:xfrm rot="10800000">
            <a:off y="-2338" x="7504499"/>
            <a:ext cy="1570200" cx="1639500"/>
          </a:xfrm>
          <a:prstGeom prst="rtTriangle">
            <a:avLst/>
          </a:prstGeom>
          <a:solidFill>
            <a:srgbClr val="F18618"/>
          </a:solidFill>
          <a:ln>
            <a:noFill/>
          </a:ln>
        </p:spPr>
        <p:txBody>
          <a:bodyPr bIns="91425" tIns="91425" lIns="91425" anchor="ctr" anchorCtr="0" rIns="91425">
            <a:spAutoFit/>
          </a:bodyPr>
          <a:lstStyle/>
          <a:p/>
        </p:txBody>
      </p: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61" id="61"/>
        <p:cNvGrpSpPr/>
        <p:nvPr/>
      </p:nvGrpSpPr>
      <p:grpSpPr>
        <a:xfrm>
          <a:off y="0" x="0"/>
          <a:ext cy="0" cx="0"/>
          <a:chOff y="0" x="0"/>
          <a:chExt cy="0" cx="0"/>
        </a:xfrm>
      </p:grpSpPr>
      <p:sp>
        <p:nvSpPr>
          <p:cNvPr name="Shape 62" id="62"/>
          <p:cNvSpPr txBox="1"/>
          <p:nvPr>
            <p:ph type="title"/>
          </p:nvPr>
        </p:nvSpPr>
        <p:spPr>
          <a:xfrm>
            <a:off y="274637" x="457200"/>
            <a:ext cy="1143000" cx="8229600"/>
          </a:xfrm>
          <a:prstGeom prst="rect">
            <a:avLst/>
          </a:prstGeom>
          <a:ln>
            <a:noFill/>
          </a:ln>
        </p:spPr>
        <p:txBody>
          <a:bodyPr bIns="91425" tIns="91425" lIns="91425" anchor="b" anchorCtr="0" rIns="91425">
            <a:spAutoFit/>
          </a:bodyPr>
          <a:lstStyle/>
          <a:p>
            <a:pPr rtl="0" lvl="0">
              <a:buNone/>
            </a:pPr>
            <a:r>
              <a:rPr lang="en"/>
              <a:t>Outline</a:t>
            </a:r>
          </a:p>
        </p:txBody>
      </p:sp>
      <p:sp>
        <p:nvSpPr>
          <p:cNvPr name="Shape 63" id="63"/>
          <p:cNvSpPr txBox="1"/>
          <p:nvPr>
            <p:ph type="body" idx="1"/>
          </p:nvPr>
        </p:nvSpPr>
        <p:spPr>
          <a:xfrm>
            <a:off y="1600200" x="457200"/>
            <a:ext cy="4967700" cx="8229600"/>
          </a:xfrm>
          <a:prstGeom prst="rect">
            <a:avLst/>
          </a:prstGeom>
        </p:spPr>
        <p:txBody>
          <a:bodyPr bIns="91425" tIns="91425" lIns="91425" anchor="t" anchorCtr="0" rIns="91425">
            <a:spAutoFit/>
          </a:bodyPr>
          <a:lstStyle/>
          <a:p>
            <a:pPr indent="0" marL="0" rtl="0" lvl="0">
              <a:buNone/>
            </a:pPr>
            <a:r>
              <a:rPr lang="en"/>
              <a:t>I. Previous Work</a:t>
            </a:r>
          </a:p>
          <a:p>
            <a:pPr rtl="0" lvl="0">
              <a:buNone/>
            </a:pPr>
            <a:r>
              <a:rPr lang="en" b="1"/>
              <a:t>II. Our Task</a:t>
            </a:r>
          </a:p>
          <a:p>
            <a:pPr indent="0" marL="0" rtl="0" lvl="0">
              <a:buNone/>
            </a:pPr>
            <a:r>
              <a:rPr lang="en"/>
              <a:t>III. Background Information </a:t>
            </a:r>
          </a:p>
          <a:p>
            <a:pPr rtl="0" lvl="0">
              <a:buNone/>
            </a:pPr>
            <a:r>
              <a:rPr lang="en"/>
              <a:t>IV. Organization </a:t>
            </a:r>
          </a:p>
          <a:p>
            <a:pPr rtl="0" lvl="0">
              <a:buNone/>
            </a:pPr>
            <a:r>
              <a:rPr lang="en"/>
              <a:t>V. Future plans &amp; projections</a:t>
            </a:r>
          </a:p>
          <a:p>
            <a:r>
              <a:t/>
            </a:r>
          </a:p>
        </p:txBody>
      </p:sp>
      <p:sp>
        <p:nvSpPr>
          <p:cNvPr name="Shape 64" id="64"/>
          <p:cNvSpPr/>
          <p:nvPr/>
        </p:nvSpPr>
        <p:spPr>
          <a:xfrm rot="10800000">
            <a:off y="-2338" x="7504499"/>
            <a:ext cy="1570200" cx="1639500"/>
          </a:xfrm>
          <a:prstGeom prst="rtTriangle">
            <a:avLst/>
          </a:prstGeom>
          <a:solidFill>
            <a:srgbClr val="F18618"/>
          </a:solidFill>
          <a:ln>
            <a:noFill/>
          </a:ln>
        </p:spPr>
        <p:txBody>
          <a:bodyPr bIns="91425" tIns="91425" lIns="91425" anchor="ctr" anchorCtr="0" rIns="91425">
            <a:spAutoFit/>
          </a:bodyPr>
          <a:lstStyle/>
          <a:p/>
        </p:txBody>
      </p:sp>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68" id="68"/>
        <p:cNvGrpSpPr/>
        <p:nvPr/>
      </p:nvGrpSpPr>
      <p:grpSpPr>
        <a:xfrm>
          <a:off y="0" x="0"/>
          <a:ext cy="0" cx="0"/>
          <a:chOff y="0" x="0"/>
          <a:chExt cy="0" cx="0"/>
        </a:xfrm>
      </p:grpSpPr>
      <p:sp>
        <p:nvSpPr>
          <p:cNvPr name="Shape 69" id="69"/>
          <p:cNvSpPr txBox="1"/>
          <p:nvPr>
            <p:ph type="title"/>
          </p:nvPr>
        </p:nvSpPr>
        <p:spPr>
          <a:xfrm>
            <a:off y="274637" x="457200"/>
            <a:ext cy="1143000" cx="8229600"/>
          </a:xfrm>
          <a:prstGeom prst="rect">
            <a:avLst/>
          </a:prstGeom>
        </p:spPr>
        <p:txBody>
          <a:bodyPr bIns="91425" tIns="91425" lIns="91425" anchor="b" anchorCtr="0" rIns="91425">
            <a:spAutoFit/>
          </a:bodyPr>
          <a:lstStyle/>
          <a:p>
            <a:pPr>
              <a:buNone/>
            </a:pPr>
            <a:r>
              <a:rPr lang="en"/>
              <a:t>II. Our Task</a:t>
            </a:r>
          </a:p>
        </p:txBody>
      </p:sp>
      <p:sp>
        <p:nvSpPr>
          <p:cNvPr name="Shape 70" id="70"/>
          <p:cNvSpPr/>
          <p:nvPr/>
        </p:nvSpPr>
        <p:spPr>
          <a:xfrm>
            <a:off y="1745750" x="0"/>
            <a:ext cy="4890498" cx="9143999"/>
          </a:xfrm>
          <a:prstGeom prst="rect">
            <a:avLst/>
          </a:prstGeom>
          <a:blipFill>
            <a:blip r:embed="rId3"/>
            <a:stretch>
              <a:fillRect/>
            </a:stretch>
          </a:blipFill>
          <a:ln>
            <a:noFill/>
          </a:ln>
        </p:spPr>
      </p:sp>
      <p:sp>
        <p:nvSpPr>
          <p:cNvPr name="Shape 71" id="71"/>
          <p:cNvSpPr/>
          <p:nvPr/>
        </p:nvSpPr>
        <p:spPr>
          <a:xfrm rot="10800000">
            <a:off y="-2338" x="7504499"/>
            <a:ext cy="1570200" cx="1639500"/>
          </a:xfrm>
          <a:prstGeom prst="rtTriangle">
            <a:avLst/>
          </a:prstGeom>
          <a:solidFill>
            <a:srgbClr val="F18618"/>
          </a:solidFill>
          <a:ln>
            <a:noFill/>
          </a:ln>
        </p:spPr>
        <p:txBody>
          <a:bodyPr bIns="91425" tIns="91425" lIns="91425" anchor="ctr" anchorCtr="0" rIns="91425">
            <a:spAutoFit/>
          </a:bodyPr>
          <a:lstStyle/>
          <a:p/>
        </p:txBody>
      </p:sp>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75" id="75"/>
        <p:cNvGrpSpPr/>
        <p:nvPr/>
      </p:nvGrpSpPr>
      <p:grpSpPr>
        <a:xfrm>
          <a:off y="0" x="0"/>
          <a:ext cy="0" cx="0"/>
          <a:chOff y="0" x="0"/>
          <a:chExt cy="0" cx="0"/>
        </a:xfrm>
      </p:grpSpPr>
      <p:sp>
        <p:nvSpPr>
          <p:cNvPr name="Shape 76" id="76"/>
          <p:cNvSpPr txBox="1"/>
          <p:nvPr>
            <p:ph type="title"/>
          </p:nvPr>
        </p:nvSpPr>
        <p:spPr>
          <a:xfrm>
            <a:off y="274637" x="457200"/>
            <a:ext cy="1143000" cx="8229600"/>
          </a:xfrm>
          <a:prstGeom prst="rect">
            <a:avLst/>
          </a:prstGeom>
        </p:spPr>
        <p:txBody>
          <a:bodyPr bIns="91425" tIns="91425" lIns="91425" anchor="b" anchorCtr="0" rIns="91425">
            <a:spAutoFit/>
          </a:bodyPr>
          <a:lstStyle/>
          <a:p>
            <a:pPr>
              <a:buNone/>
            </a:pPr>
            <a:r>
              <a:rPr lang="en"/>
              <a:t>Airport Requirements</a:t>
            </a:r>
          </a:p>
        </p:txBody>
      </p:sp>
      <p:graphicFrame>
        <p:nvGraphicFramePr>
          <p:cNvPr name="Shape 77" id="77"/>
          <p:cNvGraphicFramePr/>
          <p:nvPr/>
        </p:nvGraphicFramePr>
        <p:xfrm>
          <a:off y="1672825" x="952500"/>
          <a:ext cy="3000000" cx="3000000"/>
        </p:xfrm>
        <a:graphic>
          <a:graphicData uri="http://schemas.openxmlformats.org/drawingml/2006/table">
            <a:tbl>
              <a:tblPr>
                <a:noFill/>
                <a:tableStyleId>{9BA58CD0-5326-4FC5-86FC-805564DC5911}</a:tableStyleId>
              </a:tblPr>
              <a:tblGrid>
                <a:gridCol w="3619500"/>
                <a:gridCol w="3619500"/>
              </a:tblGrid>
              <a:tr h="1124175">
                <a:tc>
                  <a:txBody>
                    <a:bodyPr>
                      <a:spAutoFit/>
                    </a:bodyPr>
                    <a:lstStyle/>
                    <a:p>
                      <a:pPr>
                        <a:buNone/>
                      </a:pPr>
                      <a:r>
                        <a:rPr lang="en" sz="2200"/>
                        <a:t>Zoom </a:t>
                      </a:r>
                    </a:p>
                  </a:txBody>
                  <a:tcPr marB="91425" marT="91425" marR="91425" marL="91425"/>
                </a:tc>
                <a:tc>
                  <a:txBody>
                    <a:bodyPr>
                      <a:spAutoFit/>
                    </a:bodyPr>
                    <a:lstStyle/>
                    <a:p>
                      <a:pPr>
                        <a:buNone/>
                      </a:pPr>
                      <a:r>
                        <a:rPr lang="en" sz="2200"/>
                        <a:t>16x optical desired minimum, digital zoom optional</a:t>
                      </a:r>
                    </a:p>
                  </a:txBody>
                  <a:tcPr marB="91425" marT="91425" marR="91425" marL="91425"/>
                </a:tc>
              </a:tr>
              <a:tr h="493425">
                <a:tc>
                  <a:txBody>
                    <a:bodyPr>
                      <a:spAutoFit/>
                    </a:bodyPr>
                    <a:lstStyle/>
                    <a:p>
                      <a:pPr>
                        <a:buNone/>
                      </a:pPr>
                      <a:r>
                        <a:rPr lang="en" sz="2200"/>
                        <a:t>Color </a:t>
                      </a:r>
                    </a:p>
                  </a:txBody>
                  <a:tcPr marB="91425" marT="91425" marR="91425" marL="91425"/>
                </a:tc>
                <a:tc>
                  <a:txBody>
                    <a:bodyPr>
                      <a:spAutoFit/>
                    </a:bodyPr>
                    <a:lstStyle/>
                    <a:p>
                      <a:pPr>
                        <a:buNone/>
                      </a:pPr>
                      <a:r>
                        <a:rPr lang="en" sz="2200"/>
                        <a:t>Important</a:t>
                      </a:r>
                    </a:p>
                  </a:txBody>
                  <a:tcPr marB="91425" marT="91425" marR="91425" marL="91425"/>
                </a:tc>
              </a:tr>
              <a:tr h="808800">
                <a:tc>
                  <a:txBody>
                    <a:bodyPr>
                      <a:spAutoFit/>
                    </a:bodyPr>
                    <a:lstStyle/>
                    <a:p>
                      <a:pPr>
                        <a:buNone/>
                      </a:pPr>
                      <a:r>
                        <a:rPr lang="en" sz="2200"/>
                        <a:t>Pan &amp; Tilt</a:t>
                      </a:r>
                    </a:p>
                  </a:txBody>
                  <a:tcPr marB="91425" marT="91425" marR="91425" marL="91425"/>
                </a:tc>
                <a:tc>
                  <a:txBody>
                    <a:bodyPr>
                      <a:spAutoFit/>
                    </a:bodyPr>
                    <a:lstStyle/>
                    <a:p>
                      <a:pPr>
                        <a:buNone/>
                      </a:pPr>
                      <a:r>
                        <a:rPr lang="en" sz="2200"/>
                        <a:t>Depends greatly on other factors</a:t>
                      </a:r>
                    </a:p>
                  </a:txBody>
                  <a:tcPr marB="91425" marT="91425" marR="91425" marL="91425"/>
                </a:tc>
              </a:tr>
              <a:tr h="1124175">
                <a:tc>
                  <a:txBody>
                    <a:bodyPr>
                      <a:spAutoFit/>
                    </a:bodyPr>
                    <a:lstStyle/>
                    <a:p>
                      <a:pPr>
                        <a:buNone/>
                      </a:pPr>
                      <a:r>
                        <a:rPr lang="en" sz="2200"/>
                        <a:t>Field of View</a:t>
                      </a:r>
                    </a:p>
                  </a:txBody>
                  <a:tcPr marB="91425" marT="91425" marR="91425" marL="91425"/>
                </a:tc>
                <a:tc>
                  <a:txBody>
                    <a:bodyPr>
                      <a:spAutoFit/>
                    </a:bodyPr>
                    <a:lstStyle/>
                    <a:p>
                      <a:pPr>
                        <a:buNone/>
                      </a:pPr>
                      <a:r>
                        <a:rPr lang="en" sz="2200"/>
                        <a:t>90-120 degree again depending greatly on application and zoom</a:t>
                      </a:r>
                    </a:p>
                  </a:txBody>
                  <a:tcPr marB="91425" marT="91425" marR="91425" marL="91425"/>
                </a:tc>
              </a:tr>
              <a:tr h="493425">
                <a:tc>
                  <a:txBody>
                    <a:bodyPr>
                      <a:spAutoFit/>
                    </a:bodyPr>
                    <a:lstStyle/>
                    <a:p>
                      <a:pPr>
                        <a:buNone/>
                      </a:pPr>
                      <a:r>
                        <a:rPr lang="en" sz="2200"/>
                        <a:t>Frame Rate</a:t>
                      </a:r>
                    </a:p>
                  </a:txBody>
                  <a:tcPr marB="91425" marT="91425" marR="91425" marL="91425"/>
                </a:tc>
                <a:tc>
                  <a:txBody>
                    <a:bodyPr>
                      <a:spAutoFit/>
                    </a:bodyPr>
                    <a:lstStyle/>
                    <a:p>
                      <a:pPr>
                        <a:buNone/>
                      </a:pPr>
                      <a:r>
                        <a:rPr lang="en" sz="2200"/>
                        <a:t>15 fps or greater</a:t>
                      </a:r>
                    </a:p>
                  </a:txBody>
                  <a:tcPr marB="91425" marT="91425" marR="91425" marL="91425"/>
                </a:tc>
              </a:tr>
              <a:tr h="808800">
                <a:tc>
                  <a:txBody>
                    <a:bodyPr>
                      <a:spAutoFit/>
                    </a:bodyPr>
                    <a:lstStyle/>
                    <a:p>
                      <a:pPr>
                        <a:buNone/>
                      </a:pPr>
                      <a:r>
                        <a:rPr lang="en" sz="2200"/>
                        <a:t>File Size and Processing Speed</a:t>
                      </a:r>
                    </a:p>
                  </a:txBody>
                  <a:tcPr marB="91425" marT="91425" marR="91425" marL="91425"/>
                </a:tc>
                <a:tc>
                  <a:txBody>
                    <a:bodyPr>
                      <a:spAutoFit/>
                    </a:bodyPr>
                    <a:lstStyle/>
                    <a:p>
                      <a:pPr>
                        <a:buNone/>
                      </a:pPr>
                      <a:r>
                        <a:rPr lang="en" sz="2200"/>
                        <a:t>To be discussed</a:t>
                      </a:r>
                    </a:p>
                  </a:txBody>
                  <a:tcPr marB="91425" marT="91425" marR="91425" marL="91425"/>
                </a:tc>
              </a:tr>
            </a:tbl>
          </a:graphicData>
        </a:graphic>
      </p:graphicFrame>
      <p:sp>
        <p:nvSpPr>
          <p:cNvPr name="Shape 78" id="78"/>
          <p:cNvSpPr/>
          <p:nvPr/>
        </p:nvSpPr>
        <p:spPr>
          <a:xfrm rot="10800000">
            <a:off y="-2338" x="7504499"/>
            <a:ext cy="1570200" cx="1639500"/>
          </a:xfrm>
          <a:prstGeom prst="rtTriangle">
            <a:avLst/>
          </a:prstGeom>
          <a:solidFill>
            <a:srgbClr val="F18618"/>
          </a:solidFill>
          <a:ln>
            <a:noFill/>
          </a:ln>
        </p:spPr>
        <p:txBody>
          <a:bodyPr bIns="91425" tIns="91425" lIns="91425" anchor="ctr" anchorCtr="0" rIns="91425">
            <a:spAutoFit/>
          </a:bodyPr>
          <a:lstStyle/>
          <a:p/>
        </p:txBody>
      </p:sp>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82" id="82"/>
        <p:cNvGrpSpPr/>
        <p:nvPr/>
      </p:nvGrpSpPr>
      <p:grpSpPr>
        <a:xfrm>
          <a:off y="0" x="0"/>
          <a:ext cy="0" cx="0"/>
          <a:chOff y="0" x="0"/>
          <a:chExt cy="0" cx="0"/>
        </a:xfrm>
      </p:grpSpPr>
      <p:sp>
        <p:nvSpPr>
          <p:cNvPr name="Shape 83" id="83"/>
          <p:cNvSpPr txBox="1"/>
          <p:nvPr>
            <p:ph type="title"/>
          </p:nvPr>
        </p:nvSpPr>
        <p:spPr>
          <a:xfrm>
            <a:off y="274637" x="457200"/>
            <a:ext cy="1143000" cx="8229600"/>
          </a:xfrm>
          <a:prstGeom prst="rect">
            <a:avLst/>
          </a:prstGeom>
          <a:ln>
            <a:noFill/>
          </a:ln>
        </p:spPr>
        <p:txBody>
          <a:bodyPr bIns="91425" tIns="91425" lIns="91425" anchor="b" anchorCtr="0" rIns="91425">
            <a:spAutoFit/>
          </a:bodyPr>
          <a:lstStyle/>
          <a:p>
            <a:pPr rtl="0" lvl="0">
              <a:buNone/>
            </a:pPr>
            <a:r>
              <a:rPr lang="en"/>
              <a:t>Outline</a:t>
            </a:r>
          </a:p>
        </p:txBody>
      </p:sp>
      <p:sp>
        <p:nvSpPr>
          <p:cNvPr name="Shape 84" id="84"/>
          <p:cNvSpPr txBox="1"/>
          <p:nvPr>
            <p:ph type="body" idx="1"/>
          </p:nvPr>
        </p:nvSpPr>
        <p:spPr>
          <a:xfrm>
            <a:off y="1600200" x="457200"/>
            <a:ext cy="4967700" cx="8229600"/>
          </a:xfrm>
          <a:prstGeom prst="rect">
            <a:avLst/>
          </a:prstGeom>
        </p:spPr>
        <p:txBody>
          <a:bodyPr bIns="91425" tIns="91425" lIns="91425" anchor="t" anchorCtr="0" rIns="91425">
            <a:spAutoFit/>
          </a:bodyPr>
          <a:lstStyle/>
          <a:p>
            <a:pPr indent="0" marL="0" rtl="0" lvl="0">
              <a:buNone/>
            </a:pPr>
            <a:r>
              <a:rPr lang="en"/>
              <a:t>I. Previous Work </a:t>
            </a:r>
          </a:p>
          <a:p>
            <a:pPr rtl="0" lvl="0">
              <a:buNone/>
            </a:pPr>
            <a:r>
              <a:rPr lang="en"/>
              <a:t>II. Our Task </a:t>
            </a:r>
          </a:p>
          <a:p>
            <a:pPr indent="0" marL="0" rtl="0" lvl="0">
              <a:buNone/>
            </a:pPr>
            <a:r>
              <a:rPr lang="en" b="1"/>
              <a:t>III. Background Information </a:t>
            </a:r>
          </a:p>
          <a:p>
            <a:pPr rtl="0" lvl="0">
              <a:buNone/>
            </a:pPr>
            <a:r>
              <a:rPr lang="en"/>
              <a:t>IV. Organization </a:t>
            </a:r>
          </a:p>
          <a:p>
            <a:pPr rtl="0" lvl="0">
              <a:buNone/>
            </a:pPr>
            <a:r>
              <a:rPr lang="en"/>
              <a:t>V. Future plans &amp; projections</a:t>
            </a:r>
          </a:p>
          <a:p>
            <a:r>
              <a:t/>
            </a:r>
          </a:p>
        </p:txBody>
      </p:sp>
      <p:sp>
        <p:nvSpPr>
          <p:cNvPr name="Shape 85" id="85"/>
          <p:cNvSpPr/>
          <p:nvPr/>
        </p:nvSpPr>
        <p:spPr>
          <a:xfrm rot="10800000">
            <a:off y="-2338" x="7504499"/>
            <a:ext cy="1570200" cx="1639500"/>
          </a:xfrm>
          <a:prstGeom prst="rtTriangle">
            <a:avLst/>
          </a:prstGeom>
          <a:solidFill>
            <a:srgbClr val="F18618"/>
          </a:solidFill>
          <a:ln>
            <a:noFill/>
          </a:ln>
        </p:spPr>
        <p:txBody>
          <a:bodyPr bIns="91425" tIns="91425" lIns="91425" anchor="ctr" anchorCtr="0" rIns="91425">
            <a:spAutoFit/>
          </a:bodyPr>
          <a:lstStyle/>
          <a:p/>
        </p:txBody>
      </p:sp>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89" id="89"/>
        <p:cNvGrpSpPr/>
        <p:nvPr/>
      </p:nvGrpSpPr>
      <p:grpSpPr>
        <a:xfrm>
          <a:off y="0" x="0"/>
          <a:ext cy="0" cx="0"/>
          <a:chOff y="0" x="0"/>
          <a:chExt cy="0" cx="0"/>
        </a:xfrm>
      </p:grpSpPr>
      <p:sp>
        <p:nvSpPr>
          <p:cNvPr name="Shape 90" id="90"/>
          <p:cNvSpPr txBox="1"/>
          <p:nvPr>
            <p:ph type="title"/>
          </p:nvPr>
        </p:nvSpPr>
        <p:spPr>
          <a:xfrm>
            <a:off y="274637" x="457200"/>
            <a:ext cy="1143000" cx="8229600"/>
          </a:xfrm>
          <a:prstGeom prst="rect">
            <a:avLst/>
          </a:prstGeom>
        </p:spPr>
        <p:txBody>
          <a:bodyPr bIns="91425" tIns="91425" lIns="91425" anchor="b" anchorCtr="0" rIns="91425">
            <a:spAutoFit/>
          </a:bodyPr>
          <a:lstStyle/>
          <a:p>
            <a:pPr>
              <a:buNone/>
            </a:pPr>
            <a:r>
              <a:rPr lang="en"/>
              <a:t>Plenoptic Function</a:t>
            </a:r>
          </a:p>
        </p:txBody>
      </p:sp>
      <p:sp>
        <p:nvSpPr>
          <p:cNvPr name="Shape 91" id="91"/>
          <p:cNvSpPr/>
          <p:nvPr/>
        </p:nvSpPr>
        <p:spPr>
          <a:xfrm>
            <a:off y="1725850" x="2055381"/>
            <a:ext cy="4691094" cx="5033237"/>
          </a:xfrm>
          <a:prstGeom prst="rect">
            <a:avLst/>
          </a:prstGeom>
          <a:blipFill>
            <a:blip r:embed="rId3"/>
            <a:stretch>
              <a:fillRect/>
            </a:stretch>
          </a:blipFill>
        </p:spPr>
      </p:sp>
      <p:sp>
        <p:nvSpPr>
          <p:cNvPr name="Shape 92" id="92"/>
          <p:cNvSpPr/>
          <p:nvPr/>
        </p:nvSpPr>
        <p:spPr>
          <a:xfrm rot="10800000">
            <a:off y="-2338" x="7504499"/>
            <a:ext cy="1570200" cx="1639500"/>
          </a:xfrm>
          <a:prstGeom prst="rtTriangle">
            <a:avLst/>
          </a:prstGeom>
          <a:solidFill>
            <a:srgbClr val="F18618"/>
          </a:solidFill>
          <a:ln>
            <a:noFill/>
          </a:ln>
        </p:spPr>
        <p:txBody>
          <a:bodyPr bIns="91425" tIns="91425" lIns="91425" anchor="ctr" anchorCtr="0" rIns="91425">
            <a:spAutoFit/>
          </a:bodyPr>
          <a:lstStyle/>
          <a:p/>
        </p:txBody>
      </p:sp>
    </p:spTree>
  </p:cSld>
  <p:clrMapOvr>
    <a:masterClrMapping/>
  </p:clrMapOvr>
  <p:transition spd="slow">
    <p:cut/>
  </p:transition>
</p:sld>
</file>

<file path=ppt/theme/theme1.xml><?xml version="1.0" encoding="utf-8"?>
<a:theme xmlns:a="http://schemas.openxmlformats.org/drawingml/2006/main" xmlns:r="http://schemas.openxmlformats.org/officeDocument/2006/relationships">
  <a:themeElements>
    <a:clrScheme name="Custom 233">
      <a:dk1>
        <a:srgbClr val="000000"/>
      </a:dk1>
      <a:lt1>
        <a:srgbClr val="FFFFFF"/>
      </a:lt1>
      <a:dk2>
        <a:srgbClr val="2388DB"/>
      </a:dk2>
      <a:lt2>
        <a:srgbClr val="BBD7F8"/>
      </a:lt2>
      <a:accent1>
        <a:srgbClr val="80B606"/>
      </a:accent1>
      <a:accent2>
        <a:srgbClr val="E29F1D"/>
      </a:accent2>
      <a:accent3>
        <a:srgbClr val="1D6FB2"/>
      </a:accent3>
      <a:accent4>
        <a:srgbClr val="3FAC98"/>
      </a:accent4>
      <a:accent5>
        <a:srgbClr val="5B57BB"/>
      </a:accent5>
      <a:accent6>
        <a:srgbClr val="D1505E"/>
      </a:accent6>
      <a:hlink>
        <a:srgbClr val="185DA2"/>
      </a:hlink>
      <a:folHlink>
        <a:srgbClr val="00487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scaled="1" ang="16200000"/>
        </a:gradFill>
        <a:gradFill rotWithShape="1">
          <a:gsLst>
            <a:gs pos="0">
              <a:schemeClr val="phClr">
                <a:tint val="100000"/>
                <a:shade val="100000"/>
                <a:satMod val="130000"/>
              </a:schemeClr>
            </a:gs>
            <a:gs pos="100000">
              <a:schemeClr val="phClr">
                <a:tint val="50000"/>
                <a:shade val="100000"/>
                <a:satMod val="350000"/>
              </a:schemeClr>
            </a:gs>
          </a:gsLst>
          <a:lin scaled="0" ang="1620000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rotWithShape="0" dir="5400000" dist="20000" blurRad="40000">
              <a:srgbClr val="000000">
                <a:alpha val="38000"/>
              </a:srgbClr>
            </a:outerShdw>
          </a:effectLst>
        </a:effectStyle>
        <a:effectStyle>
          <a:effectLst>
            <a:outerShdw rotWithShape="0" dir="5400000" dist="23000" blurRad="40000">
              <a:srgbClr val="000000">
                <a:alpha val="35000"/>
              </a:srgbClr>
            </a:outerShdw>
          </a:effectLst>
        </a:effectStyle>
        <a:effectStyle>
          <a:effectLst>
            <a:outerShdw rotWithShape="0" dir="5400000" dist="23000" blurRad="40000">
              <a:srgbClr val="000000">
                <a:alpha val="35000"/>
              </a:srgbClr>
            </a:outerShdw>
          </a:effectLst>
          <a:scene3d>
            <a:camera prst="orthographicFront">
              <a:rot rev="0" lat="0" lon="0"/>
            </a:camera>
            <a:lightRig rig="threePt" dir="t">
              <a:rot rev="1200000" lat="0" lon="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b="180000" l="50000" t="-80000" r="50000"/>
          </a:path>
        </a:gradFill>
        <a:gradFill rotWithShape="1">
          <a:gsLst>
            <a:gs pos="0">
              <a:schemeClr val="phClr">
                <a:tint val="80000"/>
                <a:satMod val="300000"/>
              </a:schemeClr>
            </a:gs>
            <a:gs pos="100000">
              <a:schemeClr val="phClr">
                <a:shade val="30000"/>
                <a:satMod val="200000"/>
              </a:schemeClr>
            </a:gs>
          </a:gsLst>
          <a:path path="circle">
            <a:fillToRect b="50000" l="50000" t="50000" r="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scaled="1" ang="16200000"/>
        </a:gradFill>
        <a:gradFill rotWithShape="1">
          <a:gsLst>
            <a:gs pos="0">
              <a:schemeClr val="phClr">
                <a:tint val="100000"/>
                <a:shade val="100000"/>
                <a:satMod val="130000"/>
              </a:schemeClr>
            </a:gs>
            <a:gs pos="100000">
              <a:schemeClr val="phClr">
                <a:tint val="50000"/>
                <a:shade val="100000"/>
                <a:satMod val="350000"/>
              </a:schemeClr>
            </a:gs>
          </a:gsLst>
          <a:lin scaled="0" ang="1620000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rotWithShape="0" dir="5400000" dist="20000" blurRad="40000">
              <a:srgbClr val="000000">
                <a:alpha val="38000"/>
              </a:srgbClr>
            </a:outerShdw>
          </a:effectLst>
        </a:effectStyle>
        <a:effectStyle>
          <a:effectLst>
            <a:outerShdw rotWithShape="0" dir="5400000" dist="23000" blurRad="40000">
              <a:srgbClr val="000000">
                <a:alpha val="35000"/>
              </a:srgbClr>
            </a:outerShdw>
          </a:effectLst>
        </a:effectStyle>
        <a:effectStyle>
          <a:effectLst>
            <a:outerShdw rotWithShape="0" dir="5400000" dist="23000" blurRad="40000">
              <a:srgbClr val="000000">
                <a:alpha val="35000"/>
              </a:srgbClr>
            </a:outerShdw>
          </a:effectLst>
          <a:scene3d>
            <a:camera prst="orthographicFront">
              <a:rot rev="0" lat="0" lon="0"/>
            </a:camera>
            <a:lightRig rig="threePt" dir="t">
              <a:rot rev="1200000" lat="0" lon="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b="180000" l="50000" t="-80000" r="50000"/>
          </a:path>
        </a:gradFill>
        <a:gradFill rotWithShape="1">
          <a:gsLst>
            <a:gs pos="0">
              <a:schemeClr val="phClr">
                <a:tint val="80000"/>
                <a:satMod val="300000"/>
              </a:schemeClr>
            </a:gs>
            <a:gs pos="100000">
              <a:schemeClr val="phClr">
                <a:shade val="30000"/>
                <a:satMod val="200000"/>
              </a:schemeClr>
            </a:gs>
          </a:gsLst>
          <a:path path="circle">
            <a:fillToRect b="50000" l="50000" t="50000" r="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scaled="1" ang="16200000"/>
        </a:gradFill>
        <a:gradFill rotWithShape="1">
          <a:gsLst>
            <a:gs pos="0">
              <a:schemeClr val="phClr">
                <a:tint val="100000"/>
                <a:shade val="100000"/>
                <a:satMod val="130000"/>
              </a:schemeClr>
            </a:gs>
            <a:gs pos="100000">
              <a:schemeClr val="phClr">
                <a:tint val="50000"/>
                <a:shade val="100000"/>
                <a:satMod val="350000"/>
              </a:schemeClr>
            </a:gs>
          </a:gsLst>
          <a:lin scaled="0" ang="1620000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rotWithShape="0" dir="5400000" dist="20000" blurRad="40000">
              <a:srgbClr val="000000">
                <a:alpha val="38000"/>
              </a:srgbClr>
            </a:outerShdw>
          </a:effectLst>
        </a:effectStyle>
        <a:effectStyle>
          <a:effectLst>
            <a:outerShdw rotWithShape="0" dir="5400000" dist="23000" blurRad="40000">
              <a:srgbClr val="000000">
                <a:alpha val="35000"/>
              </a:srgbClr>
            </a:outerShdw>
          </a:effectLst>
        </a:effectStyle>
        <a:effectStyle>
          <a:effectLst>
            <a:outerShdw rotWithShape="0" dir="5400000" dist="23000" blurRad="40000">
              <a:srgbClr val="000000">
                <a:alpha val="35000"/>
              </a:srgbClr>
            </a:outerShdw>
          </a:effectLst>
          <a:scene3d>
            <a:camera prst="orthographicFront">
              <a:rot rev="0" lat="0" lon="0"/>
            </a:camera>
            <a:lightRig rig="threePt" dir="t">
              <a:rot rev="1200000" lat="0" lon="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b="180000" l="50000" t="-80000" r="50000"/>
          </a:path>
        </a:gradFill>
        <a:gradFill rotWithShape="1">
          <a:gsLst>
            <a:gs pos="0">
              <a:schemeClr val="phClr">
                <a:tint val="80000"/>
                <a:satMod val="300000"/>
              </a:schemeClr>
            </a:gs>
            <a:gs pos="100000">
              <a:schemeClr val="phClr">
                <a:shade val="30000"/>
                <a:satMod val="200000"/>
              </a:schemeClr>
            </a:gs>
          </a:gsLst>
          <a:path path="circle">
            <a:fillToRect b="50000" l="50000" t="50000" r="50000"/>
          </a:path>
        </a:gradFill>
      </a:bgFillStyleLst>
    </a:fmtScheme>
  </a:themeElements>
</a:theme>
</file>