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ContentType="application/vnd.openxmlformats-officedocument.presentationml.slideLayout+xml" PartName="/ppt/slideLayouts/slideLayout1.xml"/>
  <Override ContentType="application/vnd.openxmlformats-officedocument.presentationml.slideLayout+xml" PartName="/ppt/slideLayouts/slideLayout3.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9.xml"/>
  <Override ContentType="application/vnd.openxmlformats-officedocument.presentationml.notesSlide+xml" PartName="/ppt/notesSlides/notesSlide33.xml"/>
  <Override ContentType="application/vnd.openxmlformats-officedocument.presentationml.notesSlide+xml" PartName="/ppt/notesSlides/notesSlide10.xml"/>
  <Override ContentType="application/vnd.openxmlformats-officedocument.presentationml.notesSlide+xml" PartName="/ppt/notesSlides/notesSlide54.xml"/>
  <Override ContentType="application/vnd.openxmlformats-officedocument.presentationml.notesSlide+xml" PartName="/ppt/notesSlides/notesSlide43.xml"/>
  <Override ContentType="application/vnd.openxmlformats-officedocument.presentationml.notesSlide+xml" PartName="/ppt/notesSlides/notesSlide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22.xml"/>
  <Override ContentType="application/vnd.openxmlformats-officedocument.presentationml.notesSlide+xml" PartName="/ppt/notesSlides/notesSlide13.xml"/>
  <Override ContentType="application/vnd.openxmlformats-officedocument.presentationml.notesSlide+xml" PartName="/ppt/notesSlides/notesSlide27.xml"/>
  <Override ContentType="application/vnd.openxmlformats-officedocument.presentationml.notesSlide+xml" PartName="/ppt/notesSlides/notesSlide41.xml"/>
  <Override ContentType="application/vnd.openxmlformats-officedocument.presentationml.notesSlide+xml" PartName="/ppt/notesSlides/notesSlide12.xml"/>
  <Override ContentType="application/vnd.openxmlformats-officedocument.presentationml.notesSlide+xml" PartName="/ppt/notesSlides/notesSlide53.xml"/>
  <Override ContentType="application/vnd.openxmlformats-officedocument.presentationml.notesSlide+xml" PartName="/ppt/notesSlides/notesSlide15.xml"/>
  <Override ContentType="application/vnd.openxmlformats-officedocument.presentationml.notesSlide+xml" PartName="/ppt/notesSlides/notesSlide1.xml"/>
  <Override ContentType="application/vnd.openxmlformats-officedocument.presentationml.notesSlide+xml" PartName="/ppt/notesSlides/notesSlide49.xml"/>
  <Override ContentType="application/vnd.openxmlformats-officedocument.presentationml.notesSlide+xml" PartName="/ppt/notesSlides/notesSlide50.xml"/>
  <Override ContentType="application/vnd.openxmlformats-officedocument.presentationml.notesSlide+xml" PartName="/ppt/notesSlides/notesSlide42.xml"/>
  <Override ContentType="application/vnd.openxmlformats-officedocument.presentationml.notesSlide+xml" PartName="/ppt/notesSlides/notesSlide26.xml"/>
  <Override ContentType="application/vnd.openxmlformats-officedocument.presentationml.notesSlide+xml" PartName="/ppt/notesSlides/notesSlide40.xml"/>
  <Override ContentType="application/vnd.openxmlformats-officedocument.presentationml.notesSlide+xml" PartName="/ppt/notesSlides/notesSlide11.xml"/>
  <Override ContentType="application/vnd.openxmlformats-officedocument.presentationml.notesSlide+xml" PartName="/ppt/notesSlides/notesSlide23.xml"/>
  <Override ContentType="application/vnd.openxmlformats-officedocument.presentationml.notesSlide+xml" PartName="/ppt/notesSlides/notesSlide29.xml"/>
  <Override ContentType="application/vnd.openxmlformats-officedocument.presentationml.notesSlide+xml" PartName="/ppt/notesSlides/notesSlide46.xml"/>
  <Override ContentType="application/vnd.openxmlformats-officedocument.presentationml.notesSlide+xml" PartName="/ppt/notesSlides/notesSlide56.xml"/>
  <Override ContentType="application/vnd.openxmlformats-officedocument.presentationml.notesSlide+xml" PartName="/ppt/notesSlides/notesSlide18.xml"/>
  <Override ContentType="application/vnd.openxmlformats-officedocument.presentationml.notesSlide+xml" PartName="/ppt/notesSlides/notesSlide39.xml"/>
  <Override ContentType="application/vnd.openxmlformats-officedocument.presentationml.notesSlide+xml" PartName="/ppt/notesSlides/notesSlide20.xml"/>
  <Override ContentType="application/vnd.openxmlformats-officedocument.presentationml.notesSlide+xml" PartName="/ppt/notesSlides/notesSlide24.xml"/>
  <Override ContentType="application/vnd.openxmlformats-officedocument.presentationml.notesSlide+xml" PartName="/ppt/notesSlides/notesSlide48.xml"/>
  <Override ContentType="application/vnd.openxmlformats-officedocument.presentationml.notesSlide+xml" PartName="/ppt/notesSlides/notesSlide17.xml"/>
  <Override ContentType="application/vnd.openxmlformats-officedocument.presentationml.notesSlide+xml" PartName="/ppt/notesSlides/notesSlide25.xml"/>
  <Override ContentType="application/vnd.openxmlformats-officedocument.presentationml.notesSlide+xml" PartName="/ppt/notesSlides/notesSlide14.xml"/>
  <Override ContentType="application/vnd.openxmlformats-officedocument.presentationml.notesSlide+xml" PartName="/ppt/notesSlides/notesSlide47.xml"/>
  <Override ContentType="application/vnd.openxmlformats-officedocument.presentationml.notesSlide+xml" PartName="/ppt/notesSlides/notesSlide32.xml"/>
  <Override ContentType="application/vnd.openxmlformats-officedocument.presentationml.notesSlide+xml" PartName="/ppt/notesSlides/notesSlide37.xml"/>
  <Override ContentType="application/vnd.openxmlformats-officedocument.presentationml.notesSlide+xml" PartName="/ppt/notesSlides/notesSlide31.xml"/>
  <Override ContentType="application/vnd.openxmlformats-officedocument.presentationml.notesSlide+xml" PartName="/ppt/notesSlides/notesSlide58.xml"/>
  <Override ContentType="application/vnd.openxmlformats-officedocument.presentationml.notesSlide+xml" PartName="/ppt/notesSlides/notesSlide52.xml"/>
  <Override ContentType="application/vnd.openxmlformats-officedocument.presentationml.notesSlide+xml" PartName="/ppt/notesSlides/notesSlide16.xml"/>
  <Override ContentType="application/vnd.openxmlformats-officedocument.presentationml.notesSlide+xml" PartName="/ppt/notesSlides/notesSlide3.xml"/>
  <Override ContentType="application/vnd.openxmlformats-officedocument.presentationml.notesSlide+xml" PartName="/ppt/notesSlides/notesSlide6.xml"/>
  <Override ContentType="application/vnd.openxmlformats-officedocument.presentationml.notesSlide+xml" PartName="/ppt/notesSlides/notesSlide28.xml"/>
  <Override ContentType="application/vnd.openxmlformats-officedocument.presentationml.notesSlide+xml" PartName="/ppt/notesSlides/notesSlide38.xml"/>
  <Override ContentType="application/vnd.openxmlformats-officedocument.presentationml.notesSlide+xml" PartName="/ppt/notesSlides/notesSlide8.xml"/>
  <Override ContentType="application/vnd.openxmlformats-officedocument.presentationml.notesSlide+xml" PartName="/ppt/notesSlides/notesSlide45.xml"/>
  <Override ContentType="application/vnd.openxmlformats-officedocument.presentationml.notesSlide+xml" PartName="/ppt/notesSlides/notesSlide55.xml"/>
  <Override ContentType="application/vnd.openxmlformats-officedocument.presentationml.notesSlide+xml" PartName="/ppt/notesSlides/notesSlide44.xml"/>
  <Override ContentType="application/vnd.openxmlformats-officedocument.presentationml.notesSlide+xml" PartName="/ppt/notesSlides/notesSlide57.xml"/>
  <Override ContentType="application/vnd.openxmlformats-officedocument.presentationml.notesSlide+xml" PartName="/ppt/notesSlides/notesSlide19.xml"/>
  <Override ContentType="application/vnd.openxmlformats-officedocument.presentationml.notesSlide+xml" PartName="/ppt/notesSlides/notesSlide30.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21.xml"/>
  <Override ContentType="application/vnd.openxmlformats-officedocument.presentationml.notesSlide+xml" PartName="/ppt/notesSlides/notesSlide36.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1.xml"/>
  <Override ContentType="application/vnd.openxmlformats-officedocument.presentationml.slideMaster+xml" PartName="/ppt/slideMasters/slideMaster1.xml"/>
  <Override ContentType="application/vnd.openxmlformats-officedocument.presentationml.slide+xml" PartName="/ppt/slides/slide37.xml"/>
  <Override ContentType="application/vnd.openxmlformats-officedocument.presentationml.slide+xml" PartName="/ppt/slides/slide47.xml"/>
  <Override ContentType="application/vnd.openxmlformats-officedocument.presentationml.slide+xml" PartName="/ppt/slides/slide45.xml"/>
  <Override ContentType="application/vnd.openxmlformats-officedocument.presentationml.slide+xml" PartName="/ppt/slides/slide6.xml"/>
  <Override ContentType="application/vnd.openxmlformats-officedocument.presentationml.slide+xml" PartName="/ppt/slides/slide33.xml"/>
  <Override ContentType="application/vnd.openxmlformats-officedocument.presentationml.slide+xml" PartName="/ppt/slides/slide36.xml"/>
  <Override ContentType="application/vnd.openxmlformats-officedocument.presentationml.slide+xml" PartName="/ppt/slides/slide35.xml"/>
  <Override ContentType="application/vnd.openxmlformats-officedocument.presentationml.slide+xml" PartName="/ppt/slides/slide56.xml"/>
  <Override ContentType="application/vnd.openxmlformats-officedocument.presentationml.slide+xml" PartName="/ppt/slides/slide24.xml"/>
  <Override ContentType="application/vnd.openxmlformats-officedocument.presentationml.slide+xml" PartName="/ppt/slides/slide50.xml"/>
  <Override ContentType="application/vnd.openxmlformats-officedocument.presentationml.slide+xml" PartName="/ppt/slides/slide11.xml"/>
  <Override ContentType="application/vnd.openxmlformats-officedocument.presentationml.slide+xml" PartName="/ppt/slides/slide42.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1.xml"/>
  <Override ContentType="application/vnd.openxmlformats-officedocument.presentationml.slide+xml" PartName="/ppt/slides/slide44.xml"/>
  <Override ContentType="application/vnd.openxmlformats-officedocument.presentationml.slide+xml" PartName="/ppt/slides/slide46.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8.xml"/>
  <Override ContentType="application/vnd.openxmlformats-officedocument.presentationml.slide+xml" PartName="/ppt/slides/slide58.xml"/>
  <Override ContentType="application/vnd.openxmlformats-officedocument.presentationml.slide+xml" PartName="/ppt/slides/slide30.xml"/>
  <Override ContentType="application/vnd.openxmlformats-officedocument.presentationml.slide+xml" PartName="/ppt/slides/slide8.xml"/>
  <Override ContentType="application/vnd.openxmlformats-officedocument.presentationml.slide+xml" PartName="/ppt/slides/slide4.xml"/>
  <Override ContentType="application/vnd.openxmlformats-officedocument.presentationml.slide+xml" PartName="/ppt/slides/slide28.xml"/>
  <Override ContentType="application/vnd.openxmlformats-officedocument.presentationml.slide+xml" PartName="/ppt/slides/slide49.xml"/>
  <Override ContentType="application/vnd.openxmlformats-officedocument.presentationml.slide+xml" PartName="/ppt/slides/slide14.xml"/>
  <Override ContentType="application/vnd.openxmlformats-officedocument.presentationml.slide+xml" PartName="/ppt/slides/slide52.xml"/>
  <Override ContentType="application/vnd.openxmlformats-officedocument.presentationml.slide+xml" PartName="/ppt/slides/slide22.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48.xml"/>
  <Override ContentType="application/vnd.openxmlformats-officedocument.presentationml.slide+xml" PartName="/ppt/slides/slide2.xml"/>
  <Override ContentType="application/vnd.openxmlformats-officedocument.presentationml.slide+xml" PartName="/ppt/slides/slide26.xml"/>
  <Override ContentType="application/vnd.openxmlformats-officedocument.presentationml.slide+xml" PartName="/ppt/slides/slide25.xml"/>
  <Override ContentType="application/vnd.openxmlformats-officedocument.presentationml.slide+xml" PartName="/ppt/slides/slide3.xml"/>
  <Override ContentType="application/vnd.openxmlformats-officedocument.presentationml.slide+xml" PartName="/ppt/slides/slide54.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34.xml"/>
  <Override ContentType="application/vnd.openxmlformats-officedocument.presentationml.slide+xml" PartName="/ppt/slides/slide10.xml"/>
  <Override ContentType="application/vnd.openxmlformats-officedocument.presentationml.slide+xml" PartName="/ppt/slides/slide51.xml"/>
  <Override ContentType="application/vnd.openxmlformats-officedocument.presentationml.slide+xml" PartName="/ppt/slides/slide57.xml"/>
  <Override ContentType="application/vnd.openxmlformats-officedocument.presentationml.slide+xml" PartName="/ppt/slides/slide31.xml"/>
  <Override ContentType="application/vnd.openxmlformats-officedocument.presentationml.slide+xml" PartName="/ppt/slides/slide43.xml"/>
  <Override ContentType="application/vnd.openxmlformats-officedocument.presentationml.slide+xml" PartName="/ppt/slides/slide3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29.xml"/>
  <Override ContentType="application/vnd.openxmlformats-officedocument.presentationml.slide+xml" PartName="/ppt/slides/slide15.xml"/>
  <Override ContentType="application/vnd.openxmlformats-officedocument.presentationml.slide+xml" PartName="/ppt/slides/slide7.xml"/>
  <Override ContentType="application/vnd.openxmlformats-officedocument.presentationml.slide+xml" PartName="/ppt/slides/slide27.xml"/>
  <Override ContentType="application/vnd.openxmlformats-officedocument.presentationml.slide+xml" PartName="/ppt/slides/slide19.xml"/>
  <Override ContentType="application/vnd.openxmlformats-officedocument.presentationml.slide+xml" PartName="/ppt/slides/slide41.xml"/>
  <Override ContentType="application/vnd.openxmlformats-officedocument.presentationml.slide+xml" PartName="/ppt/slides/slide55.xml"/>
  <Override ContentType="application/vnd.openxmlformats-officedocument.presentationml.slide+xml" PartName="/ppt/slides/slide5.xml"/>
  <Override ContentType="application/vnd.openxmlformats-officedocument.presentationml.tableStyles+xml" PartName="/ppt/tableStyles.xml"/>
</Types>
</file>

<file path=_rels/.rels><?xml version="1.0" encoding="UTF-8" standalone="yes"?><Relationships xmlns="http://schemas.openxmlformats.org/package/2006/relationships"><Relationship Type="http://schemas.openxmlformats.org/officeDocument/2006/relationships/officeDocument" Id="rId1"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c:Ignorable="mv" autoCompressPictures="0" mc:PreserveAttributes="mv:*" saveSubsetFonts="1">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Lst>
  <p:sldSz cy="6858000" cx="9144000"/>
  <p:notesSz cy="9144000" cx="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827EEFBD-3B68-45A4-9D6B-D24379D343B7}">
  <a:tblStyle styleName="Table_0" styleId="{827EEFBD-3B68-45A4-9D6B-D24379D343B7}">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 styleName="Table_1" styleId="{D746CBF5-1B9C-47AC-B442-11383005A311}"/>
  <a:tblStyle styleName="Table_2" styleId="{E62940C3-4E55-4A74-ACB5-85C7CD2800ED}"/>
  <a:tblStyle styleName="Table_3" styleId="{C26008B8-8D86-410C-AC65-F92035B8333B}">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 styleName="Table_4" styleId="{6EBD0461-7EB5-4010-97E9-B08E5F66D6A0}">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 styleName="Table_5" styleId="{4F259420-E80D-4B18-BE30-6287E835B541}">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 styleName="Table_6" styleId="{25D91EF0-62F3-4465-A03E-1456E38820E3}">
    <a:wholeTbl>
      <a:tcStyle>
        <a:tcBdr>
          <a:left>
            <a:ln w="9525" cap="flat">
              <a:solidFill>
                <a:srgbClr val="000000"/>
              </a:solidFill>
              <a:prstDash val="solid"/>
              <a:round/>
              <a:headEnd len="med" type="none" w="med"/>
              <a:tailEnd len="med" type="none" w="med"/>
            </a:ln>
          </a:left>
          <a:right>
            <a:ln w="9525" cap="flat">
              <a:solidFill>
                <a:srgbClr val="000000"/>
              </a:solidFill>
              <a:prstDash val="solid"/>
              <a:round/>
              <a:headEnd len="med" type="none" w="med"/>
              <a:tailEnd len="med" type="none" w="med"/>
            </a:ln>
          </a:right>
          <a:top>
            <a:ln w="9525" cap="flat">
              <a:solidFill>
                <a:srgbClr val="000000"/>
              </a:solidFill>
              <a:prstDash val="solid"/>
              <a:round/>
              <a:headEnd len="med" type="none" w="med"/>
              <a:tailEnd len="med" type="none" w="med"/>
            </a:ln>
          </a:top>
          <a:bottom>
            <a:ln w="9525" cap="flat">
              <a:solidFill>
                <a:srgbClr val="000000"/>
              </a:solidFill>
              <a:prstDash val="solid"/>
              <a:round/>
              <a:headEnd len="med" type="none" w="med"/>
              <a:tailEnd len="med" type="none" w="med"/>
            </a:ln>
          </a:bottom>
          <a:insideH>
            <a:ln w="9525" cap="flat">
              <a:solidFill>
                <a:srgbClr val="000000"/>
              </a:solidFill>
              <a:prstDash val="solid"/>
              <a:round/>
              <a:headEnd len="med" type="none" w="med"/>
              <a:tailEnd len="med" type="none" w="med"/>
            </a:ln>
          </a:insideH>
          <a:insideV>
            <a:ln w="9525" cap="flat">
              <a:solidFill>
                <a:srgbClr val="000000"/>
              </a:solidFill>
              <a:prstDash val="solid"/>
              <a:round/>
              <a:headEnd len="med" type="none" w="med"/>
              <a:tailEnd len="med" type="none" w="med"/>
            </a:ln>
          </a:insideV>
        </a:tcBdr>
      </a:tcStyle>
    </a:wholeTbl>
  </a:tblStyle>
</a:tblStyleLst>
</file>

<file path=ppt/_rels/presentation.xml.rels><?xml version="1.0" encoding="UTF-8" standalone="yes"?><Relationships xmlns="http://schemas.openxmlformats.org/package/2006/relationships"><Relationship Type="http://schemas.openxmlformats.org/officeDocument/2006/relationships/slide" Id="rId39" Target="slides/slide34.xml"/><Relationship Type="http://schemas.openxmlformats.org/officeDocument/2006/relationships/slide" Id="rId38" Target="slides/slide33.xml"/><Relationship Type="http://schemas.openxmlformats.org/officeDocument/2006/relationships/slide" Id="rId37" Target="slides/slide32.xml"/><Relationship Type="http://schemas.openxmlformats.org/officeDocument/2006/relationships/slide" Id="rId36" Target="slides/slide31.xml"/><Relationship Type="http://schemas.openxmlformats.org/officeDocument/2006/relationships/slide" Id="rId30" Target="slides/slide25.xml"/><Relationship Type="http://schemas.openxmlformats.org/officeDocument/2006/relationships/slide" Id="rId31" Target="slides/slide26.xml"/><Relationship Type="http://schemas.openxmlformats.org/officeDocument/2006/relationships/slide" Id="rId34" Target="slides/slide29.xml"/><Relationship Type="http://schemas.openxmlformats.org/officeDocument/2006/relationships/slide" Id="rId35" Target="slides/slide30.xml"/><Relationship Type="http://schemas.openxmlformats.org/officeDocument/2006/relationships/slide" Id="rId32" Target="slides/slide27.xml"/><Relationship Type="http://schemas.openxmlformats.org/officeDocument/2006/relationships/slide" Id="rId33" Target="slides/slide28.xml"/><Relationship Type="http://schemas.openxmlformats.org/officeDocument/2006/relationships/slide" Id="rId48" Target="slides/slide43.xml"/><Relationship Type="http://schemas.openxmlformats.org/officeDocument/2006/relationships/slide" Id="rId47" Target="slides/slide42.xml"/><Relationship Type="http://schemas.openxmlformats.org/officeDocument/2006/relationships/slide" Id="rId49" Target="slides/slide44.xml"/><Relationship Type="http://schemas.openxmlformats.org/officeDocument/2006/relationships/presProps" Id="rId2" Target="presProps.xml"/><Relationship Type="http://schemas.openxmlformats.org/officeDocument/2006/relationships/theme" Id="rId1" Target="theme/theme1.xml"/><Relationship Type="http://schemas.openxmlformats.org/officeDocument/2006/relationships/slide" Id="rId40" Target="slides/slide35.xml"/><Relationship Type="http://schemas.openxmlformats.org/officeDocument/2006/relationships/slideMaster" Id="rId4" Target="slideMasters/slideMaster1.xml"/><Relationship Type="http://schemas.openxmlformats.org/officeDocument/2006/relationships/slide" Id="rId41" Target="slides/slide36.xml"/><Relationship Type="http://schemas.openxmlformats.org/officeDocument/2006/relationships/tableStyles" Id="rId3" Target="tableStyles.xml"/><Relationship Type="http://schemas.openxmlformats.org/officeDocument/2006/relationships/slide" Id="rId42" Target="slides/slide37.xml"/><Relationship Type="http://schemas.openxmlformats.org/officeDocument/2006/relationships/slide" Id="rId43" Target="slides/slide38.xml"/><Relationship Type="http://schemas.openxmlformats.org/officeDocument/2006/relationships/slide" Id="rId44" Target="slides/slide39.xml"/><Relationship Type="http://schemas.openxmlformats.org/officeDocument/2006/relationships/slide" Id="rId45" Target="slides/slide40.xml"/><Relationship Type="http://schemas.openxmlformats.org/officeDocument/2006/relationships/slide" Id="rId46" Target="slides/slide41.xml"/><Relationship Type="http://schemas.openxmlformats.org/officeDocument/2006/relationships/slide" Id="rId9" Target="slides/slide4.xml"/><Relationship Type="http://schemas.openxmlformats.org/officeDocument/2006/relationships/slide" Id="rId6" Target="slides/slide1.xml"/><Relationship Type="http://schemas.openxmlformats.org/officeDocument/2006/relationships/notesMaster" Id="rId5" Target="notesMasters/notesMaster1.xml"/><Relationship Type="http://schemas.openxmlformats.org/officeDocument/2006/relationships/slide" Id="rId8" Target="slides/slide3.xml"/><Relationship Type="http://schemas.openxmlformats.org/officeDocument/2006/relationships/slide" Id="rId7" Target="slides/slide2.xml"/><Relationship Type="http://schemas.openxmlformats.org/officeDocument/2006/relationships/slide" Id="rId58" Target="slides/slide53.xml"/><Relationship Type="http://schemas.openxmlformats.org/officeDocument/2006/relationships/slide" Id="rId59" Target="slides/slide54.xml"/><Relationship Type="http://schemas.openxmlformats.org/officeDocument/2006/relationships/slide" Id="rId19" Target="slides/slide14.xml"/><Relationship Type="http://schemas.openxmlformats.org/officeDocument/2006/relationships/slide" Id="rId18" Target="slides/slide13.xml"/><Relationship Type="http://schemas.openxmlformats.org/officeDocument/2006/relationships/slide" Id="rId17" Target="slides/slide12.xml"/><Relationship Type="http://schemas.openxmlformats.org/officeDocument/2006/relationships/slide" Id="rId16" Target="slides/slide11.xml"/><Relationship Type="http://schemas.openxmlformats.org/officeDocument/2006/relationships/slide" Id="rId15" Target="slides/slide10.xml"/><Relationship Type="http://schemas.openxmlformats.org/officeDocument/2006/relationships/slide" Id="rId14" Target="slides/slide9.xml"/><Relationship Type="http://schemas.openxmlformats.org/officeDocument/2006/relationships/slide" Id="rId12" Target="slides/slide7.xml"/><Relationship Type="http://schemas.openxmlformats.org/officeDocument/2006/relationships/slide" Id="rId13" Target="slides/slide8.xml"/><Relationship Type="http://schemas.openxmlformats.org/officeDocument/2006/relationships/slide" Id="rId10" Target="slides/slide5.xml"/><Relationship Type="http://schemas.openxmlformats.org/officeDocument/2006/relationships/slide" Id="rId11" Target="slides/slide6.xml"/><Relationship Type="http://schemas.openxmlformats.org/officeDocument/2006/relationships/slide" Id="rId57" Target="slides/slide52.xml"/><Relationship Type="http://schemas.openxmlformats.org/officeDocument/2006/relationships/slide" Id="rId56" Target="slides/slide51.xml"/><Relationship Type="http://schemas.openxmlformats.org/officeDocument/2006/relationships/slide" Id="rId55" Target="slides/slide50.xml"/><Relationship Type="http://schemas.openxmlformats.org/officeDocument/2006/relationships/slide" Id="rId54" Target="slides/slide49.xml"/><Relationship Type="http://schemas.openxmlformats.org/officeDocument/2006/relationships/slide" Id="rId53" Target="slides/slide48.xml"/><Relationship Type="http://schemas.openxmlformats.org/officeDocument/2006/relationships/slide" Id="rId52" Target="slides/slide47.xml"/><Relationship Type="http://schemas.openxmlformats.org/officeDocument/2006/relationships/slide" Id="rId51" Target="slides/slide46.xml"/><Relationship Type="http://schemas.openxmlformats.org/officeDocument/2006/relationships/slide" Id="rId50" Target="slides/slide45.xml"/><Relationship Type="http://schemas.openxmlformats.org/officeDocument/2006/relationships/slide" Id="rId29" Target="slides/slide24.xml"/><Relationship Type="http://schemas.openxmlformats.org/officeDocument/2006/relationships/slide" Id="rId26" Target="slides/slide21.xml"/><Relationship Type="http://schemas.openxmlformats.org/officeDocument/2006/relationships/slide" Id="rId25" Target="slides/slide20.xml"/><Relationship Type="http://schemas.openxmlformats.org/officeDocument/2006/relationships/slide" Id="rId28" Target="slides/slide23.xml"/><Relationship Type="http://schemas.openxmlformats.org/officeDocument/2006/relationships/slide" Id="rId27" Target="slides/slide22.xml"/><Relationship Type="http://schemas.openxmlformats.org/officeDocument/2006/relationships/slide" Id="rId21" Target="slides/slide16.xml"/><Relationship Type="http://schemas.openxmlformats.org/officeDocument/2006/relationships/slide" Id="rId22" Target="slides/slide17.xml"/><Relationship Type="http://schemas.openxmlformats.org/officeDocument/2006/relationships/slide" Id="rId60" Target="slides/slide55.xml"/><Relationship Type="http://schemas.openxmlformats.org/officeDocument/2006/relationships/slide" Id="rId23" Target="slides/slide18.xml"/><Relationship Type="http://schemas.openxmlformats.org/officeDocument/2006/relationships/slide" Id="rId24" Target="slides/slide19.xml"/><Relationship Type="http://schemas.openxmlformats.org/officeDocument/2006/relationships/slide" Id="rId20" Target="slides/slide15.xml"/><Relationship Type="http://schemas.openxmlformats.org/officeDocument/2006/relationships/slide" Id="rId62" Target="slides/slide57.xml"/><Relationship Type="http://schemas.openxmlformats.org/officeDocument/2006/relationships/slide" Id="rId61" Target="slides/slide56.xml"/><Relationship Type="http://schemas.openxmlformats.org/officeDocument/2006/relationships/slide" Id="rId63" Target="slides/slide58.xml"/></Relationships>
</file>

<file path=ppt/notesMasters/_rels/notesMaster1.xml.rels><?xml version="1.0" encoding="UTF-8" standalone="yes"?><Relationships xmlns="http://schemas.openxmlformats.org/package/2006/relationships"><Relationship Type="http://schemas.openxmlformats.org/officeDocument/2006/relationships/theme" Id="rId1"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 id="1"/>
        <p:cNvGrpSpPr/>
        <p:nvPr/>
      </p:nvGrpSpPr>
      <p:grpSpPr>
        <a:xfrm>
          <a:off x="0" y="0"/>
          <a:ext cx="0" cy="0"/>
          <a:chOff x="0" y="0"/>
          <a:chExt cx="0" cy="0"/>
        </a:xfrm>
      </p:grpSpPr>
      <p:sp>
        <p:nvSpPr>
          <p:cNvPr name="Shape 2" id="2"/>
          <p:cNvSpPr/>
          <p:nvPr>
            <p:ph idx="2" type="sldImg"/>
          </p:nvPr>
        </p:nvSpPr>
        <p:spPr>
          <a:xfrm>
            <a:off x="1143225" y="685800"/>
            <a:ext cx="4572225" cy="3429000"/>
          </a:xfrm>
          <a:custGeom>
            <a:pathLst>
              <a:path w="120000" h="120000" extrusionOk="0">
                <a:moveTo>
                  <a:pt x="0" y="0"/>
                </a:moveTo>
                <a:lnTo>
                  <a:pt x="120000" y="0"/>
                </a:lnTo>
                <a:lnTo>
                  <a:pt x="120000" y="120000"/>
                </a:lnTo>
                <a:lnTo>
                  <a:pt x="0" y="120000"/>
                </a:lnTo>
                <a:close/>
              </a:path>
            </a:pathLst>
          </a:custGeom>
        </p:spPr>
      </p:sp>
      <p:sp>
        <p:nvSpPr>
          <p:cNvPr name="Shape 3" id="3"/>
          <p:cNvSpPr txBox="1"/>
          <p:nvPr>
            <p:ph idx="1" type="body"/>
          </p:nvPr>
        </p:nvSpPr>
        <p:spPr>
          <a:xfrm>
            <a:off x="685800" y="4343400"/>
            <a:ext cx="5486399" cy="4114800"/>
          </a:xfrm>
          <a:prstGeom prst="rect">
            <a:avLst/>
          </a:prstGeom>
        </p:spPr>
        <p:txBody>
          <a:bodyPr anchorCtr="0" bIns="91425" tIns="91425" anchor="t" lIns="91425" rIns="91425"/>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6="accent6" tx2="lt2" accent5="accent5" bg2="dk2" tx1="dk1" accent4="accent4" bg1="lt1" accent3="accent3" accent2="accent2" accent1="accent1" folHlink="folHlink" hlink="hlink"/>
</p:notesMaster>
</file>

<file path=ppt/notesSlides/_rels/notesSlide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1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2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3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4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0.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1.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2.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3.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4.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5.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5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6.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7.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8.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_rels/notesSlide9.xml.rels><?xml version="1.0" encoding="UTF-8" standalone="yes"?><Relationships xmlns="http://schemas.openxmlformats.org/package/2006/relationships"><Relationship Type="http://schemas.openxmlformats.org/officeDocument/2006/relationships/notesMaster" Id="rId1"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7" id="37"/>
        <p:cNvGrpSpPr/>
        <p:nvPr/>
      </p:nvGrpSpPr>
      <p:grpSpPr>
        <a:xfrm>
          <a:off y="0" x="0"/>
          <a:ext cy="0" cx="0"/>
          <a:chOff y="0" x="0"/>
          <a:chExt cy="0" cx="0"/>
        </a:xfrm>
      </p:grpSpPr>
      <p:sp>
        <p:nvSpPr>
          <p:cNvPr name="Shape 38" id="3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9" id="39"/>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We are the Freshman Imaging Project class.  </a:t>
            </a:r>
          </a:p>
          <a:p>
            <a:r>
              <a:t/>
            </a:r>
          </a:p>
          <a:p>
            <a:pPr rtl="0" lvl="0">
              <a:buClr>
                <a:srgbClr val="000000"/>
              </a:buClr>
              <a:buSzPct val="100000"/>
              <a:buFont typeface="Arial"/>
              <a:buNone/>
            </a:pPr>
            <a:r>
              <a:rPr lang="en"/>
              <a:t>As you know every year the students in the freshmen imaging class are given the challenge of building an imaging system to that could solve a real world problem.</a:t>
            </a:r>
          </a:p>
          <a:p>
            <a:r>
              <a:t/>
            </a:r>
          </a:p>
          <a:p>
            <a:pPr rtl="0" lvl="0">
              <a:buClr>
                <a:srgbClr val="000000"/>
              </a:buClr>
              <a:buSzPct val="100000"/>
              <a:buFont typeface="Arial"/>
              <a:buNone/>
            </a:pPr>
            <a:r>
              <a:rPr lang="en"/>
              <a:t>This is the third year there has been a Freshmen imaging project.  Previous projects have included a Polynomial Texture Mapping Device and a Craniofacial Phenotyper. </a:t>
            </a:r>
          </a:p>
          <a:p>
            <a:r>
              <a:t/>
            </a:r>
          </a:p>
          <a:p>
            <a:r>
              <a:t/>
            </a:r>
          </a:p>
          <a:p>
            <a:r>
              <a:t/>
            </a:r>
          </a:p>
          <a:p>
            <a:r>
              <a:t/>
            </a:r>
          </a:p>
          <a:p>
            <a:pPr rtl="0" lvl="0">
              <a:buNone/>
            </a:pPr>
            <a:r>
              <a:rPr lang="en"/>
              <a:t>For those of you who don't know, Imaging science is a multidisciplinary field that involves mathematics, computer science, physics, and engineering.  The job of imaging scientists are design systems to collect and analyze data. </a:t>
            </a:r>
          </a:p>
          <a:p>
            <a:pPr rtl="0" lvl="0">
              <a:buNone/>
            </a:pPr>
            <a:r>
              <a:rPr lang="en"/>
              <a:t>Fields of study where these systems are utilized include satellite imaging, biomedical, visual perception.</a:t>
            </a:r>
          </a:p>
          <a:p>
            <a:r>
              <a:t/>
            </a:r>
          </a:p>
          <a:p>
            <a:r>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35" id="135"/>
        <p:cNvGrpSpPr/>
        <p:nvPr/>
      </p:nvGrpSpPr>
      <p:grpSpPr>
        <a:xfrm>
          <a:off y="0" x="0"/>
          <a:ext cy="0" cx="0"/>
          <a:chOff y="0" x="0"/>
          <a:chExt cy="0" cx="0"/>
        </a:xfrm>
      </p:grpSpPr>
      <p:sp>
        <p:nvSpPr>
          <p:cNvPr name="Shape 136" id="13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37" id="137"/>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The light field can be characterized by a plenoptic function like the one shown. This function is a way to characterize light coming from a given point in three-dimensional space based on its brightness and angular information and mathematically determine where the light ray is coming from.</a:t>
            </a:r>
          </a:p>
          <a:p>
            <a:r>
              <a:t/>
            </a:r>
          </a:p>
          <a:p>
            <a:pPr rtl="0" lvl="0">
              <a:buNone/>
            </a:pPr>
            <a:r>
              <a:rPr lang="en"/>
              <a:t>The function is five dimensional because it consists of two angles and three coordinates. The light field is basically treated as an infinite collection of vectors around a point, coming from all directions, and produces a one vector which represents the total irradiance, in Watts per square meter, at the point of interest, or the total amount of radiation present for that area.</a:t>
            </a:r>
          </a:p>
          <a:p>
            <a:r>
              <a:t/>
            </a:r>
          </a:p>
          <a:p>
            <a:pPr rtl="0" lvl="0">
              <a:buNone/>
            </a:pPr>
            <a:r>
              <a:rPr lang="en"/>
              <a:t>This function provides more information than you would normally be able to get from just using a regular camera because, with these systems, we have the capability of capturing a light field.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44" id="144"/>
        <p:cNvGrpSpPr/>
        <p:nvPr/>
      </p:nvGrpSpPr>
      <p:grpSpPr>
        <a:xfrm>
          <a:off y="0" x="0"/>
          <a:ext cy="0" cx="0"/>
          <a:chOff y="0" x="0"/>
          <a:chExt cy="0" cx="0"/>
        </a:xfrm>
      </p:grpSpPr>
      <p:sp>
        <p:nvSpPr>
          <p:cNvPr name="Shape 145" id="14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46" id="146"/>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There are a few different ways that we are able to capture an entire light field. One of them is using a multi camera array. On the right, you can see multiple cameras or think of them as a single sensor. Either way, if we only had one camera here, there would be no way to determine the difference between point A and point B or distinguish where the light rays are coming from. </a:t>
            </a:r>
          </a:p>
          <a:p>
            <a:r>
              <a:t/>
            </a:r>
          </a:p>
          <a:p>
            <a:pPr rtl="0" lvl="0">
              <a:buNone/>
            </a:pPr>
            <a:r>
              <a:rPr lang="en"/>
              <a:t>Imaging, in the traditional sense, with only one camera, only gives spatial information in an x-y sense and color intensity. You can tell where the light hit not where they came from. </a:t>
            </a:r>
          </a:p>
          <a:p>
            <a:r>
              <a:t/>
            </a:r>
          </a:p>
          <a:p>
            <a:pPr rtl="0" lvl="0">
              <a:buNone/>
            </a:pPr>
            <a:r>
              <a:rPr lang="en"/>
              <a:t>Another way to capture a light field is to use micro lenses. These are used in light field cameras and have an array of microlenses placed at the camera's focal plane with the image sensor positioned slightly behind them. This setup allows for a displacement of images that are not in focus which means depth information can be extracted and analyzed. You can even refocus an image on the computer after a picture has been taken by using this system.</a:t>
            </a:r>
          </a:p>
          <a:p>
            <a:r>
              <a:t/>
            </a:r>
          </a:p>
          <a:p>
            <a:pPr rtl="0" lvl="0">
              <a:buNone/>
            </a:pPr>
            <a:r>
              <a:rPr lang="en"/>
              <a:t>(Do demo with lytro)</a:t>
            </a:r>
          </a:p>
          <a:p>
            <a:pPr rtl="0" lvl="0">
              <a:buNone/>
            </a:pPr>
            <a:r>
              <a:rPr lang="en"/>
              <a:t>Lytro was created by Stanford University Computer Graphics Laboratory and employs these plenoptic techniques. </a:t>
            </a:r>
          </a:p>
          <a:p>
            <a:pPr rtl="0" lvl="0">
              <a:buNone/>
            </a:pPr>
            <a:r>
              <a:rPr lang="en"/>
              <a:t>Right now the camera is focused on the dog in the background, but as we click in the forefront here, the image will refocus on the groundhog and blur out the background.</a:t>
            </a:r>
          </a:p>
          <a:p>
            <a:pPr rtl="0" lvl="0">
              <a:buNone/>
            </a:pPr>
            <a:r>
              <a:rPr lang="en"/>
              <a:t>This is done in post processing using ray information to refocus the image.</a:t>
            </a:r>
          </a:p>
          <a:p>
            <a:r>
              <a:t/>
            </a:r>
          </a:p>
          <a:p>
            <a:r>
              <a:t/>
            </a:r>
          </a:p>
          <a:p>
            <a: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53" id="153"/>
        <p:cNvGrpSpPr/>
        <p:nvPr/>
      </p:nvGrpSpPr>
      <p:grpSpPr>
        <a:xfrm>
          <a:off y="0" x="0"/>
          <a:ext cy="0" cx="0"/>
          <a:chOff y="0" x="0"/>
          <a:chExt cy="0" cx="0"/>
        </a:xfrm>
      </p:grpSpPr>
      <p:sp>
        <p:nvSpPr>
          <p:cNvPr name="Shape 154" id="15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55" id="15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In this diagram, you can see both a single camera (above) and system of multiple cameras (below) that focus on one point. We are trying to display how the multicamera array we are creating functions much the same as a synthetic aperture. </a:t>
            </a:r>
          </a:p>
          <a:p>
            <a:r>
              <a:t/>
            </a:r>
          </a:p>
          <a:p>
            <a:pPr rtl="0" lvl="0">
              <a:buNone/>
            </a:pPr>
            <a:r>
              <a:rPr lang="en"/>
              <a:t>On the top there is a single large lens, while on the bottom there are five cameras acting as if they were a camera of similar size.</a:t>
            </a:r>
          </a:p>
          <a:p>
            <a:pPr rtl="0" lvl="0">
              <a:buNone/>
            </a:pPr>
            <a:r>
              <a:rPr lang="en"/>
              <a:t>The sigma over here signals that each of five cameras is being summed together in a computer to create synthetic image.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63" id="163"/>
        <p:cNvGrpSpPr/>
        <p:nvPr/>
      </p:nvGrpSpPr>
      <p:grpSpPr>
        <a:xfrm>
          <a:off y="0" x="0"/>
          <a:ext cy="0" cx="0"/>
          <a:chOff y="0" x="0"/>
          <a:chExt cy="0" cx="0"/>
        </a:xfrm>
      </p:grpSpPr>
      <p:sp>
        <p:nvSpPr>
          <p:cNvPr name="Shape 164" id="16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65" id="16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The multicamera array that we are using can be treated as a single synthetic aperture system. As the size of the aperture increases, we know that depth of field gets smaller, so if we potentially had an extremely large aperture hole, the depth of field would be approaching zero.</a:t>
            </a:r>
          </a:p>
          <a:p>
            <a:r>
              <a:t/>
            </a:r>
          </a:p>
          <a:p>
            <a:pPr rtl="0" lvl="0">
              <a:buNone/>
            </a:pPr>
            <a:r>
              <a:rPr lang="en"/>
              <a:t>In the image on the left you have a very large depth of field in focus and you are able to see both the bushes in the front of the picture and the tree in the background , and on the right with a synthetic aperture your depth of field gets very small so anything not in the plane of focus gets blurred out so only the people are clearly visible.</a:t>
            </a:r>
          </a:p>
          <a:p>
            <a:r>
              <a:t/>
            </a:r>
          </a:p>
          <a:p>
            <a: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70" id="170"/>
        <p:cNvGrpSpPr/>
        <p:nvPr/>
      </p:nvGrpSpPr>
      <p:grpSpPr>
        <a:xfrm>
          <a:off y="0" x="0"/>
          <a:ext cy="0" cx="0"/>
          <a:chOff y="0" x="0"/>
          <a:chExt cy="0" cx="0"/>
        </a:xfrm>
      </p:grpSpPr>
      <p:sp>
        <p:nvSpPr>
          <p:cNvPr name="Shape 171" id="171"/>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72" id="172"/>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Building off the previous slides, one of our end goals is to be able to manipulate the systems so that we can see past or through occluders, or objects that obscure the point of interest. Using multiple cameras allows us to achieve this by setting up different viewpoints and changing the depth of field to focus on an object in the distance. This ties together the synthetic aperture imaging and depth of field concepts we've been talking about. </a:t>
            </a:r>
          </a:p>
          <a:p>
            <a:r>
              <a:t/>
            </a:r>
          </a:p>
          <a:p>
            <a:pPr rtl="0" lvl="0">
              <a:buNone/>
            </a:pPr>
            <a:r>
              <a:rPr lang="en"/>
              <a:t>Relating it to what you just saw on the previous slide, you can think of these green dividers as the bushes in the foreground and behind the object, somewhere over here would be the tree.</a:t>
            </a:r>
          </a:p>
          <a:p>
            <a:r>
              <a:t/>
            </a:r>
          </a:p>
          <a:p>
            <a:r>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79" id="179"/>
        <p:cNvGrpSpPr/>
        <p:nvPr/>
      </p:nvGrpSpPr>
      <p:grpSpPr>
        <a:xfrm>
          <a:off y="0" x="0"/>
          <a:ext cy="0" cx="0"/>
          <a:chOff y="0" x="0"/>
          <a:chExt cy="0" cx="0"/>
        </a:xfrm>
      </p:grpSpPr>
      <p:sp>
        <p:nvSpPr>
          <p:cNvPr name="Shape 180" id="18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81" id="181"/>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This slide shows a few images of different camera views with the middle image being a combination of the surrounding images having the synthetic aperture effect. As you can see, we are able to look through the plants and have a better view of the person behind them.</a:t>
            </a:r>
          </a:p>
          <a:p>
            <a:r>
              <a:t/>
            </a:r>
          </a:p>
          <a:p>
            <a:pPr rtl="0" lvl="0">
              <a:buNone/>
            </a:pPr>
            <a:r>
              <a:rPr lang="en"/>
              <a:t>go back to reference and make sure you know what kind of system was set up.</a:t>
            </a:r>
          </a:p>
          <a:p>
            <a:r>
              <a:t/>
            </a:r>
          </a:p>
          <a:p>
            <a:pPr>
              <a:buNone/>
            </a:pPr>
            <a:r>
              <a:rPr lang="en"/>
              <a:t>bibliography / link / reference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86" id="186"/>
        <p:cNvGrpSpPr/>
        <p:nvPr/>
      </p:nvGrpSpPr>
      <p:grpSpPr>
        <a:xfrm>
          <a:off y="0" x="0"/>
          <a:ext cy="0" cx="0"/>
          <a:chOff y="0" x="0"/>
          <a:chExt cy="0" cx="0"/>
        </a:xfrm>
      </p:grpSpPr>
      <p:sp>
        <p:nvSpPr>
          <p:cNvPr name="Shape 187" id="18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88" id="18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98" id="198"/>
        <p:cNvGrpSpPr/>
        <p:nvPr/>
      </p:nvGrpSpPr>
      <p:grpSpPr>
        <a:xfrm>
          <a:off y="0" x="0"/>
          <a:ext cy="0" cx="0"/>
          <a:chOff y="0" x="0"/>
          <a:chExt cy="0" cx="0"/>
        </a:xfrm>
      </p:grpSpPr>
      <p:sp>
        <p:nvSpPr>
          <p:cNvPr name="Shape 199" id="19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00" id="20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This chart shows the relationship between the three main groups that we created at the beginning of the project: Hardware, Software, and Organization. The Hardware group specialized in the physical side of the project including having a firm understanding of the types of cameras, mounts, and interfaces we might want to use. The Software group specialized on the computational aspects. And the Organization group acts very similar to system engineers in that they help facilitate the relationship between Hardware and Software and initiate + maintain ongoing communication with them, document configurations, and maintain schedules.</a:t>
            </a:r>
          </a:p>
          <a:p>
            <a:pPr rtl="0" lvl="0">
              <a:buNone/>
            </a:pPr>
            <a:r>
              <a:rPr lang="en"/>
              <a:t>Now we are going to talk a little about what we do in each specific group...(turn over to Matt)</a:t>
            </a:r>
          </a:p>
          <a:p>
            <a:r>
              <a:t/>
            </a:r>
          </a:p>
          <a:p>
            <a:pPr lvl="0">
              <a:buNone/>
            </a:pPr>
            <a:r>
              <a:rPr lang="en"/>
              <a:t>END BRIANA'S PART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04" id="204"/>
        <p:cNvGrpSpPr/>
        <p:nvPr/>
      </p:nvGrpSpPr>
      <p:grpSpPr>
        <a:xfrm>
          <a:off y="0" x="0"/>
          <a:ext cy="0" cx="0"/>
          <a:chOff y="0" x="0"/>
          <a:chExt cy="0" cx="0"/>
        </a:xfrm>
      </p:grpSpPr>
      <p:sp>
        <p:nvSpPr>
          <p:cNvPr name="Shape 205" id="20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06" id="206"/>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
</a:t>
            </a:r>
          </a:p>
          <a:p>
            <a:r>
              <a:t/>
            </a:r>
          </a:p>
          <a:p>
            <a:pPr rtl="0" lvl="0">
              <a:buNone/>
            </a:pPr>
            <a:r>
              <a:rPr lang="en"/>
              <a:t>This year our project is to design and build a multi camera array.  </a:t>
            </a:r>
          </a:p>
          <a:p>
            <a:r>
              <a:t/>
            </a:r>
          </a:p>
          <a:p>
            <a:r>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11" id="211"/>
        <p:cNvGrpSpPr/>
        <p:nvPr/>
      </p:nvGrpSpPr>
      <p:grpSpPr>
        <a:xfrm>
          <a:off y="0" x="0"/>
          <a:ext cy="0" cx="0"/>
          <a:chOff y="0" x="0"/>
          <a:chExt cy="0" cx="0"/>
        </a:xfrm>
      </p:grpSpPr>
      <p:sp>
        <p:nvSpPr>
          <p:cNvPr name="Shape 212" id="21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13" id="21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3 PROBLEMS</a:t>
            </a:r>
          </a:p>
          <a:p>
            <a:pPr rtl="0" lvl="0">
              <a:buNone/>
            </a:pPr>
            <a:r>
              <a:rPr lang="en"/>
              <a:t>To address these problems, Hardware has generated a pugh analysis. </a:t>
            </a:r>
          </a:p>
          <a:p>
            <a:r>
              <a:t/>
            </a:r>
          </a:p>
          <a:p>
            <a:pPr rtl="0" lvl="0">
              <a:buNone/>
            </a:pPr>
            <a:r>
              <a:rPr lang="en"/>
              <a:t>pugh analysis - show that we've been doing research to determine which type of camera would be best to use</a:t>
            </a:r>
          </a:p>
          <a:p>
            <a:r>
              <a:t/>
            </a:r>
          </a:p>
          <a:p>
            <a:r>
              <a:t/>
            </a:r>
          </a:p>
          <a:p>
            <a:pPr>
              <a:buNone/>
            </a:pPr>
            <a:r>
              <a:rPr lang="en"/>
              <a:t>*revise* make more sense of points *simplify*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4" id="44"/>
        <p:cNvGrpSpPr/>
        <p:nvPr/>
      </p:nvGrpSpPr>
      <p:grpSpPr>
        <a:xfrm>
          <a:off y="0" x="0"/>
          <a:ext cy="0" cx="0"/>
          <a:chOff y="0" x="0"/>
          <a:chExt cy="0" cx="0"/>
        </a:xfrm>
      </p:grpSpPr>
      <p:sp>
        <p:nvSpPr>
          <p:cNvPr name="Shape 45" id="4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6" id="4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18" id="218"/>
        <p:cNvGrpSpPr/>
        <p:nvPr/>
      </p:nvGrpSpPr>
      <p:grpSpPr>
        <a:xfrm>
          <a:off y="0" x="0"/>
          <a:ext cy="0" cx="0"/>
          <a:chOff y="0" x="0"/>
          <a:chExt cy="0" cx="0"/>
        </a:xfrm>
      </p:grpSpPr>
      <p:sp>
        <p:nvSpPr>
          <p:cNvPr name="Shape 219" id="21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20" id="22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Clr>
                <a:srgbClr val="000000"/>
              </a:buClr>
              <a:buSzPct val="100000"/>
              <a:buFont typeface="Arial"/>
              <a:buNone/>
            </a:pPr>
            <a:r>
              <a:rPr lang="en"/>
              <a:t>What camera to go with?</a:t>
            </a:r>
          </a:p>
          <a:p>
            <a:pPr rtl="0" lvl="0">
              <a:buClr>
                <a:srgbClr val="000000"/>
              </a:buClr>
              <a:buSzPct val="100000"/>
              <a:buFont typeface="Arial"/>
              <a:buNone/>
            </a:pPr>
            <a:r>
              <a:rPr lang="en"/>
              <a:t>Hardware created a pugh analysis (showing different cameras and their parameters table form) so we can compare different types and determine the best choice for our array. </a:t>
            </a:r>
          </a:p>
          <a:p>
            <a:pPr rtl="0" lvl="0">
              <a:buClr>
                <a:srgbClr val="000000"/>
              </a:buClr>
              <a:buSzPct val="100000"/>
              <a:buFont typeface="Arial"/>
              <a:buNone/>
            </a:pPr>
            <a:r>
              <a:rPr lang="en"/>
              <a:t>Cameras/systems we found on the market and how their capabilities compare to our parameters.  </a:t>
            </a:r>
          </a:p>
          <a:p>
            <a:pPr rtl="0" lvl="0">
              <a:buClr>
                <a:srgbClr val="000000"/>
              </a:buClr>
              <a:buSzPct val="100000"/>
              <a:buFont typeface="Arial"/>
              <a:buNone/>
            </a:pPr>
            <a:r>
              <a:rPr lang="en"/>
              <a:t>Made key. </a:t>
            </a:r>
          </a:p>
          <a:p>
            <a:pPr rtl="0" lvl="0">
              <a:buClr>
                <a:srgbClr val="000000"/>
              </a:buClr>
              <a:buSzPct val="100000"/>
              <a:buFont typeface="Arial"/>
              <a:buNone/>
            </a:pPr>
            <a:r>
              <a:rPr lang="en"/>
              <a:t>Grid based analysis. </a:t>
            </a:r>
          </a:p>
          <a:p>
            <a:pPr rtl="0" lvl="0">
              <a:buClr>
                <a:srgbClr val="000000"/>
              </a:buClr>
              <a:buSzPct val="100000"/>
              <a:buFont typeface="Arial"/>
              <a:buNone/>
            </a:pPr>
            <a:r>
              <a:rPr lang="en"/>
              <a:t>Cameras are matched against an ideal.</a:t>
            </a:r>
          </a:p>
          <a:p>
            <a:pPr rtl="0" lvl="0">
              <a:buClr>
                <a:srgbClr val="000000"/>
              </a:buClr>
              <a:buSzPct val="100000"/>
              <a:buFont typeface="Arial"/>
              <a:buNone/>
            </a:pPr>
            <a:r>
              <a:rPr lang="en"/>
              <a:t>Features organized by weight.</a:t>
            </a:r>
          </a:p>
          <a:p>
            <a:pPr rtl="0" lvl="0">
              <a:buClr>
                <a:srgbClr val="000000"/>
              </a:buClr>
              <a:buSzPct val="100000"/>
              <a:buFont typeface="Arial"/>
              <a:buNone/>
            </a:pPr>
            <a:r>
              <a:rPr lang="en"/>
              <a:t>Color code (explain)</a:t>
            </a:r>
          </a:p>
          <a:p>
            <a:pPr rtl="0" lvl="0">
              <a:buNone/>
            </a:pPr>
            <a:r>
              <a:rPr lang="en"/>
              <a:t>This analysis is continuing. It is not done yet.</a:t>
            </a:r>
          </a:p>
          <a:p>
            <a:pPr rtl="0" lvl="0">
              <a:buNone/>
            </a:pPr>
            <a:r>
              <a:rPr lang="en"/>
              <a:t>Features are organized by weight so price is the most important attribute.</a:t>
            </a:r>
          </a:p>
          <a:p>
            <a:pPr rtl="0" lvl="0">
              <a:buNone/>
            </a:pPr>
            <a:r>
              <a:rPr lang="en">
                <a:solidFill>
                  <a:srgbClr val="FF0000"/>
                </a:solidFill>
              </a:rPr>
              <a:t>prices are just the camera body, not with cost of lenses included</a:t>
            </a:r>
          </a:p>
          <a:p>
            <a:pPr rtl="0" lvl="0">
              <a:buNone/>
            </a:pPr>
            <a:r>
              <a:rPr lang="en">
                <a:solidFill>
                  <a:srgbClr val="FF0000"/>
                </a:solidFill>
              </a:rPr>
              <a:t>explain what cross outs and color codes mean</a:t>
            </a:r>
          </a:p>
          <a:p>
            <a:pPr rtl="0" lvl="0">
              <a:buNone/>
            </a:pPr>
            <a:r>
              <a:rPr lang="en">
                <a:solidFill>
                  <a:srgbClr val="FF0000"/>
                </a:solidFill>
              </a:rPr>
              <a:t>put camera 3 resolution in red or explain reason, define frame rate better or get rid of yellow(explain what you've done)</a:t>
            </a:r>
          </a:p>
          <a:p>
            <a:pPr rtl="0" lvl="0">
              <a:buNone/>
            </a:pPr>
            <a:r>
              <a:rPr lang="en">
                <a:solidFill>
                  <a:srgbClr val="FF0000"/>
                </a:solidFill>
              </a:rPr>
              <a:t>put interface lower on list</a:t>
            </a:r>
          </a:p>
          <a:p>
            <a:r>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25" id="225"/>
        <p:cNvGrpSpPr/>
        <p:nvPr/>
      </p:nvGrpSpPr>
      <p:grpSpPr>
        <a:xfrm>
          <a:off y="0" x="0"/>
          <a:ext cy="0" cx="0"/>
          <a:chOff y="0" x="0"/>
          <a:chExt cy="0" cx="0"/>
        </a:xfrm>
      </p:grpSpPr>
      <p:sp>
        <p:nvSpPr>
          <p:cNvPr name="Shape 226" id="22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27" id="227"/>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Update synch colors</a:t>
            </a:r>
          </a:p>
          <a:p>
            <a:pPr rtl="0" lvl="0">
              <a:buNone/>
            </a:pPr>
            <a:r>
              <a:rPr lang="en"/>
              <a:t>Warp atributes over</a:t>
            </a:r>
          </a:p>
          <a:p>
            <a:r>
              <a:t/>
            </a:r>
          </a:p>
          <a:p>
            <a:pPr rtl="0" lvl="0">
              <a:buNone/>
            </a:pPr>
            <a:r>
              <a:rPr lang="en"/>
              <a:t>usb is slower</a:t>
            </a:r>
          </a:p>
          <a:p>
            <a:pPr rtl="0" lvl="0">
              <a:buNone/>
            </a:pPr>
            <a:r>
              <a:rPr lang="en"/>
              <a:t>GigE is far more expensive. need PCI ports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36" id="236"/>
        <p:cNvGrpSpPr/>
        <p:nvPr/>
      </p:nvGrpSpPr>
      <p:grpSpPr>
        <a:xfrm>
          <a:off y="0" x="0"/>
          <a:ext cy="0" cx="0"/>
          <a:chOff y="0" x="0"/>
          <a:chExt cy="0" cx="0"/>
        </a:xfrm>
      </p:grpSpPr>
      <p:sp>
        <p:nvSpPr>
          <p:cNvPr name="Shape 237" id="23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38" id="238"/>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lnSpc>
                <a:spcPct val="115000"/>
              </a:lnSpc>
              <a:buNone/>
            </a:pPr>
            <a:r>
              <a:rPr lang="en"/>
              <a:t>Considering: how densely packed they are </a:t>
            </a:r>
          </a:p>
          <a:p>
            <a:pPr rtl="0" lvl="0">
              <a:lnSpc>
                <a:spcPct val="115000"/>
              </a:lnSpc>
              <a:buNone/>
            </a:pPr>
            <a:r>
              <a:rPr lang="en">
                <a:solidFill>
                  <a:srgbClr val="FF0000"/>
                </a:solidFill>
              </a:rPr>
              <a:t>Add predictive modeling slide after this slide - started developing my own but have more advanced programs here at center so we started using those</a:t>
            </a:r>
          </a:p>
          <a:p>
            <a:pPr rtl="0" lvl="0">
              <a:lnSpc>
                <a:spcPct val="115000"/>
              </a:lnSpc>
              <a:buNone/>
            </a:pPr>
            <a:r>
              <a:rPr lang="en">
                <a:solidFill>
                  <a:srgbClr val="FF0000"/>
                </a:solidFill>
              </a:rPr>
              <a:t>predict dialog will go on into winter quarter</a:t>
            </a:r>
          </a:p>
          <a:p>
            <a:r>
              <a:t/>
            </a:r>
          </a:p>
          <a:p>
            <a:pPr rtl="0" lvl="0">
              <a:lnSpc>
                <a:spcPct val="115000"/>
              </a:lnSpc>
              <a:buNone/>
            </a:pPr>
            <a:r>
              <a:rPr lang="en">
                <a:solidFill>
                  <a:srgbClr val="FF0000"/>
                </a:solidFill>
              </a:rPr>
              <a:t>site each picture/link</a:t>
            </a:r>
          </a:p>
          <a:p>
            <a:pPr indent="-298450" marL="457200" rtl="0" lvl="0">
              <a:lnSpc>
                <a:spcPct val="115000"/>
              </a:lnSpc>
              <a:buClr>
                <a:srgbClr val="000000"/>
              </a:buClr>
              <a:buSzPct val="166666"/>
              <a:buFont typeface="Arial"/>
              <a:buChar char="•"/>
            </a:pPr>
            <a:r>
              <a:rPr lang="en"/>
              <a:t>Linear Pros:</a:t>
            </a:r>
          </a:p>
          <a:p>
            <a:pPr indent="-298450" marL="914400" rtl="0" lvl="1">
              <a:lnSpc>
                <a:spcPct val="115000"/>
              </a:lnSpc>
              <a:buClr>
                <a:srgbClr val="000000"/>
              </a:buClr>
              <a:buSzPct val="100000"/>
              <a:buFont typeface="Courier New"/>
              <a:buChar char="o"/>
            </a:pPr>
            <a:r>
              <a:rPr lang="en"/>
              <a:t>Simplest configuration (hardware and software)</a:t>
            </a:r>
          </a:p>
          <a:p>
            <a:pPr indent="-298450" marL="914400" rtl="0" lvl="1">
              <a:lnSpc>
                <a:spcPct val="115000"/>
              </a:lnSpc>
              <a:buClr>
                <a:srgbClr val="000000"/>
              </a:buClr>
              <a:buSzPct val="100000"/>
              <a:buFont typeface="Courier New"/>
              <a:buChar char="o"/>
            </a:pPr>
            <a:r>
              <a:rPr lang="en"/>
              <a:t>Cheapest (Less cameras necessary)</a:t>
            </a:r>
          </a:p>
          <a:p>
            <a:pPr indent="-298450" marL="457200" rtl="0" lvl="0">
              <a:lnSpc>
                <a:spcPct val="115000"/>
              </a:lnSpc>
              <a:buClr>
                <a:srgbClr val="000000"/>
              </a:buClr>
              <a:buSzPct val="166666"/>
              <a:buFont typeface="Arial"/>
              <a:buChar char="•"/>
            </a:pPr>
            <a:r>
              <a:rPr lang="en"/>
              <a:t>Linear Cons:</a:t>
            </a:r>
          </a:p>
          <a:p>
            <a:pPr indent="-298450" marL="914400" rtl="0" lvl="1">
              <a:lnSpc>
                <a:spcPct val="115000"/>
              </a:lnSpc>
              <a:buClr>
                <a:srgbClr val="000000"/>
              </a:buClr>
              <a:buSzPct val="100000"/>
              <a:buFont typeface="Courier New"/>
              <a:buChar char="o"/>
            </a:pPr>
            <a:r>
              <a:rPr lang="en"/>
              <a:t>Reduced field of view</a:t>
            </a:r>
          </a:p>
          <a:p>
            <a:pPr indent="-298450" marL="914400" rtl="0" lvl="1">
              <a:lnSpc>
                <a:spcPct val="115000"/>
              </a:lnSpc>
              <a:buClr>
                <a:srgbClr val="000000"/>
              </a:buClr>
              <a:buSzPct val="100000"/>
              <a:buFont typeface="Courier New"/>
              <a:buChar char="o"/>
            </a:pPr>
            <a:r>
              <a:rPr lang="en"/>
              <a:t>Aspect Ratio (Long strip of video): ratio of horizontal to vertical pixels</a:t>
            </a:r>
          </a:p>
          <a:p>
            <a:pPr indent="-298450" marL="457200" rtl="0" lvl="0">
              <a:lnSpc>
                <a:spcPct val="115000"/>
              </a:lnSpc>
              <a:buClr>
                <a:srgbClr val="000000"/>
              </a:buClr>
              <a:buSzPct val="166666"/>
              <a:buFont typeface="Arial"/>
              <a:buChar char="•"/>
            </a:pPr>
            <a:r>
              <a:rPr lang="en"/>
              <a:t>2D Pros</a:t>
            </a:r>
          </a:p>
          <a:p>
            <a:pPr indent="-298450" marL="914400" rtl="0" lvl="1">
              <a:lnSpc>
                <a:spcPct val="115000"/>
              </a:lnSpc>
              <a:buClr>
                <a:srgbClr val="000000"/>
              </a:buClr>
              <a:buSzPct val="100000"/>
              <a:buFont typeface="Courier New"/>
              <a:buChar char="o"/>
            </a:pPr>
            <a:r>
              <a:rPr lang="en"/>
              <a:t>Larger field of view (horizontally and vertically)</a:t>
            </a:r>
          </a:p>
          <a:p>
            <a:pPr indent="-298450" marL="914400" rtl="0" lvl="1">
              <a:lnSpc>
                <a:spcPct val="115000"/>
              </a:lnSpc>
              <a:buClr>
                <a:srgbClr val="000000"/>
              </a:buClr>
              <a:buSzPct val="100000"/>
              <a:buFont typeface="Courier New"/>
              <a:buChar char="o"/>
            </a:pPr>
            <a:r>
              <a:rPr lang="en"/>
              <a:t>More compatible aspect ratio</a:t>
            </a:r>
          </a:p>
          <a:p>
            <a:pPr indent="-298450" marL="457200" rtl="0" lvl="0">
              <a:lnSpc>
                <a:spcPct val="115000"/>
              </a:lnSpc>
              <a:buClr>
                <a:srgbClr val="000000"/>
              </a:buClr>
              <a:buSzPct val="166666"/>
              <a:buFont typeface="Arial"/>
              <a:buChar char="•"/>
            </a:pPr>
            <a:r>
              <a:rPr lang="en"/>
              <a:t>2D Cons</a:t>
            </a:r>
          </a:p>
          <a:p>
            <a:pPr indent="-298450" marL="914400" rtl="0" lvl="1">
              <a:lnSpc>
                <a:spcPct val="115000"/>
              </a:lnSpc>
              <a:buClr>
                <a:srgbClr val="000000"/>
              </a:buClr>
              <a:buSzPct val="100000"/>
              <a:buFont typeface="Courier New"/>
              <a:buChar char="o"/>
            </a:pPr>
            <a:r>
              <a:rPr lang="en"/>
              <a:t>More expensive (more cameras than linear)</a:t>
            </a:r>
          </a:p>
          <a:p>
            <a:pPr indent="-298450" marL="914400" rtl="0" lvl="1">
              <a:lnSpc>
                <a:spcPct val="115000"/>
              </a:lnSpc>
              <a:buClr>
                <a:srgbClr val="000000"/>
              </a:buClr>
              <a:buSzPct val="100000"/>
              <a:buFont typeface="Courier New"/>
              <a:buChar char="o"/>
            </a:pPr>
            <a:r>
              <a:rPr lang="en"/>
              <a:t>More visually obvious</a:t>
            </a:r>
          </a:p>
          <a:p>
            <a:pPr indent="-298450" marL="457200" rtl="0" lvl="0">
              <a:lnSpc>
                <a:spcPct val="115000"/>
              </a:lnSpc>
              <a:buClr>
                <a:srgbClr val="000000"/>
              </a:buClr>
              <a:buSzPct val="166666"/>
              <a:buFont typeface="Arial"/>
              <a:buChar char="•"/>
            </a:pPr>
            <a:r>
              <a:rPr lang="en"/>
              <a:t>3D Pros</a:t>
            </a:r>
          </a:p>
          <a:p>
            <a:pPr indent="-298450" marL="914400" rtl="0" lvl="1">
              <a:lnSpc>
                <a:spcPct val="115000"/>
              </a:lnSpc>
              <a:buClr>
                <a:srgbClr val="000000"/>
              </a:buClr>
              <a:buSzPct val="100000"/>
              <a:buFont typeface="Courier New"/>
              <a:buChar char="o"/>
            </a:pPr>
            <a:r>
              <a:rPr lang="en"/>
              <a:t>Potentially wider field of view than 2D</a:t>
            </a:r>
          </a:p>
          <a:p>
            <a:pPr indent="-298450" marL="457200" rtl="0" lvl="0">
              <a:lnSpc>
                <a:spcPct val="115000"/>
              </a:lnSpc>
              <a:buClr>
                <a:srgbClr val="000000"/>
              </a:buClr>
              <a:buSzPct val="166666"/>
              <a:buFont typeface="Arial"/>
              <a:buChar char="•"/>
            </a:pPr>
            <a:r>
              <a:rPr lang="en"/>
              <a:t>3D Cons</a:t>
            </a:r>
          </a:p>
          <a:p>
            <a:pPr indent="-298450" marL="914400" rtl="0" lvl="1">
              <a:lnSpc>
                <a:spcPct val="115000"/>
              </a:lnSpc>
              <a:buClr>
                <a:srgbClr val="000000"/>
              </a:buClr>
              <a:buSzPct val="100000"/>
              <a:buFont typeface="Courier New"/>
              <a:buChar char="o"/>
            </a:pPr>
            <a:r>
              <a:rPr lang="en"/>
              <a:t>More expensive (because it’s more complex)</a:t>
            </a:r>
          </a:p>
          <a:p>
            <a:pPr indent="-298450" marL="914400" rtl="0" lvl="1">
              <a:lnSpc>
                <a:spcPct val="115000"/>
              </a:lnSpc>
              <a:buClr>
                <a:srgbClr val="000000"/>
              </a:buClr>
              <a:buSzPct val="100000"/>
              <a:buFont typeface="Courier New"/>
              <a:buChar char="o"/>
            </a:pPr>
            <a:r>
              <a:rPr lang="en"/>
              <a:t>Time consuming to program and build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43" id="243"/>
        <p:cNvGrpSpPr/>
        <p:nvPr/>
      </p:nvGrpSpPr>
      <p:grpSpPr>
        <a:xfrm>
          <a:off y="0" x="0"/>
          <a:ext cy="0" cx="0"/>
          <a:chOff y="0" x="0"/>
          <a:chExt cy="0" cx="0"/>
        </a:xfrm>
      </p:grpSpPr>
      <p:sp>
        <p:nvSpPr>
          <p:cNvPr name="Shape 244" id="24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45" id="24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solidFill>
                  <a:schemeClr val="dk1"/>
                </a:solidFill>
              </a:rPr>
              <a:t>Computer program allowing us to input various types of cameras and arrange them in various configurations and to then assess their relative performance.</a:t>
            </a:r>
          </a:p>
          <a:p>
            <a:pPr rtl="0" lvl="0">
              <a:buNone/>
            </a:pPr>
            <a:r>
              <a:rPr lang="en"/>
              <a:t>Computer program takes certain camera parameters, numbers, and configurations and gives us the field of view, etc.</a:t>
            </a:r>
          </a:p>
          <a:p>
            <a:pPr rtl="0" lvl="0">
              <a:buNone/>
            </a:pPr>
            <a:r>
              <a:rPr lang="en"/>
              <a:t>-Virtual way of testing different cameras and configurations saves money over buying equipment.</a:t>
            </a:r>
          </a:p>
          <a:p>
            <a:pPr rtl="0" lvl="0">
              <a:buNone/>
            </a:pPr>
            <a:r>
              <a:rPr lang="en"/>
              <a:t>example- linear vs square configuration without physically testing them.</a:t>
            </a:r>
          </a:p>
          <a:p>
            <a:pPr rtl="0" lvl="0">
              <a:buNone/>
            </a:pPr>
            <a:r>
              <a:rPr lang="en"/>
              <a:t>Work in progress. Only tells 1 dimensional array what FOV is. Will expand to more parameters.</a:t>
            </a:r>
          </a:p>
          <a:p>
            <a:r>
              <a:t/>
            </a:r>
          </a:p>
          <a:p>
            <a:r>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48" id="248"/>
        <p:cNvGrpSpPr/>
        <p:nvPr/>
      </p:nvGrpSpPr>
      <p:grpSpPr>
        <a:xfrm>
          <a:off y="0" x="0"/>
          <a:ext cy="0" cx="0"/>
          <a:chOff y="0" x="0"/>
          <a:chExt cy="0" cx="0"/>
        </a:xfrm>
      </p:grpSpPr>
      <p:sp>
        <p:nvSpPr>
          <p:cNvPr name="Shape 249" id="24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50" id="25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b="1"/>
              <a:t>DIRSIG: The Digital Imaging and Remote Sensing Image Generation Model. While developing a predictive model of our own, we realized that DIRSIG was a model that the Center has already created and that we can use.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53" id="253"/>
        <p:cNvGrpSpPr/>
        <p:nvPr/>
      </p:nvGrpSpPr>
      <p:grpSpPr>
        <a:xfrm>
          <a:off y="0" x="0"/>
          <a:ext cy="0" cx="0"/>
          <a:chOff y="0" x="0"/>
          <a:chExt cy="0" cx="0"/>
        </a:xfrm>
      </p:grpSpPr>
      <p:sp>
        <p:nvSpPr>
          <p:cNvPr name="Shape 254" id="25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55" id="255"/>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Among the many features of this model is the ability to predict the performance of multi-camera systems.  In this slide you can see an example of a 4 camera system which is being used on an aerial platform for remote sensing applications.  On the left is a diagram of the four cameras in this system, and on the right is a synthetic (computer generated) image from one of those cameras looking down at part of an airport.  As noted under this image, DIRSIG can account for the characteristics of each individual camera.</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58" id="258"/>
        <p:cNvGrpSpPr/>
        <p:nvPr/>
      </p:nvGrpSpPr>
      <p:grpSpPr>
        <a:xfrm>
          <a:off y="0" x="0"/>
          <a:ext cy="0" cx="0"/>
          <a:chOff y="0" x="0"/>
          <a:chExt cy="0" cx="0"/>
        </a:xfrm>
      </p:grpSpPr>
      <p:sp>
        <p:nvSpPr>
          <p:cNvPr name="Shape 259" id="25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60" id="260"/>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Once we input the specifications of the cameras into DIRSIG, and provide it with the geometry of our area of operation in the airport, the program should be able to do some, but probably not all, of the image manipulation that is required to achieve our desired output.  For example, on this slide you can see how DIRSIG is already capable of taking overlapping images from four separate cameras and stitching them together into a single mosaic.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65" id="265"/>
        <p:cNvGrpSpPr/>
        <p:nvPr/>
      </p:nvGrpSpPr>
      <p:grpSpPr>
        <a:xfrm>
          <a:off y="0" x="0"/>
          <a:ext cy="0" cx="0"/>
          <a:chOff y="0" x="0"/>
          <a:chExt cy="0" cx="0"/>
        </a:xfrm>
      </p:grpSpPr>
      <p:sp>
        <p:nvSpPr>
          <p:cNvPr name="Shape 266" id="26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67" id="267"/>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sz="1000" b="1"/>
              <a:t>Hardware has looked into different types of cameras (made pugh analysis), has also been working on interfacing several cameras to be able to provide video streams to the Software group for processing. (TESTING) with our own materials, didn't purchase anything, testing before we make any purchases</a:t>
            </a:r>
          </a:p>
          <a:p>
            <a:r>
              <a:t/>
            </a:r>
          </a:p>
          <a:p>
            <a:pPr rtl="0" lvl="0">
              <a:buNone/>
            </a:pPr>
            <a:r>
              <a:rPr lang="en"/>
              <a:t>This is a space for showing the cameras streaming live.</a:t>
            </a:r>
          </a:p>
          <a:p>
            <a:r>
              <a:t/>
            </a:r>
          </a:p>
          <a:p>
            <a:pPr>
              <a:buNone/>
            </a:pPr>
            <a:r>
              <a:rPr lang="en">
                <a:solidFill>
                  <a:srgbClr val="FF0000"/>
                </a:solidFill>
              </a:rPr>
              <a:t>start talking about prototype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78" id="278"/>
        <p:cNvGrpSpPr/>
        <p:nvPr/>
      </p:nvGrpSpPr>
      <p:grpSpPr>
        <a:xfrm>
          <a:off y="0" x="0"/>
          <a:ext cy="0" cx="0"/>
          <a:chOff y="0" x="0"/>
          <a:chExt cy="0" cx="0"/>
        </a:xfrm>
      </p:grpSpPr>
      <p:sp>
        <p:nvSpPr>
          <p:cNvPr name="Shape 279" id="27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80" id="280"/>
          <p:cNvSpPr txBox="1"/>
          <p:nvPr>
            <p:ph type="body" idx="1"/>
          </p:nvPr>
        </p:nvSpPr>
        <p:spPr>
          <a:xfrm>
            <a:off y="4343400" x="685800"/>
            <a:ext cy="4114800" cx="5486399"/>
          </a:xfrm>
          <a:prstGeom prst="rect">
            <a:avLst/>
          </a:prstGeom>
        </p:spPr>
        <p:txBody>
          <a:bodyPr bIns="91425" tIns="91425" lIns="91425" anchor="t" anchorCtr="0" rIns="91425">
            <a:spAutoFit/>
          </a:bodyPr>
          <a:lstStyle/>
          <a:p>
            <a:pPr indent="-317500" marL="457200" rtl="0" lvl="0">
              <a:buClr>
                <a:srgbClr val="000000"/>
              </a:buClr>
              <a:buSzPct val="166666"/>
              <a:buFont typeface="Arial"/>
              <a:buChar char="•"/>
            </a:pPr>
            <a:r>
              <a:rPr lang="en" sz="1400"/>
              <a:t>One configuration- Connected four cameras, mounted 5 inches apart equipped with 16mm lenses include f-4 stop chameleons </a:t>
            </a:r>
          </a:p>
          <a:p>
            <a:pPr indent="-317500" marL="457200" rtl="0" lvl="0">
              <a:buClr>
                <a:srgbClr val="000000"/>
              </a:buClr>
              <a:buSzPct val="166666"/>
              <a:buFont typeface="Arial"/>
              <a:buChar char="•"/>
            </a:pPr>
            <a:r>
              <a:rPr lang="en" sz="1400"/>
              <a:t>USB 2.0</a:t>
            </a:r>
          </a:p>
          <a:p>
            <a:pPr indent="-317500" marL="457200" rtl="0" lvl="0">
              <a:buClr>
                <a:srgbClr val="000000"/>
              </a:buClr>
              <a:buSzPct val="166666"/>
              <a:buFont typeface="Arial"/>
              <a:buChar char="•"/>
            </a:pPr>
            <a:r>
              <a:rPr lang="en" sz="1400"/>
              <a:t>Four video streams at once</a:t>
            </a:r>
          </a:p>
          <a:p>
            <a:pPr indent="-317500" marL="457200" rtl="0" lvl="0">
              <a:buClr>
                <a:srgbClr val="000000"/>
              </a:buClr>
              <a:buSzPct val="166666"/>
              <a:buFont typeface="Arial"/>
              <a:buChar char="•"/>
            </a:pPr>
            <a:r>
              <a:rPr lang="en" sz="1400"/>
              <a:t>Multiple cameras allowed system to see behind occlusions</a:t>
            </a:r>
          </a:p>
          <a:p>
            <a:pPr>
              <a:buNone/>
            </a:pPr>
            <a:r>
              <a:rPr lang="en">
                <a:solidFill>
                  <a:srgbClr val="FF0000"/>
                </a:solidFill>
              </a:rPr>
              <a:t>talk about f4/stop - 1.3 mega pixels ccd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93" id="293"/>
        <p:cNvGrpSpPr/>
        <p:nvPr/>
      </p:nvGrpSpPr>
      <p:grpSpPr>
        <a:xfrm>
          <a:off y="0" x="0"/>
          <a:ext cy="0" cx="0"/>
          <a:chOff y="0" x="0"/>
          <a:chExt cy="0" cx="0"/>
        </a:xfrm>
      </p:grpSpPr>
      <p:sp>
        <p:nvSpPr>
          <p:cNvPr name="Shape 294" id="29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295" id="29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From these 4 stills, depending on which camera, can see different parts of the eye chart. If we can somehow combine them, it will allow us to see through the occlusions.</a:t>
            </a:r>
          </a:p>
          <a:p>
            <a:pPr rtl="0" lvl="0">
              <a:buNone/>
            </a:pPr>
            <a:r>
              <a:rPr lang="en"/>
              <a:t>Shows that each camera gives you a different perspective on the subject.</a:t>
            </a:r>
          </a:p>
          <a:p>
            <a:r>
              <a:t/>
            </a:r>
          </a:p>
          <a:p>
            <a:pPr rtl="0" lvl="0">
              <a:buNone/>
            </a:pPr>
            <a:r>
              <a:rPr lang="en">
                <a:solidFill>
                  <a:srgbClr val="FF0000"/>
                </a:solidFill>
              </a:rPr>
              <a:t>alignment of cameras - head is higher - </a:t>
            </a:r>
          </a:p>
          <a:p>
            <a:pPr rtl="0" lvl="0">
              <a:buNone/>
            </a:pPr>
            <a:r>
              <a:rPr lang="en">
                <a:solidFill>
                  <a:srgbClr val="FF0000"/>
                </a:solidFill>
              </a:rPr>
              <a:t>how will you align your system? - mechanically or software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0" id="50"/>
        <p:cNvGrpSpPr/>
        <p:nvPr/>
      </p:nvGrpSpPr>
      <p:grpSpPr>
        <a:xfrm>
          <a:off y="0" x="0"/>
          <a:ext cy="0" cx="0"/>
          <a:chOff y="0" x="0"/>
          <a:chExt cy="0" cx="0"/>
        </a:xfrm>
      </p:grpSpPr>
      <p:sp>
        <p:nvSpPr>
          <p:cNvPr name="Shape 51" id="51"/>
          <p:cNvSpPr/>
          <p:nvPr>
            <p:ph type="sldImg" idx="2"/>
          </p:nvPr>
        </p:nvSpPr>
        <p:spPr>
          <a:xfrm>
            <a:off y="685800" x="1143225"/>
            <a:ext cy="3429000" cx="4572225"/>
          </a:xfrm>
          <a:custGeom>
            <a:pathLst>
              <a:path extrusionOk="0" h="120000" w="120000">
                <a:moveTo>
                  <a:pt y="0" x="0"/>
                </a:moveTo>
                <a:lnTo>
                  <a:pt y="0" x="120000"/>
                </a:lnTo>
                <a:lnTo>
                  <a:pt y="120000" x="120000"/>
                </a:lnTo>
                <a:lnTo>
                  <a:pt y="120000" x="0"/>
                </a:lnTo>
                <a:close/>
              </a:path>
            </a:pathLst>
          </a:custGeom>
        </p:spPr>
      </p:sp>
      <p:sp>
        <p:nvSpPr>
          <p:cNvPr name="Shape 52" id="52"/>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
</a:t>
            </a:r>
          </a:p>
          <a:p>
            <a:pPr rtl="0" lvl="0">
              <a:buNone/>
            </a:pPr>
            <a:r>
              <a:rPr lang="en"/>
              <a:t>This year our project is to design and build a multi camera array.  </a:t>
            </a:r>
          </a:p>
          <a:p>
            <a:r>
              <a:t/>
            </a:r>
          </a:p>
          <a:p>
            <a:r>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299" id="299"/>
        <p:cNvGrpSpPr/>
        <p:nvPr/>
      </p:nvGrpSpPr>
      <p:grpSpPr>
        <a:xfrm>
          <a:off y="0" x="0"/>
          <a:ext cy="0" cx="0"/>
          <a:chOff y="0" x="0"/>
          <a:chExt cy="0" cx="0"/>
        </a:xfrm>
      </p:grpSpPr>
      <p:sp>
        <p:nvSpPr>
          <p:cNvPr name="Shape 300" id="30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01" id="301"/>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
</a:t>
            </a:r>
          </a:p>
          <a:p>
            <a:pPr rtl="0" lvl="0">
              <a:buNone/>
            </a:pPr>
            <a:r>
              <a:rPr lang="en"/>
              <a:t>This year our project is to design and build a multi camera array.  </a:t>
            </a:r>
          </a:p>
          <a:p>
            <a:r>
              <a:t/>
            </a:r>
          </a:p>
          <a:p>
            <a:r>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06" id="306"/>
        <p:cNvGrpSpPr/>
        <p:nvPr/>
      </p:nvGrpSpPr>
      <p:grpSpPr>
        <a:xfrm>
          <a:off y="0" x="0"/>
          <a:ext cy="0" cx="0"/>
          <a:chOff y="0" x="0"/>
          <a:chExt cy="0" cx="0"/>
        </a:xfrm>
      </p:grpSpPr>
      <p:sp>
        <p:nvSpPr>
          <p:cNvPr name="Shape 307" id="30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08" id="308"/>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The Software group's task is to</a:t>
            </a:r>
          </a:p>
          <a:p>
            <a:r>
              <a:t/>
            </a:r>
          </a:p>
          <a:p>
            <a:pPr rtl="0" lvl="0">
              <a:buNone/>
            </a:pPr>
            <a:r>
              <a:rPr lang="en"/>
              <a:t>- read the input and process frames individually (video streams come into computer)</a:t>
            </a:r>
          </a:p>
          <a:p>
            <a:pPr rtl="0" lvl="0">
              <a:buNone/>
            </a:pPr>
            <a:r>
              <a:rPr lang="en"/>
              <a:t>- image processing is explained in the next slide</a:t>
            </a:r>
          </a:p>
          <a:p>
            <a:pPr rtl="0" lvl="0">
              <a:buNone/>
            </a:pPr>
            <a:r>
              <a:rPr lang="en"/>
              <a:t>- Stitch them together to make a single view</a:t>
            </a:r>
          </a:p>
          <a:p>
            <a:pPr rtl="0" lvl="0">
              <a:buNone/>
            </a:pPr>
            <a:r>
              <a:rPr lang="en"/>
              <a:t>- synthetic aperture depth is the human input of selecting a plane of focus</a:t>
            </a:r>
          </a:p>
          <a:p>
            <a:pPr rtl="0" lvl="0">
              <a:buNone/>
            </a:pPr>
            <a:r>
              <a:rPr lang="en"/>
              <a:t>- encoder compresses video to save space in storage</a:t>
            </a:r>
          </a:p>
          <a:p>
            <a:pPr rtl="0" lvl="0">
              <a:buNone/>
            </a:pPr>
            <a:r>
              <a:rPr lang="en"/>
              <a:t>- file search allows human input to determine the time of video to display after the fact</a:t>
            </a:r>
          </a:p>
          <a:p>
            <a:r>
              <a:t/>
            </a:r>
          </a:p>
          <a:p>
            <a:pPr rtl="0" lvl="0">
              <a:buNone/>
            </a:pPr>
            <a:r>
              <a:rPr lang="en"/>
              <a:t>processes above red line are more advanced. These will be more defined as the we progress further.</a:t>
            </a:r>
          </a:p>
          <a:p>
            <a:r>
              <a:t/>
            </a:r>
          </a:p>
          <a:p>
            <a:pPr rtl="0" lvl="0">
              <a:buNone/>
            </a:pPr>
            <a:r>
              <a:rPr lang="en"/>
              <a:t>We still need to learn about software. As we become more knowledgeable, we will recognize more functions.  But for now, this is what we are trying to accomplish in Software.</a:t>
            </a:r>
          </a:p>
          <a:p>
            <a:pPr>
              <a:buNone/>
            </a:pPr>
            <a:r>
              <a:rPr lang="en"/>
              <a:t>Change aarow</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13" id="313"/>
        <p:cNvGrpSpPr/>
        <p:nvPr/>
      </p:nvGrpSpPr>
      <p:grpSpPr>
        <a:xfrm>
          <a:off y="0" x="0"/>
          <a:ext cy="0" cx="0"/>
          <a:chOff y="0" x="0"/>
          <a:chExt cy="0" cx="0"/>
        </a:xfrm>
      </p:grpSpPr>
      <p:sp>
        <p:nvSpPr>
          <p:cNvPr name="Shape 314" id="31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15" id="31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lens correction for optical aberrations</a:t>
            </a:r>
          </a:p>
          <a:p>
            <a:pPr rtl="0" lvl="0">
              <a:buNone/>
            </a:pPr>
            <a:r>
              <a:rPr lang="en"/>
              <a:t>color correction matches colors between cameras</a:t>
            </a:r>
          </a:p>
          <a:p>
            <a:pPr rtl="0" lvl="0">
              <a:buNone/>
            </a:pPr>
            <a:r>
              <a:rPr lang="en"/>
              <a:t>*these two are not in application at this point. They will be added in subsequent versions.</a:t>
            </a:r>
          </a:p>
          <a:p>
            <a:r>
              <a:t/>
            </a:r>
          </a:p>
          <a:p>
            <a:pPr>
              <a:buNone/>
            </a:pPr>
            <a:r>
              <a:rPr lang="en"/>
              <a:t>registration and calibration aligns images through geometric transformations by using predefined functions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21" id="321"/>
        <p:cNvGrpSpPr/>
        <p:nvPr/>
      </p:nvGrpSpPr>
      <p:grpSpPr>
        <a:xfrm>
          <a:off y="0" x="0"/>
          <a:ext cy="0" cx="0"/>
          <a:chOff y="0" x="0"/>
          <a:chExt cy="0" cx="0"/>
        </a:xfrm>
      </p:grpSpPr>
      <p:sp>
        <p:nvSpPr>
          <p:cNvPr name="Shape 322" id="32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23" id="32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Currently we have developed a basic image registration method written in Matlab that utilizes simple affine transforms.</a:t>
            </a:r>
          </a:p>
          <a:p>
            <a:pPr rtl="0" lvl="0">
              <a:buNone/>
            </a:pPr>
            <a:r>
              <a:rPr lang="en"/>
              <a:t>Through matrix math we can align input images by matching points in each.</a:t>
            </a:r>
          </a:p>
          <a:p>
            <a:pPr rtl="0" lvl="0">
              <a:buNone/>
            </a:pPr>
            <a:r>
              <a:rPr lang="en"/>
              <a:t>A transformation matrix is then created and applied to the input image.</a:t>
            </a:r>
          </a:p>
          <a:p>
            <a:pPr rtl="0" lvl="0">
              <a:buNone/>
            </a:pPr>
            <a:r>
              <a:rPr lang="en"/>
              <a:t>Our code also has a looped section to allow it to process image sequences.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27" id="327"/>
        <p:cNvGrpSpPr/>
        <p:nvPr/>
      </p:nvGrpSpPr>
      <p:grpSpPr>
        <a:xfrm>
          <a:off y="0" x="0"/>
          <a:ext cy="0" cx="0"/>
          <a:chOff y="0" x="0"/>
          <a:chExt cy="0" cx="0"/>
        </a:xfrm>
      </p:grpSpPr>
      <p:sp>
        <p:nvSpPr>
          <p:cNvPr name="Shape 328" id="328"/>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29" id="329"/>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Coming up before the video is how we made it.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34" id="334"/>
        <p:cNvGrpSpPr/>
        <p:nvPr/>
      </p:nvGrpSpPr>
      <p:grpSpPr>
        <a:xfrm>
          <a:off y="0" x="0"/>
          <a:ext cy="0" cx="0"/>
          <a:chOff y="0" x="0"/>
          <a:chExt cy="0" cx="0"/>
        </a:xfrm>
      </p:grpSpPr>
      <p:sp>
        <p:nvSpPr>
          <p:cNvPr name="Shape 335" id="33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36" id="336"/>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Using this image sequence processing capability in Matlab, we generated this</a:t>
            </a:r>
          </a:p>
          <a:p>
            <a:pPr rtl="0" lvl="0">
              <a:buNone/>
            </a:pPr>
            <a:r>
              <a:rPr lang="en"/>
              <a:t>-video demonstrating the synthetic aperture effect.</a:t>
            </a:r>
          </a:p>
          <a:p>
            <a:pPr rtl="0" lvl="0">
              <a:buNone/>
            </a:pPr>
            <a:r>
              <a:rPr lang="en"/>
              <a:t>- This video uses the footage from the two camera test that hardware did.</a:t>
            </a:r>
          </a:p>
          <a:p>
            <a:pPr rtl="0" lvl="0">
              <a:buNone/>
            </a:pPr>
            <a:r>
              <a:rPr lang="en"/>
              <a:t>(Pause video once it goes to black)</a:t>
            </a:r>
          </a:p>
          <a:p>
            <a:r>
              <a:t/>
            </a:r>
          </a:p>
          <a:p>
            <a:pPr rtl="0" lvl="0">
              <a:buNone/>
            </a:pPr>
            <a:r>
              <a:rPr lang="en"/>
              <a:t>full speed, then half speed</a:t>
            </a:r>
          </a:p>
          <a:p>
            <a:pPr rtl="0" lvl="0">
              <a:buNone/>
            </a:pPr>
            <a:r>
              <a:rPr lang="en"/>
              <a:t>-enhances synth aperture effect</a:t>
            </a:r>
          </a:p>
          <a:p>
            <a:r>
              <a:t/>
            </a:r>
          </a:p>
          <a:p>
            <a:pPr rtl="0" lvl="0">
              <a:buNone/>
            </a:pPr>
            <a:r>
              <a:rPr lang="en"/>
              <a:t>Took an hour to do this using Matlab Image Processing Toolbox and Adobe AfterFX</a:t>
            </a:r>
          </a:p>
          <a:p>
            <a:pPr indent="-317500" marL="457200" rtl="0" lvl="0">
              <a:buClr>
                <a:srgbClr val="000000"/>
              </a:buClr>
              <a:buSzPct val="127272"/>
              <a:buFont typeface="Arial"/>
              <a:buAutoNum type="arabicPeriod"/>
            </a:pPr>
            <a:r>
              <a:rPr lang="en">
                <a:solidFill>
                  <a:srgbClr val="FF0000"/>
                </a:solidFill>
              </a:rPr>
              <a:t>Pick two images that are at the same time</a:t>
            </a:r>
          </a:p>
          <a:p>
            <a:pPr indent="-317500" marL="457200" rtl="0" lvl="0">
              <a:buClr>
                <a:srgbClr val="000000"/>
              </a:buClr>
              <a:buSzPct val="127272"/>
              <a:buFont typeface="Arial"/>
              <a:buAutoNum type="arabicPeriod"/>
            </a:pPr>
            <a:r>
              <a:rPr lang="en">
                <a:solidFill>
                  <a:srgbClr val="FF0000"/>
                </a:solidFill>
              </a:rPr>
              <a:t>Select similar points between the two images</a:t>
            </a:r>
          </a:p>
          <a:p>
            <a:pPr indent="-317500" marL="457200" rtl="0" lvl="0">
              <a:buClr>
                <a:srgbClr val="000000"/>
              </a:buClr>
              <a:buSzPct val="127272"/>
              <a:buFont typeface="Arial"/>
              <a:buAutoNum type="arabicPeriod"/>
            </a:pPr>
            <a:r>
              <a:rPr lang="en">
                <a:solidFill>
                  <a:srgbClr val="FF0000"/>
                </a:solidFill>
              </a:rPr>
              <a:t>Create Affine Transformation matrix (combination of matrices from previous page)</a:t>
            </a:r>
          </a:p>
          <a:p>
            <a:pPr indent="-317500" marL="457200" rtl="0" lvl="0">
              <a:buClr>
                <a:srgbClr val="000000"/>
              </a:buClr>
              <a:buSzPct val="127272"/>
              <a:buFont typeface="Arial"/>
              <a:buAutoNum type="arabicPeriod"/>
            </a:pPr>
            <a:r>
              <a:rPr lang="en">
                <a:solidFill>
                  <a:srgbClr val="FF0000"/>
                </a:solidFill>
              </a:rPr>
              <a:t>Load in sequentially the second video</a:t>
            </a:r>
          </a:p>
          <a:p>
            <a:pPr indent="-317500" marL="457200" rtl="0" lvl="0">
              <a:buClr>
                <a:srgbClr val="000000"/>
              </a:buClr>
              <a:buSzPct val="127272"/>
              <a:buFont typeface="Arial"/>
              <a:buAutoNum type="arabicPeriod"/>
            </a:pPr>
            <a:r>
              <a:rPr lang="en">
                <a:solidFill>
                  <a:srgbClr val="FF0000"/>
                </a:solidFill>
              </a:rPr>
              <a:t>Apply the matrix to the image sequence</a:t>
            </a:r>
          </a:p>
          <a:p>
            <a:pPr indent="-317500" marL="457200" rtl="0" lvl="0">
              <a:buClr>
                <a:srgbClr val="000000"/>
              </a:buClr>
              <a:buSzPct val="127272"/>
              <a:buFont typeface="Arial"/>
              <a:buAutoNum type="arabicPeriod"/>
            </a:pPr>
            <a:r>
              <a:rPr lang="en">
                <a:solidFill>
                  <a:srgbClr val="FF0000"/>
                </a:solidFill>
              </a:rPr>
              <a:t>Assigned alpha value of .5 to the image sequences (50% transparent)</a:t>
            </a:r>
          </a:p>
          <a:p>
            <a:pPr indent="-317500" marL="457200" rtl="0" lvl="0">
              <a:buClr>
                <a:srgbClr val="000000"/>
              </a:buClr>
              <a:buSzPct val="127272"/>
              <a:buFont typeface="Arial"/>
              <a:buAutoNum type="arabicPeriod"/>
            </a:pPr>
            <a:r>
              <a:rPr lang="en">
                <a:solidFill>
                  <a:srgbClr val="FF0000"/>
                </a:solidFill>
              </a:rPr>
              <a:t>Video was then rendered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41" id="341"/>
        <p:cNvGrpSpPr/>
        <p:nvPr/>
      </p:nvGrpSpPr>
      <p:grpSpPr>
        <a:xfrm>
          <a:off y="0" x="0"/>
          <a:ext cy="0" cx="0"/>
          <a:chOff y="0" x="0"/>
          <a:chExt cy="0" cx="0"/>
        </a:xfrm>
      </p:grpSpPr>
      <p:sp>
        <p:nvSpPr>
          <p:cNvPr name="Shape 342" id="34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43" id="34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We have created a rough draft of how we want our software to interact with the user. Most importantly we tried to keep the interface simple so not to overwhelm the user.</a:t>
            </a:r>
          </a:p>
          <a:p>
            <a:pPr rtl="0" lvl="0">
              <a:buNone/>
            </a:pPr>
            <a:r>
              <a:rPr lang="en"/>
              <a:t>To control the depth of the plane of focus, the slider beneath the video can be moved from left to right, left being closer to the array and right further away.</a:t>
            </a:r>
          </a:p>
          <a:p>
            <a:pPr rtl="0" lvl="0">
              <a:buNone/>
            </a:pPr>
            <a:r>
              <a:rPr lang="en"/>
              <a:t>In the status bar beneath the frame rate is shown along with the current time and date.</a:t>
            </a:r>
          </a:p>
          <a:p>
            <a:r>
              <a:t/>
            </a:r>
          </a:p>
          <a:p>
            <a:pPr rtl="0" lvl="0">
              <a:buNone/>
            </a:pPr>
            <a:r>
              <a:rPr lang="en"/>
              <a:t>conceptual user interface</a:t>
            </a:r>
          </a:p>
          <a:p>
            <a:pPr rtl="0" lvl="0">
              <a:buNone/>
            </a:pPr>
            <a:r>
              <a:rPr lang="en"/>
              <a:t>Developed in C++</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61" id="361"/>
        <p:cNvGrpSpPr/>
        <p:nvPr/>
      </p:nvGrpSpPr>
      <p:grpSpPr>
        <a:xfrm>
          <a:off y="0" x="0"/>
          <a:ext cy="0" cx="0"/>
          <a:chOff y="0" x="0"/>
          <a:chExt cy="0" cx="0"/>
        </a:xfrm>
      </p:grpSpPr>
      <p:sp>
        <p:nvSpPr>
          <p:cNvPr name="Shape 362" id="36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63" id="36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no color - no ideal parameters</a:t>
            </a:r>
          </a:p>
          <a:p>
            <a:pPr rtl="0" lvl="0">
              <a:buNone/>
            </a:pPr>
            <a:r>
              <a:rPr lang="en"/>
              <a:t>just wanted to see what is available</a:t>
            </a:r>
          </a:p>
          <a:p>
            <a:r>
              <a:t/>
            </a:r>
          </a:p>
          <a:p>
            <a:pPr rtl="0" lvl="0">
              <a:buNone/>
            </a:pPr>
            <a:r>
              <a:rPr lang="en"/>
              <a:t>recommended languages</a:t>
            </a:r>
          </a:p>
          <a:p>
            <a:pPr rtl="0" lvl="0">
              <a:buNone/>
            </a:pPr>
            <a:r>
              <a:rPr lang="en"/>
              <a:t>features are priorities for programs</a:t>
            </a:r>
          </a:p>
          <a:p>
            <a:pPr rtl="0" lvl="0">
              <a:buNone/>
            </a:pPr>
            <a:r>
              <a:rPr lang="en"/>
              <a:t>explain compiled vs interpreted</a:t>
            </a:r>
          </a:p>
          <a:p>
            <a:pPr rtl="0" lvl="0">
              <a:buNone/>
            </a:pPr>
            <a:r>
              <a:rPr lang="en"/>
              <a:t>list of most useful imaging libraries</a:t>
            </a:r>
          </a:p>
          <a:p>
            <a:r>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68" id="368"/>
        <p:cNvGrpSpPr/>
        <p:nvPr/>
      </p:nvGrpSpPr>
      <p:grpSpPr>
        <a:xfrm>
          <a:off y="0" x="0"/>
          <a:ext cy="0" cx="0"/>
          <a:chOff y="0" x="0"/>
          <a:chExt cy="0" cx="0"/>
        </a:xfrm>
      </p:grpSpPr>
      <p:sp>
        <p:nvSpPr>
          <p:cNvPr name="Shape 369" id="36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70" id="37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*Future plans needs to be built upon*</a:t>
            </a:r>
          </a:p>
          <a:p>
            <a:r>
              <a:t/>
            </a:r>
          </a:p>
          <a:p>
            <a:pPr rtl="0" lvl="0">
              <a:buNone/>
            </a:pPr>
            <a:r>
              <a:rPr lang="en"/>
              <a:t>This is what I got for how to introducing the future plans section. Could someone read it over and tell me how to make it less artistic and theatrical... </a:t>
            </a:r>
          </a:p>
          <a:p>
            <a:r>
              <a:t/>
            </a:r>
          </a:p>
          <a:p>
            <a:pPr rtl="0" lvl="0">
              <a:buNone/>
            </a:pPr>
            <a:r>
              <a:rPr lang="en"/>
              <a:t>Proposed paragraph:</a:t>
            </a:r>
          </a:p>
          <a:p>
            <a:pPr rtl="0" lvl="0">
              <a:buNone/>
            </a:pPr>
            <a:r>
              <a:rPr lang="en"/>
              <a:t>“In order to keep the project on track and moving forward with efficiency, it was imperative to design a plan of action. At the beginning of the quarter, shortly after we received our project assignment, we all came together as a class to draft a rough schedule for the first ten weeks. As we progressed we realized that we needed more detail so we tasked the Organization group to chart a course for the duration of the project. </a:t>
            </a:r>
          </a:p>
          <a:p>
            <a:r>
              <a:t/>
            </a:r>
          </a:p>
          <a:p>
            <a:pPr rtl="0" lvl="0">
              <a:buNone/>
            </a:pPr>
            <a:r>
              <a:rPr lang="en"/>
              <a:t>Not as pretty as Joe Allen's, but same idea - MH</a:t>
            </a:r>
          </a:p>
          <a:p>
            <a:pPr rtl="0" lvl="0">
              <a:buNone/>
            </a:pPr>
            <a:r>
              <a:rPr lang="en"/>
              <a:t> 	 	</a:t>
            </a:r>
          </a:p>
          <a:p>
            <a:pPr rtl="0" lvl="0">
              <a:buNone/>
            </a:pPr>
            <a:r>
              <a:rPr lang="en"/>
              <a:t>Rehearsal Monologue:</a:t>
            </a:r>
          </a:p>
          <a:p>
            <a:pPr rtl="0" lvl="0">
              <a:buNone/>
            </a:pPr>
            <a:r>
              <a:rPr lang="en"/>
              <a:t>“In order to keep the project on track and moving forward with maximum efficiency, it was absolutely imperative that some sort of plan be contrived. At the beginning of the quarter, shortly after we received our project assignment, we all came together as a class to draft a primitive sort of rough schedule for the first ten weeks. As we progressed and moved forward, it wasn't long before the developmental schedule we had drafted became obsolete. And so, we assembled our now elite core of planners and organizers to chart a broad sort of course for the rest of the project. This is the master plan our organization group came up with that fateful day...”</a:t>
            </a:r>
          </a:p>
          <a:p>
            <a:r>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79" id="379"/>
        <p:cNvGrpSpPr/>
        <p:nvPr/>
      </p:nvGrpSpPr>
      <p:grpSpPr>
        <a:xfrm>
          <a:off y="0" x="0"/>
          <a:ext cy="0" cx="0"/>
          <a:chOff y="0" x="0"/>
          <a:chExt cy="0" cx="0"/>
        </a:xfrm>
      </p:grpSpPr>
      <p:sp>
        <p:nvSpPr>
          <p:cNvPr name="Shape 380" id="38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81" id="381"/>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spcBef>
                <a:spcPts val="600"/>
              </a:spcBef>
              <a:buNone/>
            </a:pPr>
            <a:r>
              <a:rPr lang="en" sz="1000">
                <a:solidFill>
                  <a:srgbClr val="FF0000"/>
                </a:solidFill>
              </a:rPr>
              <a:t>Prototype is two cameras because software group hasn't been able to stitch together four camera system</a:t>
            </a:r>
          </a:p>
          <a:p>
            <a:pPr rtl="0" lvl="0">
              <a:spcBef>
                <a:spcPts val="600"/>
              </a:spcBef>
              <a:buNone/>
            </a:pPr>
            <a:r>
              <a:rPr lang="en" sz="1000">
                <a:solidFill>
                  <a:srgbClr val="FF0000"/>
                </a:solidFill>
              </a:rPr>
              <a:t>Extend software flowchart triangle (who has this pic?)</a:t>
            </a:r>
          </a:p>
          <a:p>
            <a:pPr rtl="0" lvl="0">
              <a:spcBef>
                <a:spcPts val="600"/>
              </a:spcBef>
              <a:buNone/>
            </a:pPr>
            <a:r>
              <a:rPr lang="en" sz="1000">
                <a:solidFill>
                  <a:srgbClr val="FF0000"/>
                </a:solidFill>
              </a:rPr>
              <a:t>What are we going to be testing - - validate that system has achieved level of performance you are trying to get; proof of performance</a:t>
            </a:r>
          </a:p>
          <a:p>
            <a:pPr rtl="0" lvl="0">
              <a:spcBef>
                <a:spcPts val="600"/>
              </a:spcBef>
              <a:buNone/>
            </a:pPr>
            <a:r>
              <a:rPr lang="en" sz="1000">
                <a:solidFill>
                  <a:srgbClr val="FF0000"/>
                </a:solidFill>
              </a:rPr>
              <a:t>What capabilities will the final operating system have that the initial system won't?</a:t>
            </a:r>
          </a:p>
          <a:p>
            <a:pPr rtl="0" lvl="0">
              <a:spcBef>
                <a:spcPts val="600"/>
              </a:spcBef>
              <a:buNone/>
            </a:pPr>
            <a:r>
              <a:rPr lang="en" sz="1000">
                <a:solidFill>
                  <a:schemeClr val="dk1"/>
                </a:solidFill>
              </a:rPr>
              <a:t>Waterfall chart. Filled triangles=done. </a:t>
            </a:r>
          </a:p>
          <a:p>
            <a:pPr rtl="0" lvl="0">
              <a:spcBef>
                <a:spcPts val="600"/>
              </a:spcBef>
              <a:buClr>
                <a:srgbClr val="000000"/>
              </a:buClr>
              <a:buSzPct val="110000"/>
              <a:buFont typeface="Arial"/>
              <a:buNone/>
            </a:pPr>
            <a:r>
              <a:rPr lang="en" sz="1000">
                <a:solidFill>
                  <a:schemeClr val="dk1"/>
                </a:solidFill>
              </a:rPr>
              <a:t>We will complete our prototype this quarter.</a:t>
            </a:r>
          </a:p>
          <a:p>
            <a:pPr rtl="0" lvl="0">
              <a:spcBef>
                <a:spcPts val="600"/>
              </a:spcBef>
              <a:buClr>
                <a:srgbClr val="000000"/>
              </a:buClr>
              <a:buSzPct val="110000"/>
              <a:buFont typeface="Arial"/>
              <a:buNone/>
            </a:pPr>
            <a:r>
              <a:rPr lang="en" sz="1000">
                <a:solidFill>
                  <a:schemeClr val="dk1"/>
                </a:solidFill>
              </a:rPr>
              <a:t>Intermediate system by end of winter quarter</a:t>
            </a:r>
          </a:p>
          <a:p>
            <a:pPr rtl="0" lvl="0">
              <a:spcBef>
                <a:spcPts val="600"/>
              </a:spcBef>
              <a:buNone/>
            </a:pPr>
            <a:r>
              <a:rPr lang="en" sz="1000">
                <a:solidFill>
                  <a:schemeClr val="dk1"/>
                </a:solidFill>
              </a:rPr>
              <a:t>Finally, a fully operational system demonstrated at Imagine RIT in the spring.  </a:t>
            </a:r>
          </a:p>
          <a:p>
            <a:pPr rtl="0" lvl="0">
              <a:spcBef>
                <a:spcPts val="600"/>
              </a:spcBef>
              <a:buClr>
                <a:srgbClr val="000000"/>
              </a:buClr>
              <a:buSzPct val="110000"/>
              <a:buFont typeface="Arial"/>
              <a:buNone/>
            </a:pPr>
            <a:r>
              <a:rPr lang="en" sz="1000"/>
              <a:t>Organization made master plan. We are all following it.</a:t>
            </a:r>
          </a:p>
          <a:p>
            <a:pPr rtl="0" lvl="0">
              <a:buClr>
                <a:srgbClr val="000000"/>
              </a:buClr>
              <a:buSzPct val="100000"/>
              <a:buFont typeface="Arial"/>
              <a:buNone/>
            </a:pPr>
            <a:r>
              <a:rPr lang="en"/>
              <a:t>Systems Engineering = Organization Group. Tie the whole thing together</a:t>
            </a:r>
          </a:p>
          <a:p>
            <a:pPr rtl="0" lvl="0">
              <a:buClr>
                <a:srgbClr val="000000"/>
              </a:buClr>
              <a:buSzPct val="100000"/>
              <a:buFont typeface="Arial"/>
              <a:buNone/>
            </a:pPr>
            <a:r>
              <a:rPr lang="en"/>
              <a:t>facilitating communication, documenting configuration, maintaining schedules</a:t>
            </a:r>
          </a:p>
          <a:p>
            <a:r>
              <a:t/>
            </a:r>
          </a:p>
          <a:p>
            <a:pPr indent="-317500" marL="457200" rtl="0" lvl="0">
              <a:buClr>
                <a:srgbClr val="000000"/>
              </a:buClr>
              <a:buSzPct val="212121"/>
              <a:buFont typeface="Arial"/>
              <a:buChar char="•"/>
            </a:pPr>
            <a:r>
              <a:rPr lang="en"/>
              <a:t>We chose to break up into three main groups: Hardware, Software, and Organization.  </a:t>
            </a:r>
          </a:p>
          <a:p>
            <a:pPr indent="-317500" marL="457200" rtl="0" lvl="0">
              <a:buClr>
                <a:srgbClr val="000000"/>
              </a:buClr>
              <a:buSzPct val="212121"/>
              <a:buFont typeface="Arial"/>
              <a:buChar char="•"/>
            </a:pPr>
            <a:r>
              <a:rPr lang="en"/>
              <a:t>Hardware </a:t>
            </a:r>
            <a:r>
              <a:rPr lang="en">
                <a:solidFill>
                  <a:schemeClr val="dk1"/>
                </a:solidFill>
              </a:rPr>
              <a:t>specialized in the physical side of the project</a:t>
            </a:r>
            <a:r>
              <a:rPr lang="en"/>
              <a:t>.  This includes cameras, mounts, and inputs. </a:t>
            </a:r>
          </a:p>
          <a:p>
            <a:pPr indent="-317500" marL="457200" rtl="0" lvl="0">
              <a:buClr>
                <a:srgbClr val="000000"/>
              </a:buClr>
              <a:buSzPct val="212121"/>
              <a:buFont typeface="Arial"/>
              <a:buChar char="•"/>
            </a:pPr>
            <a:r>
              <a:rPr lang="en"/>
              <a:t>Software specialized on the computational aspects of the project. </a:t>
            </a:r>
          </a:p>
          <a:p>
            <a:pPr indent="-317500" marL="457200" rtl="0" lvl="0">
              <a:buClr>
                <a:srgbClr val="000000"/>
              </a:buClr>
              <a:buSzPct val="212121"/>
              <a:buFont typeface="Arial"/>
              <a:buChar char="•"/>
            </a:pPr>
            <a:r>
              <a:rPr lang="en"/>
              <a:t>The job of Organization is to facilitate the relationship between Hardware and Software and keep the entire class on schedule.</a:t>
            </a:r>
          </a:p>
          <a:p>
            <a:pPr indent="-317500" marL="457200" rtl="0" lvl="0">
              <a:buClr>
                <a:srgbClr val="000000"/>
              </a:buClr>
              <a:buSzPct val="212121"/>
              <a:buFont typeface="Arial"/>
              <a:buChar char="•"/>
            </a:pPr>
            <a:r>
              <a:rPr lang="en"/>
              <a:t>This diagram represents the relationship between the three groups Organization made master plan. We are all following it.</a:t>
            </a:r>
          </a:p>
          <a:p>
            <a:r>
              <a:t/>
            </a:r>
          </a:p>
          <a:p>
            <a:pPr rtl="0" lvl="0">
              <a:buClr>
                <a:srgbClr val="000000"/>
              </a:buClr>
              <a:buSzPct val="100000"/>
              <a:buFont typeface="Arial"/>
              <a:buNone/>
            </a:pPr>
            <a:r>
              <a:rPr lang="en"/>
              <a:t>Change title to "Plan of Work"</a:t>
            </a:r>
          </a:p>
          <a:p>
            <a:pPr rtl="0" lvl="0">
              <a:spcBef>
                <a:spcPts val="600"/>
              </a:spcBef>
              <a:buClr>
                <a:srgbClr val="000000"/>
              </a:buClr>
              <a:buSzPct val="110000"/>
              <a:buFont typeface="Arial"/>
              <a:buNone/>
            </a:pPr>
            <a:r>
              <a:rPr lang="en" sz="1000"/>
              <a:t>First prototype- we're putting together things that we have access to in the imaging science labs, we're trying to make it work and we're not trying to achieve any of our ideal requirements until we have a basic understanding </a:t>
            </a:r>
          </a:p>
          <a:p>
            <a:r>
              <a:t/>
            </a:r>
          </a:p>
          <a:p>
            <a:pPr rtl="0" lvl="0">
              <a:spcBef>
                <a:spcPts val="600"/>
              </a:spcBef>
              <a:buClr>
                <a:srgbClr val="000000"/>
              </a:buClr>
              <a:buSzPct val="110000"/>
              <a:buFont typeface="Arial"/>
              <a:buNone/>
            </a:pPr>
            <a:r>
              <a:rPr lang="en" sz="1000"/>
              <a:t>We need to edit this! Please send the document </a:t>
            </a:r>
          </a:p>
          <a:p>
            <a:r>
              <a:t/>
            </a:r>
          </a:p>
          <a:p>
            <a:pPr rtl="0" lvl="0">
              <a:spcBef>
                <a:spcPts val="600"/>
              </a:spcBef>
              <a:buClr>
                <a:srgbClr val="000000"/>
              </a:buClr>
              <a:buSzPct val="110000"/>
              <a:buFont typeface="Arial"/>
              <a:buNone/>
            </a:pPr>
            <a:r>
              <a:rPr lang="en" sz="1000"/>
              <a:t>My Rehearsal Monologue for the slide... 	 	 	</a:t>
            </a:r>
          </a:p>
          <a:p>
            <a:pPr rtl="0" lvl="0">
              <a:spcBef>
                <a:spcPts val="600"/>
              </a:spcBef>
              <a:buClr>
                <a:srgbClr val="000000"/>
              </a:buClr>
              <a:buSzPct val="110000"/>
              <a:buFont typeface="Arial"/>
              <a:buNone/>
            </a:pPr>
            <a:r>
              <a:rPr lang="en" sz="1000"/>
              <a:t>“In the waterfall chart you see here our major and long term project deliverables are identified and plotted out. The filled orange triangles represent our major milestones; completing our prototype by the end of fall quarter, developing and completing a functional intermediate system over the course of winter quarter, and lastly, having a fully operational system prepared to demonstrate at Imagine RIT in the spring. Through our division into three, independently capable and self-efficient work groups, the hardware and software groups are able to work in parallel toward multiple project deliverables at once. The organization group serves to mediate between the hardware and software groups, and is proactive in it's work to keep everybody in the project, both on schedule and on the same page with the rest of the class. Through the timely undertaking and achievement of the given deliverables, in accordance with the master plan, we are able to succeed through our collaboration, in the creating of that which we set out to create; A fully operational multiple camera array.”  </a:t>
            </a:r>
          </a:p>
          <a:p>
            <a:r>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2" id="92"/>
        <p:cNvGrpSpPr/>
        <p:nvPr/>
      </p:nvGrpSpPr>
      <p:grpSpPr>
        <a:xfrm>
          <a:off y="0" x="0"/>
          <a:ext cy="0" cx="0"/>
          <a:chOff y="0" x="0"/>
          <a:chExt cy="0" cx="0"/>
        </a:xfrm>
      </p:grpSpPr>
      <p:sp>
        <p:nvSpPr>
          <p:cNvPr name="Shape 93" id="93"/>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94" id="94"/>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The general layout is a room about 50 feet wide with about 3-6 security lanes. we have not decided on any specific configuration yet but we assume we will need to add a height dimension to get around occlusions (people) of the other lanes. It's going to be about 15 feet off the floor. This diagram shows three security lines with people, or occlusions, and a point of interest. It is meant to help us show that the camera array will be about ____m long</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86" id="386"/>
        <p:cNvGrpSpPr/>
        <p:nvPr/>
      </p:nvGrpSpPr>
      <p:grpSpPr>
        <a:xfrm>
          <a:off y="0" x="0"/>
          <a:ext cy="0" cx="0"/>
          <a:chOff y="0" x="0"/>
          <a:chExt cy="0" cx="0"/>
        </a:xfrm>
      </p:grpSpPr>
      <p:sp>
        <p:nvSpPr>
          <p:cNvPr name="Shape 387" id="38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88" id="388"/>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Also, how to overcome these obstacles</a:t>
            </a:r>
          </a:p>
          <a:p>
            <a:pPr rtl="0" lvl="0">
              <a:buNone/>
            </a:pPr>
            <a:r>
              <a:rPr lang="en"/>
              <a:t>This is how I've been explaining these... </a:t>
            </a:r>
          </a:p>
          <a:p>
            <a:pPr rtl="0" lvl="0">
              <a:buNone/>
            </a:pPr>
            <a:r>
              <a:rPr lang="en"/>
              <a:t>&lt;My Script&gt; 	 	</a:t>
            </a:r>
          </a:p>
          <a:p>
            <a:pPr algn="ctr" rtl="0" lvl="0">
              <a:lnSpc>
                <a:spcPct val="115000"/>
              </a:lnSpc>
              <a:buNone/>
            </a:pPr>
            <a:r>
              <a:rPr lang="en" b="1"/>
              <a:t>~Obstacles &amp; Solutions~</a:t>
            </a:r>
          </a:p>
          <a:p>
            <a:r>
              <a:t/>
            </a:r>
          </a:p>
          <a:p>
            <a:pPr rtl="0" lvl="0">
              <a:buNone/>
            </a:pPr>
            <a:r>
              <a:rPr lang="en"/>
              <a:t>“No matter how great the master plan, innumerable obstacles and challenges are to be expected.”</a:t>
            </a:r>
          </a:p>
          <a:p>
            <a:r>
              <a:t/>
            </a:r>
          </a:p>
          <a:p>
            <a:pPr algn="ctr" rtl="0" lvl="0">
              <a:lnSpc>
                <a:spcPct val="115000"/>
              </a:lnSpc>
              <a:buNone/>
            </a:pPr>
            <a:r>
              <a:rPr lang="en" b="1"/>
              <a:t>Lack of programming experience</a:t>
            </a:r>
          </a:p>
          <a:p>
            <a:r>
              <a:t/>
            </a:r>
          </a:p>
          <a:p>
            <a:pPr rtl="0" lvl="0">
              <a:lnSpc>
                <a:spcPct val="115000"/>
              </a:lnSpc>
              <a:buNone/>
            </a:pPr>
            <a:r>
              <a:rPr lang="en"/>
              <a:t>Nobody in the freshman imaging class has had extensive experience in programming, to overcome this we are getting help from faculty and also recruiting freshman computer science majors into our class for next quarter. </a:t>
            </a:r>
          </a:p>
          <a:p>
            <a:r>
              <a:t/>
            </a:r>
          </a:p>
          <a:p>
            <a:pPr algn="ctr" rtl="0" lvl="0">
              <a:lnSpc>
                <a:spcPct val="115000"/>
              </a:lnSpc>
              <a:buNone/>
            </a:pPr>
            <a:r>
              <a:rPr lang="en" b="1"/>
              <a:t>Limited contact with our client</a:t>
            </a:r>
          </a:p>
          <a:p>
            <a:r>
              <a:t/>
            </a:r>
          </a:p>
          <a:p>
            <a:pPr rtl="0" lvl="0">
              <a:lnSpc>
                <a:spcPct val="115000"/>
              </a:lnSpc>
              <a:buNone/>
            </a:pPr>
            <a:r>
              <a:rPr lang="en"/>
              <a:t>Our client was unable to provide us with as detailed requirements as we would have liked, we continued to contact them with further questions, however we had to make assumptions for some of the requirements.  </a:t>
            </a:r>
          </a:p>
          <a:p>
            <a:r>
              <a:t/>
            </a:r>
          </a:p>
          <a:p>
            <a:pPr algn="ctr" rtl="0" lvl="0">
              <a:lnSpc>
                <a:spcPct val="115000"/>
              </a:lnSpc>
              <a:buNone/>
            </a:pPr>
            <a:r>
              <a:rPr lang="en" b="1"/>
              <a:t>Budget</a:t>
            </a:r>
          </a:p>
          <a:p>
            <a:pPr rtl="0" lvl="0">
              <a:lnSpc>
                <a:spcPct val="115000"/>
              </a:lnSpc>
              <a:buNone/>
            </a:pPr>
            <a:r>
              <a:rPr lang="en"/>
              <a:t>	Our project has a budget of $10,500. The budget limits the quality of cameras, processing system, and what software rights we can purchase. Prices of cameras and processing systems are taken into account when adding cameras to the pugh analysis. </a:t>
            </a:r>
          </a:p>
          <a:p>
            <a:r>
              <a:t/>
            </a:r>
          </a:p>
          <a:p>
            <a:pPr algn="ctr" rtl="0" lvl="0">
              <a:buNone/>
            </a:pPr>
            <a:r>
              <a:rPr lang="en" b="1"/>
              <a:t>Configuration of array</a:t>
            </a:r>
          </a:p>
          <a:p>
            <a:pPr rtl="0" lvl="0">
              <a:buNone/>
            </a:pPr>
            <a:r>
              <a:rPr lang="en"/>
              <a:t>We do not know the exact configuration of our array at this moment ie. how many cameras? how far apart? </a:t>
            </a:r>
          </a:p>
          <a:p>
            <a:pPr rtl="0" lvl="0">
              <a:buNone/>
            </a:pPr>
            <a:r>
              <a:rPr lang="en"/>
              <a:t>DIRSIG: a Digital Imaging and Remote Sensing Image Generation Model. While developing a predictive model of our own, we realized that DIRSIG was a model that the Center has already created and that we can use. We will be working with Chris Deangelis.</a:t>
            </a:r>
          </a:p>
          <a:p>
            <a:r>
              <a:t/>
            </a:r>
          </a:p>
          <a:p>
            <a:pPr algn="ctr" rtl="0" lvl="0">
              <a:buNone/>
            </a:pPr>
            <a:r>
              <a:rPr lang="en" b="1"/>
              <a:t>Camera synchronization and control</a:t>
            </a:r>
          </a:p>
          <a:p>
            <a:r>
              <a:t/>
            </a:r>
          </a:p>
          <a:p>
            <a:pPr algn="l" rtl="0" lvl="0">
              <a:buNone/>
            </a:pPr>
            <a:r>
              <a:rPr lang="en"/>
              <a:t>In order to limit object ghosts when creating a synthetic aperture video, we need to synchronize the cameras so frames are taken at the same time. In order to solve this problem we are planning to place a small group of students on addressing the synchronization and control problems of our system in the upcoming quarter. </a:t>
            </a:r>
          </a:p>
          <a:p>
            <a:r>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393" id="393"/>
        <p:cNvGrpSpPr/>
        <p:nvPr/>
      </p:nvGrpSpPr>
      <p:grpSpPr>
        <a:xfrm>
          <a:off y="0" x="0"/>
          <a:ext cy="0" cx="0"/>
          <a:chOff y="0" x="0"/>
          <a:chExt cy="0" cx="0"/>
        </a:xfrm>
      </p:grpSpPr>
      <p:sp>
        <p:nvSpPr>
          <p:cNvPr name="Shape 394" id="39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395" id="39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Need to expand on what these people have helped us with/ re-organize</a:t>
            </a:r>
          </a:p>
          <a:p>
            <a:pPr rtl="0" lvl="0">
              <a:buNone/>
            </a:pPr>
            <a:r>
              <a:rPr lang="en"/>
              <a:t>Jinwei Gu: Expert in computational photography, Helped with programming principles (Can someone expand on this?)</a:t>
            </a:r>
          </a:p>
          <a:p>
            <a:pPr rtl="0" lvl="0">
              <a:buNone/>
            </a:pPr>
            <a:r>
              <a:rPr lang="en"/>
              <a:t>Joe Pow: Instructor, leader, etc.</a:t>
            </a:r>
          </a:p>
          <a:p>
            <a:pPr rtl="0" lvl="0">
              <a:buNone/>
            </a:pPr>
            <a:r>
              <a:rPr lang="en"/>
              <a:t>Maria Helguera: Class advisor. In class support and suggestions</a:t>
            </a:r>
          </a:p>
          <a:p>
            <a:pPr rtl="0" lvl="0">
              <a:buClr>
                <a:srgbClr val="000000"/>
              </a:buClr>
              <a:buSzPct val="100000"/>
              <a:buFont typeface="Arial"/>
              <a:buNone/>
            </a:pPr>
            <a:r>
              <a:rPr lang="en"/>
              <a:t>Bo Hu: Research scientist, supporting the software group</a:t>
            </a:r>
          </a:p>
          <a:p>
            <a:pPr rtl="0" lvl="0">
              <a:buClr>
                <a:srgbClr val="000000"/>
              </a:buClr>
              <a:buSzPct val="100000"/>
              <a:buFont typeface="Arial"/>
              <a:buNone/>
            </a:pPr>
            <a:r>
              <a:rPr lang="en"/>
              <a:t>Roger Easton: In class support, suggestions, questions, and commentary. </a:t>
            </a:r>
          </a:p>
          <a:p>
            <a:pPr rtl="0" lvl="0">
              <a:buClr>
                <a:srgbClr val="000000"/>
              </a:buClr>
              <a:buSzPct val="100000"/>
              <a:buFont typeface="Arial"/>
              <a:buNone/>
            </a:pPr>
            <a:r>
              <a:rPr lang="en"/>
              <a:t>Vaibhav Vaish: Developer of original Standford system</a:t>
            </a:r>
          </a:p>
          <a:p>
            <a:pPr rtl="0" lvl="0">
              <a:buClr>
                <a:srgbClr val="000000"/>
              </a:buClr>
              <a:buSzPct val="100000"/>
              <a:buFont typeface="Arial"/>
              <a:buNone/>
            </a:pPr>
            <a:r>
              <a:rPr lang="en"/>
              <a:t>Kevin Dickey: Junior student helping developing the computational model </a:t>
            </a:r>
          </a:p>
          <a:p>
            <a:pPr rtl="0" lvl="0">
              <a:buClr>
                <a:srgbClr val="000000"/>
              </a:buClr>
              <a:buSzPct val="100000"/>
              <a:buFont typeface="Arial"/>
              <a:buNone/>
            </a:pPr>
            <a:r>
              <a:rPr lang="en"/>
              <a:t>Matti Kariluoma: Licensed Lftextures to the class and suggested the use of openGL (Helped Software)</a:t>
            </a:r>
          </a:p>
          <a:p>
            <a:pPr rtl="0" lvl="0">
              <a:buClr>
                <a:srgbClr val="000000"/>
              </a:buClr>
              <a:buSzPct val="100000"/>
              <a:buFont typeface="Arial"/>
              <a:buNone/>
            </a:pPr>
            <a:r>
              <a:rPr lang="en"/>
              <a:t>Marc Levoy: Provided valuable research and offered to answer any questions we have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00" id="400"/>
        <p:cNvGrpSpPr/>
        <p:nvPr/>
      </p:nvGrpSpPr>
      <p:grpSpPr>
        <a:xfrm>
          <a:off y="0" x="0"/>
          <a:ext cy="0" cx="0"/>
          <a:chOff y="0" x="0"/>
          <a:chExt cy="0" cx="0"/>
        </a:xfrm>
      </p:grpSpPr>
      <p:sp>
        <p:nvSpPr>
          <p:cNvPr name="Shape 401" id="401"/>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02" id="402"/>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Reflect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04" id="404"/>
        <p:cNvGrpSpPr/>
        <p:nvPr/>
      </p:nvGrpSpPr>
      <p:grpSpPr>
        <a:xfrm>
          <a:off y="0" x="0"/>
          <a:ext cy="0" cx="0"/>
          <a:chOff y="0" x="0"/>
          <a:chExt cy="0" cx="0"/>
        </a:xfrm>
      </p:grpSpPr>
      <p:sp>
        <p:nvSpPr>
          <p:cNvPr name="Shape 405" id="40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06" id="40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09" id="409"/>
        <p:cNvGrpSpPr/>
        <p:nvPr/>
      </p:nvGrpSpPr>
      <p:grpSpPr>
        <a:xfrm>
          <a:off y="0" x="0"/>
          <a:ext cy="0" cx="0"/>
          <a:chOff y="0" x="0"/>
          <a:chExt cy="0" cx="0"/>
        </a:xfrm>
      </p:grpSpPr>
      <p:sp>
        <p:nvSpPr>
          <p:cNvPr name="Shape 410" id="41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11" id="411"/>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18" id="418"/>
        <p:cNvGrpSpPr/>
        <p:nvPr/>
      </p:nvGrpSpPr>
      <p:grpSpPr>
        <a:xfrm>
          <a:off y="0" x="0"/>
          <a:ext cy="0" cx="0"/>
          <a:chOff y="0" x="0"/>
          <a:chExt cy="0" cx="0"/>
        </a:xfrm>
      </p:grpSpPr>
      <p:sp>
        <p:nvSpPr>
          <p:cNvPr name="Shape 419" id="41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20" id="420"/>
          <p:cNvSpPr txBox="1"/>
          <p:nvPr>
            <p:ph type="body" idx="1"/>
          </p:nvPr>
        </p:nvSpPr>
        <p:spPr>
          <a:xfrm>
            <a:off y="4343400" x="685800"/>
            <a:ext cy="4114800" cx="5486399"/>
          </a:xfrm>
          <a:prstGeom prst="rect">
            <a:avLst/>
          </a:prstGeom>
        </p:spPr>
        <p:txBody>
          <a:bodyPr bIns="91425" tIns="91425" lIns="91425" anchor="t" anchorCtr="0" rIns="91425">
            <a:spAutoFit/>
          </a:bodyPr>
          <a:lstStyle/>
          <a:p>
            <a:pPr indent="-304800" marL="457200" rtl="0" lvl="0">
              <a:spcBef>
                <a:spcPts val="600"/>
              </a:spcBef>
              <a:buClr>
                <a:schemeClr val="dk1"/>
              </a:buClr>
              <a:buSzPct val="200000"/>
              <a:buFont typeface="Arial"/>
              <a:buChar char="•"/>
            </a:pPr>
            <a:r>
              <a:rPr lang="en" sz="1000">
                <a:solidFill>
                  <a:schemeClr val="dk1"/>
                </a:solidFill>
              </a:rPr>
              <a:t>
</a:t>
            </a:r>
            <a:r>
              <a:rPr lang="en" sz="1200">
                <a:solidFill>
                  <a:schemeClr val="dk1"/>
                </a:solidFill>
              </a:rPr>
              <a:t>Light field imaging is the ability to capture the planes in the 4D light field, as opposed to only capturing 2D light with an everyday camera.</a:t>
            </a:r>
          </a:p>
          <a:p>
            <a:pPr indent="-304800" marL="457200" rtl="0" lvl="0">
              <a:spcBef>
                <a:spcPts val="600"/>
              </a:spcBef>
              <a:buClr>
                <a:schemeClr val="dk1"/>
              </a:buClr>
              <a:buSzPct val="166666"/>
              <a:buFont typeface="Arial"/>
              <a:buChar char="•"/>
            </a:pPr>
            <a:r>
              <a:rPr lang="en" sz="1200">
                <a:solidFill>
                  <a:schemeClr val="dk1"/>
                </a:solidFill>
              </a:rPr>
              <a:t>It's accomplished through the use of an array of cameras or a micro lens array that record the many planes of light.</a:t>
            </a:r>
          </a:p>
          <a:p>
            <a:pPr indent="-304800" marL="457200" rtl="0" lvl="0">
              <a:spcBef>
                <a:spcPts val="600"/>
              </a:spcBef>
              <a:buClr>
                <a:schemeClr val="dk1"/>
              </a:buClr>
              <a:buSzPct val="166666"/>
              <a:buFont typeface="Arial"/>
              <a:buChar char="•"/>
            </a:pPr>
            <a:r>
              <a:rPr lang="en" sz="1200">
                <a:solidFill>
                  <a:schemeClr val="dk1"/>
                </a:solidFill>
              </a:rPr>
              <a:t>The data acquired through the images is stored, and can used to look at an image at different perspectives after the fact.</a:t>
            </a:r>
          </a:p>
          <a:p>
            <a:pPr rtl="0" lvl="0">
              <a:spcBef>
                <a:spcPts val="600"/>
              </a:spcBef>
              <a:buNone/>
            </a:pPr>
            <a:r>
              <a:rPr lang="en" sz="1000">
                <a:solidFill>
                  <a:schemeClr val="dk1"/>
                </a:solidFill>
              </a:rPr>
              <a:t>*explain diagram* </a:t>
            </a:r>
          </a:p>
          <a:p>
            <a:pPr>
              <a:buNone/>
            </a:pPr>
            <a:r>
              <a:rPr lang="en" sz="1000"/>
              <a:t>This is a diagram of a row of sensors taking in and reading different rays of light within its field  of view.</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25" id="425"/>
        <p:cNvGrpSpPr/>
        <p:nvPr/>
      </p:nvGrpSpPr>
      <p:grpSpPr>
        <a:xfrm>
          <a:off y="0" x="0"/>
          <a:ext cy="0" cx="0"/>
          <a:chOff y="0" x="0"/>
          <a:chExt cy="0" cx="0"/>
        </a:xfrm>
      </p:grpSpPr>
      <p:sp>
        <p:nvSpPr>
          <p:cNvPr name="Shape 426" id="426"/>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27" id="427"/>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Maria and Jason</a:t>
            </a:r>
          </a:p>
          <a:p>
            <a:pPr rtl="0" lvl="0">
              <a:buNone/>
            </a:pPr>
            <a:r>
              <a:rPr lang="en"/>
              <a:t>Vocabulary:</a:t>
            </a:r>
          </a:p>
          <a:p>
            <a:pPr>
              <a:buNone/>
            </a:pPr>
            <a:r>
              <a:rPr lang="en"/>
              <a:t>Codec - Compression Decompression Algorithm (H.264, Divx, FFMpeg), tells computer to copy sections of a frame over when they are not moving. Ignores still portions of an image so it only needs data from the moving parts.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34" id="434"/>
        <p:cNvGrpSpPr/>
        <p:nvPr/>
      </p:nvGrpSpPr>
      <p:grpSpPr>
        <a:xfrm>
          <a:off y="0" x="0"/>
          <a:ext cy="0" cx="0"/>
          <a:chOff y="0" x="0"/>
          <a:chExt cy="0" cx="0"/>
        </a:xfrm>
      </p:grpSpPr>
      <p:sp>
        <p:nvSpPr>
          <p:cNvPr name="Shape 435" id="43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36" id="436"/>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41" id="441"/>
        <p:cNvGrpSpPr/>
        <p:nvPr/>
      </p:nvGrpSpPr>
      <p:grpSpPr>
        <a:xfrm>
          <a:off y="0" x="0"/>
          <a:ext cy="0" cx="0"/>
          <a:chOff y="0" x="0"/>
          <a:chExt cy="0" cx="0"/>
        </a:xfrm>
      </p:grpSpPr>
      <p:sp>
        <p:nvSpPr>
          <p:cNvPr name="Shape 442" id="44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43" id="44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Dan Chalifoux, Andy Vaccaro</a:t>
            </a:r>
          </a:p>
          <a:p>
            <a:r>
              <a:t/>
            </a:r>
          </a:p>
          <a:p>
            <a:pPr rtl="0" lvl="0">
              <a:buNone/>
            </a:pPr>
            <a:r>
              <a:rPr lang="en"/>
              <a:t>change font size - BIGGER</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50" id="450"/>
        <p:cNvGrpSpPr/>
        <p:nvPr/>
      </p:nvGrpSpPr>
      <p:grpSpPr>
        <a:xfrm>
          <a:off y="0" x="0"/>
          <a:ext cy="0" cx="0"/>
          <a:chOff y="0" x="0"/>
          <a:chExt cy="0" cx="0"/>
        </a:xfrm>
      </p:grpSpPr>
      <p:sp>
        <p:nvSpPr>
          <p:cNvPr name="Shape 451" id="451"/>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52" id="452"/>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Vocab:</a:t>
            </a:r>
          </a:p>
          <a:p>
            <a:pPr rtl="0" lvl="0">
              <a:buNone/>
            </a:pPr>
            <a:r>
              <a:rPr lang="en"/>
              <a:t>Block Matching Algorithm: (BMA) algorithm which locates corresponding points in images so you can line them up accordingly</a:t>
            </a:r>
          </a:p>
          <a:p>
            <a:pPr>
              <a:buNone/>
            </a:pPr>
            <a:r>
              <a:rPr lang="en"/>
              <a:t>Phase Correlation: Measure how far offset two images are by moving one over the other so they line up, and measuring how far it moved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99" id="99"/>
        <p:cNvGrpSpPr/>
        <p:nvPr/>
      </p:nvGrpSpPr>
      <p:grpSpPr>
        <a:xfrm>
          <a:off y="0" x="0"/>
          <a:ext cy="0" cx="0"/>
          <a:chOff y="0" x="0"/>
          <a:chExt cy="0" cx="0"/>
        </a:xfrm>
      </p:grpSpPr>
      <p:sp>
        <p:nvSpPr>
          <p:cNvPr name="Shape 100" id="10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1" id="101"/>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Our task is to build a multicamera array to be used in the airport. A. What they want us to build - a multi camera array for security purposes</a:t>
            </a:r>
          </a:p>
          <a:p>
            <a:pPr rtl="0" lvl="0">
              <a:buNone/>
            </a:pPr>
            <a:r>
              <a:rPr lang="en"/>
              <a:t>	B. We met and talked initially, told us what they wanted it to do. Decided on some basic parameters.</a:t>
            </a:r>
          </a:p>
          <a:p>
            <a:pPr rtl="0" lvl="0">
              <a:buNone/>
            </a:pPr>
            <a:r>
              <a:rPr lang="en"/>
              <a:t>upgrade security in a high crime area of the airport</a:t>
            </a:r>
          </a:p>
          <a:p>
            <a:r>
              <a:t/>
            </a:r>
          </a:p>
          <a:p>
            <a:pPr rtl="0" lvl="0">
              <a:buNone/>
            </a:pPr>
            <a:r>
              <a:rPr lang="en"/>
              <a:t>The space we need to cover is roughly 50 x 50 </a:t>
            </a:r>
          </a:p>
          <a:p>
            <a:pPr>
              <a:buNone/>
            </a:pPr>
            <a:r>
              <a:rPr lang="en"/>
              <a:t>Our budget is $10,500</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64" id="464"/>
        <p:cNvGrpSpPr/>
        <p:nvPr/>
      </p:nvGrpSpPr>
      <p:grpSpPr>
        <a:xfrm>
          <a:off y="0" x="0"/>
          <a:ext cy="0" cx="0"/>
          <a:chOff y="0" x="0"/>
          <a:chExt cy="0" cx="0"/>
        </a:xfrm>
      </p:grpSpPr>
      <p:sp>
        <p:nvSpPr>
          <p:cNvPr name="Shape 465" id="465"/>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66" id="466"/>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
</a:t>
            </a:r>
            <a:r>
              <a:rPr lang="en"/>
              <a:t>Computational photography refers to computational image capture, processing and manipulation techniques that extend the abilities of digital photography. Through these techniques, often using multiple images, the limitations of the traditional camera can be overcome. A popular use of computational photography is HDR images, which combines images of various exposure levels to allow a greater dynamic range in an image. Our project is using computational photography to combine many relatively inexpensive cameras to overcome their limitations.</a:t>
            </a:r>
          </a:p>
          <a:p>
            <a:r>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71" id="471"/>
        <p:cNvGrpSpPr/>
        <p:nvPr/>
      </p:nvGrpSpPr>
      <p:grpSpPr>
        <a:xfrm>
          <a:off y="0" x="0"/>
          <a:ext cy="0" cx="0"/>
          <a:chOff y="0" x="0"/>
          <a:chExt cy="0" cx="0"/>
        </a:xfrm>
      </p:grpSpPr>
      <p:sp>
        <p:nvSpPr>
          <p:cNvPr name="Shape 472" id="47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73" id="47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These are the rest of the topics that we researched by reading through articles and presenting equipment surveys.  Research on the Lytro Camera and Optics has helped the class continue to develop a general understanding of camera systems.  The remaining topics on this list helped the class organize and plan the entire project.</a:t>
            </a:r>
          </a:p>
          <a:p>
            <a:r>
              <a:t/>
            </a:r>
          </a:p>
          <a:p>
            <a:pPr>
              <a:buNone/>
            </a:pPr>
            <a:r>
              <a:rPr lang="en"/>
              <a:t>*not necessary*</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78" id="478"/>
        <p:cNvGrpSpPr/>
        <p:nvPr/>
      </p:nvGrpSpPr>
      <p:grpSpPr>
        <a:xfrm>
          <a:off y="0" x="0"/>
          <a:ext cy="0" cx="0"/>
          <a:chOff y="0" x="0"/>
          <a:chExt cy="0" cx="0"/>
        </a:xfrm>
      </p:grpSpPr>
      <p:sp>
        <p:nvSpPr>
          <p:cNvPr name="Shape 479" id="47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80" id="48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*insert pugh analysis*</a:t>
            </a:r>
          </a:p>
          <a:p>
            <a:pPr rtl="0" lvl="0">
              <a:buNone/>
            </a:pPr>
            <a:r>
              <a:rPr lang="en"/>
              <a:t>*explain pugh analysis in slide before*</a:t>
            </a:r>
          </a:p>
          <a:p>
            <a:r>
              <a:t/>
            </a:r>
          </a:p>
          <a:p>
            <a:pPr rtl="0" lvl="0">
              <a:buNone/>
            </a:pPr>
            <a:r>
              <a:rPr lang="en"/>
              <a:t>*this slide may not be necessary*</a:t>
            </a:r>
          </a:p>
          <a:p>
            <a:r>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86" id="486"/>
        <p:cNvGrpSpPr/>
        <p:nvPr/>
      </p:nvGrpSpPr>
      <p:grpSpPr>
        <a:xfrm>
          <a:off y="0" x="0"/>
          <a:ext cy="0" cx="0"/>
          <a:chOff y="0" x="0"/>
          <a:chExt cy="0" cx="0"/>
        </a:xfrm>
      </p:grpSpPr>
      <p:sp>
        <p:nvSpPr>
          <p:cNvPr name="Shape 487" id="48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488" id="488"/>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These are the requirements that we decided our system should have that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499" id="499"/>
        <p:cNvGrpSpPr/>
        <p:nvPr/>
      </p:nvGrpSpPr>
      <p:grpSpPr>
        <a:xfrm>
          <a:off y="0" x="0"/>
          <a:ext cy="0" cx="0"/>
          <a:chOff y="0" x="0"/>
          <a:chExt cy="0" cx="0"/>
        </a:xfrm>
      </p:grpSpPr>
      <p:sp>
        <p:nvSpPr>
          <p:cNvPr name="Shape 500" id="500"/>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01" id="501"/>
          <p:cNvSpPr txBox="1"/>
          <p:nvPr>
            <p:ph type="body" idx="1"/>
          </p:nvPr>
        </p:nvSpPr>
        <p:spPr>
          <a:xfrm>
            <a:off y="4343400" x="685800"/>
            <a:ext cy="4114800" cx="5486399"/>
          </a:xfrm>
          <a:prstGeom prst="rect">
            <a:avLst/>
          </a:prstGeom>
        </p:spPr>
        <p:txBody>
          <a:bodyPr bIns="91425" tIns="91425" lIns="91425" anchor="t" anchorCtr="0" rIns="91425">
            <a:spAutoFit/>
          </a:bodyPr>
          <a:lstStyle/>
          <a:p>
            <a:pPr>
              <a:buNone/>
            </a:pPr>
            <a:r>
              <a:rPr lang="en"/>
              <a:t>It's a work in progress!!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08" id="508"/>
        <p:cNvGrpSpPr/>
        <p:nvPr/>
      </p:nvGrpSpPr>
      <p:grpSpPr>
        <a:xfrm>
          <a:off y="0" x="0"/>
          <a:ext cy="0" cx="0"/>
          <a:chOff y="0" x="0"/>
          <a:chExt cy="0" cx="0"/>
        </a:xfrm>
      </p:grpSpPr>
      <p:sp>
        <p:nvSpPr>
          <p:cNvPr name="Shape 509" id="50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10" id="51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What camera to go with?</a:t>
            </a:r>
          </a:p>
          <a:p>
            <a:pPr rtl="0" lvl="0">
              <a:buNone/>
            </a:pPr>
            <a:r>
              <a:rPr lang="en"/>
              <a:t>Hardware created a pugh analysis (showing different cameras and their parameters table form) so we can compare different types and determine the best choice for our array. </a:t>
            </a:r>
          </a:p>
          <a:p>
            <a:pPr rtl="0" lvl="0">
              <a:buNone/>
            </a:pPr>
            <a:r>
              <a:rPr lang="en"/>
              <a:t>Cameras/systems we found on the market and how their capabilities compare to our parameters.  </a:t>
            </a:r>
          </a:p>
          <a:p>
            <a:pPr rtl="0" lvl="0">
              <a:buNone/>
            </a:pPr>
            <a:r>
              <a:rPr lang="en"/>
              <a:t>Made key. </a:t>
            </a:r>
          </a:p>
          <a:p>
            <a:pPr rtl="0" lvl="0">
              <a:buNone/>
            </a:pPr>
            <a:r>
              <a:rPr lang="en"/>
              <a:t>Grid based analysis. </a:t>
            </a:r>
          </a:p>
          <a:p>
            <a:pPr rtl="0" lvl="0">
              <a:buNone/>
            </a:pPr>
            <a:r>
              <a:rPr lang="en"/>
              <a:t>Cameras are matched against an ideal.</a:t>
            </a:r>
          </a:p>
          <a:p>
            <a:pPr rtl="0" lvl="0">
              <a:buNone/>
            </a:pPr>
            <a:r>
              <a:rPr lang="en"/>
              <a:t>Features organized by weight.</a:t>
            </a:r>
          </a:p>
          <a:p>
            <a:pPr rtl="0" lvl="0">
              <a:buNone/>
            </a:pPr>
            <a:r>
              <a:rPr lang="en"/>
              <a:t>Color code (explain)</a:t>
            </a:r>
          </a:p>
          <a:p>
            <a:pPr rtl="0" lvl="0">
              <a:buNone/>
            </a:pPr>
            <a:r>
              <a:rPr lang="en"/>
              <a:t>This analysis is continuing. It is not done yet.</a:t>
            </a:r>
          </a:p>
          <a:p>
            <a:r>
              <a:t/>
            </a:r>
          </a:p>
          <a:p>
            <a:pPr>
              <a:buNone/>
            </a:pPr>
            <a:r>
              <a:rPr lang="en" sz="700">
                <a:latin typeface="Verdana"/>
                <a:ea typeface="Verdana"/>
                <a:cs typeface="Verdana"/>
                <a:sym typeface="Verdana"/>
              </a:rPr>
              <a:t>1384x1032 at 21 FPS</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16" id="516"/>
        <p:cNvGrpSpPr/>
        <p:nvPr/>
      </p:nvGrpSpPr>
      <p:grpSpPr>
        <a:xfrm>
          <a:off y="0" x="0"/>
          <a:ext cy="0" cx="0"/>
          <a:chOff y="0" x="0"/>
          <a:chExt cy="0" cx="0"/>
        </a:xfrm>
      </p:grpSpPr>
      <p:sp>
        <p:nvSpPr>
          <p:cNvPr name="Shape 517" id="51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18" id="518"/>
          <p:cNvSpPr txBox="1"/>
          <p:nvPr>
            <p:ph type="body" idx="1"/>
          </p:nvPr>
        </p:nvSpPr>
        <p:spPr>
          <a:xfrm>
            <a:off y="4343400" x="685800"/>
            <a:ext cy="4114800" cx="5486399"/>
          </a:xfrm>
          <a:prstGeom prst="rect">
            <a:avLst/>
          </a:prstGeom>
        </p:spPr>
        <p:txBody>
          <a:bodyPr bIns="91425" tIns="91425" lIns="91425" anchor="t" anchorCtr="0" rIns="91425">
            <a:spAutoFit/>
          </a:bodyPr>
          <a:lstStyle/>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23" id="523"/>
        <p:cNvGrpSpPr/>
        <p:nvPr/>
      </p:nvGrpSpPr>
      <p:grpSpPr>
        <a:xfrm>
          <a:off y="0" x="0"/>
          <a:ext cy="0" cx="0"/>
          <a:chOff y="0" x="0"/>
          <a:chExt cy="0" cx="0"/>
        </a:xfrm>
      </p:grpSpPr>
      <p:sp>
        <p:nvSpPr>
          <p:cNvPr name="Shape 524" id="52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25" id="52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reasons for using Direct Show </a:t>
            </a:r>
          </a:p>
          <a:p>
            <a:pPr rtl="0" lvl="0">
              <a:buNone/>
            </a:pPr>
            <a:r>
              <a:rPr lang="en"/>
              <a:t>-source code</a:t>
            </a:r>
          </a:p>
          <a:p>
            <a:pPr>
              <a:buNone/>
            </a:pPr>
            <a:r>
              <a:rPr lang="en"/>
              <a:t>-similar capabilities to requirements</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531" id="531"/>
        <p:cNvGrpSpPr/>
        <p:nvPr/>
      </p:nvGrpSpPr>
      <p:grpSpPr>
        <a:xfrm>
          <a:off y="0" x="0"/>
          <a:ext cy="0" cx="0"/>
          <a:chOff y="0" x="0"/>
          <a:chExt cy="0" cx="0"/>
        </a:xfrm>
      </p:grpSpPr>
      <p:sp>
        <p:nvSpPr>
          <p:cNvPr name="Shape 532" id="53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533" id="53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This diagram shows the depth of field of a single camera's point of view. On the left you have the object and on the right there is the focal plane. By adjusting the aperture of the camera on the left, we can change the focal plane of the system. As the aperture increases, the camera's focal plane moves forward and the field of view gets smaller. </a:t>
            </a:r>
          </a:p>
          <a:p>
            <a:r>
              <a:t/>
            </a:r>
          </a:p>
          <a:p>
            <a:r>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06" id="106"/>
        <p:cNvGrpSpPr/>
        <p:nvPr/>
      </p:nvGrpSpPr>
      <p:grpSpPr>
        <a:xfrm>
          <a:off y="0" x="0"/>
          <a:ext cy="0" cx="0"/>
          <a:chOff y="0" x="0"/>
          <a:chExt cy="0" cx="0"/>
        </a:xfrm>
      </p:grpSpPr>
      <p:sp>
        <p:nvSpPr>
          <p:cNvPr name="Shape 107" id="107"/>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08" id="108"/>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After talking to airport, they told us what they want their security system to be like</a:t>
            </a:r>
          </a:p>
          <a:p>
            <a:pPr rtl="0" lvl="0">
              <a:buNone/>
            </a:pPr>
            <a:r>
              <a:rPr lang="en"/>
              <a:t>Director of security talked to us.</a:t>
            </a:r>
          </a:p>
          <a:p>
            <a:r>
              <a:t/>
            </a:r>
          </a:p>
          <a:p>
            <a:pPr rtl="0" lvl="0">
              <a:buNone/>
            </a:pPr>
            <a:r>
              <a:rPr lang="en"/>
              <a:t>Dimensions of room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13" id="113"/>
        <p:cNvGrpSpPr/>
        <p:nvPr/>
      </p:nvGrpSpPr>
      <p:grpSpPr>
        <a:xfrm>
          <a:off y="0" x="0"/>
          <a:ext cy="0" cx="0"/>
          <a:chOff y="0" x="0"/>
          <a:chExt cy="0" cx="0"/>
        </a:xfrm>
      </p:grpSpPr>
      <p:sp>
        <p:nvSpPr>
          <p:cNvPr name="Shape 114" id="114"/>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15" id="115"/>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Next we will talk about what our task is.</a:t>
            </a:r>
          </a:p>
          <a:p>
            <a:pPr rtl="0" lvl="0">
              <a:buNone/>
            </a:pPr>
            <a:r>
              <a:rPr lang="en"/>
              <a:t>Meets the needs of a specific user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1" id="121"/>
        <p:cNvGrpSpPr/>
        <p:nvPr/>
      </p:nvGrpSpPr>
      <p:grpSpPr>
        <a:xfrm>
          <a:off y="0" x="0"/>
          <a:ext cy="0" cx="0"/>
          <a:chOff y="0" x="0"/>
          <a:chExt cy="0" cx="0"/>
        </a:xfrm>
      </p:grpSpPr>
      <p:sp>
        <p:nvSpPr>
          <p:cNvPr name="Shape 122" id="122"/>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23" id="123"/>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Clr>
                <a:srgbClr val="000000"/>
              </a:buClr>
              <a:buSzPct val="100000"/>
              <a:buFont typeface="Arial"/>
              <a:buNone/>
            </a:pPr>
            <a:r>
              <a:rPr lang="en" b="1"/>
              <a:t>A multi camera array is two or more cameras set up in a systematic arrangement. These cameras can be video or still cameras. In our case, we will be using video cameras. Multi camera arrays can be used to see through occlusions. This is what our project will be focusing on. </a:t>
            </a:r>
          </a:p>
          <a:p>
            <a:pPr rtl="0" lvl="0">
              <a:buClr>
                <a:srgbClr val="000000"/>
              </a:buClr>
              <a:buSzPct val="100000"/>
              <a:buFont typeface="Arial"/>
              <a:buNone/>
            </a:pPr>
            <a:r>
              <a:rPr lang="en"/>
              <a:t>At </a:t>
            </a:r>
            <a:r>
              <a:rPr lang="en"/>
              <a:t>Stanford University, a group of students in the </a:t>
            </a:r>
            <a:r>
              <a:rPr lang="en" b="1"/>
              <a:t>Computer Graphics Laboratory</a:t>
            </a:r>
            <a:r>
              <a:rPr lang="en"/>
              <a:t> built an array of 100 CMOS-based cameras controlled by four computers.  We will show you the video they created that explains how their multi camera array works. </a:t>
            </a:r>
            <a:r>
              <a:rPr lang="en">
                <a:solidFill>
                  <a:srgbClr val="FF0000"/>
                </a:solidFill>
              </a:rPr>
              <a:t>The top right video you will see shows the view of one camera, while the bigger video to the left is the view of the multi camera array.</a:t>
            </a:r>
          </a:p>
          <a:p>
            <a:pPr rtl="0" lvl="0">
              <a:buClr>
                <a:srgbClr val="000000"/>
              </a:buClr>
              <a:buSzPct val="100000"/>
              <a:buFont typeface="Arial"/>
              <a:buNone/>
            </a:pPr>
            <a:r>
              <a:rPr lang="en" b="1"/>
              <a:t>STOP AT 1:24</a:t>
            </a:r>
          </a:p>
          <a:p>
            <a:r>
              <a:t/>
            </a:r>
          </a:p>
          <a:p>
            <a:pPr rtl="0" lvl="0">
              <a:buClr>
                <a:srgbClr val="000000"/>
              </a:buClr>
              <a:buSzPct val="100000"/>
              <a:buFont typeface="Arial"/>
              <a:buNone/>
            </a:pPr>
            <a:r>
              <a:rPr lang="en"/>
              <a:t>However, they can also be used for high speed videography (multiple cameras increase the frame rate by triggering times), spatiotemporal view interpolation (creating new images from times and positions that weren't in your captured data), synthetic aperture imaging (combining multiple cameras to create a "single camera" with a large aperture), and gigapixel images (multiple cameras are used to take still images with a high resolution and depth of field). </a:t>
            </a:r>
          </a:p>
          <a:p>
            <a:r>
              <a:t/>
            </a:r>
          </a:p>
          <a:p>
            <a:r>
              <a:t/>
            </a:r>
          </a:p>
          <a:p>
            <a: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name="Shape 128" id="128"/>
        <p:cNvGrpSpPr/>
        <p:nvPr/>
      </p:nvGrpSpPr>
      <p:grpSpPr>
        <a:xfrm>
          <a:off y="0" x="0"/>
          <a:ext cy="0" cx="0"/>
          <a:chOff y="0" x="0"/>
          <a:chExt cy="0" cx="0"/>
        </a:xfrm>
      </p:grpSpPr>
      <p:sp>
        <p:nvSpPr>
          <p:cNvPr name="Shape 129" id="129"/>
          <p:cNvSpPr/>
          <p:nvPr>
            <p:ph type="sldImg" idx="2"/>
          </p:nvPr>
        </p:nvSpPr>
        <p:spPr>
          <a:xfrm>
            <a:off y="685800" x="1143225"/>
            <a:ext cy="3429000" cx="4572299"/>
          </a:xfrm>
          <a:custGeom>
            <a:pathLst>
              <a:path extrusionOk="0" h="120000" w="120000">
                <a:moveTo>
                  <a:pt y="0" x="0"/>
                </a:moveTo>
                <a:lnTo>
                  <a:pt y="0" x="120000"/>
                </a:lnTo>
                <a:lnTo>
                  <a:pt y="120000" x="120000"/>
                </a:lnTo>
                <a:lnTo>
                  <a:pt y="120000" x="0"/>
                </a:lnTo>
                <a:close/>
              </a:path>
            </a:pathLst>
          </a:custGeom>
        </p:spPr>
      </p:sp>
      <p:sp>
        <p:nvSpPr>
          <p:cNvPr name="Shape 130" id="130"/>
          <p:cNvSpPr txBox="1"/>
          <p:nvPr>
            <p:ph type="body" idx="1"/>
          </p:nvPr>
        </p:nvSpPr>
        <p:spPr>
          <a:xfrm>
            <a:off y="4343400" x="685800"/>
            <a:ext cy="4114800" cx="5486399"/>
          </a:xfrm>
          <a:prstGeom prst="rect">
            <a:avLst/>
          </a:prstGeom>
        </p:spPr>
        <p:txBody>
          <a:bodyPr bIns="91425" tIns="91425" lIns="91425" anchor="t" anchorCtr="0" rIns="91425">
            <a:spAutoFit/>
          </a:bodyPr>
          <a:lstStyle/>
          <a:p>
            <a:pPr rtl="0" lvl="0">
              <a:buNone/>
            </a:pPr>
            <a:r>
              <a:rPr lang="en"/>
              <a:t> </a:t>
            </a:r>
          </a:p>
          <a:p>
            <a:pPr rtl="0" lvl="0">
              <a:buNone/>
            </a:pPr>
            <a:r>
              <a:rPr lang="en"/>
              <a:t>As we delved further into the project, the class realized that it was necessary to conduct some background research on the topics and ideas we would be employing in our project. For example, we had to look extensively into light field imaging and synthetic aperture structures in order to progress with our design, both of which I will get into later on in the presentation.</a:t>
            </a:r>
          </a:p>
          <a:p>
            <a:r>
              <a:t/>
            </a:r>
          </a:p>
          <a:p>
            <a:pPr rtl="0" lvl="0">
              <a:buNone/>
            </a:pPr>
            <a:r>
              <a:rPr lang="en"/>
              <a:t>START BRIANA'S PART </a:t>
            </a:r>
          </a:p>
        </p:txBody>
      </p:sp>
    </p:spTree>
  </p:cSld>
  <p:clrMapOvr>
    <a:masterClrMapping/>
  </p:clrMapOvr>
</p:notes>
</file>

<file path=ppt/slideLayouts/_rels/slideLayout1.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2.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3.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4.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5.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_rels/slideLayout6.xml.rels><?xml version="1.0" encoding="UTF-8" standalone="yes"?><Relationships xmlns="http://schemas.openxmlformats.org/package/2006/relationships"><Relationship Type="http://schemas.openxmlformats.org/officeDocument/2006/relationships/slideMaster" Id="rId1"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name="Shape 7" id="7"/>
        <p:cNvGrpSpPr/>
        <p:nvPr/>
      </p:nvGrpSpPr>
      <p:grpSpPr>
        <a:xfrm>
          <a:off y="0" x="0"/>
          <a:ext cy="0" cx="0"/>
          <a:chOff y="0" x="0"/>
          <a:chExt cy="0" cx="0"/>
        </a:xfrm>
      </p:grpSpPr>
      <p:sp>
        <p:nvSpPr>
          <p:cNvPr name="Shape 8" id="8"/>
          <p:cNvSpPr/>
          <p:nvPr/>
        </p:nvSpPr>
        <p:spPr>
          <a:xfrm>
            <a:off y="0" x="0"/>
            <a:ext cy="4691399" cx="9144000"/>
          </a:xfrm>
          <a:prstGeom prst="rect">
            <a:avLst/>
          </a:prstGeom>
          <a:solidFill>
            <a:schemeClr val="dk2"/>
          </a:solidFill>
          <a:ln>
            <a:noFill/>
          </a:ln>
        </p:spPr>
        <p:txBody>
          <a:bodyPr bIns="45700" tIns="45700" lIns="91425" anchor="ctr" anchorCtr="0" rIns="91425">
            <a:spAutoFit/>
          </a:bodyPr>
          <a:lstStyle/>
          <a:p/>
        </p:txBody>
      </p:sp>
      <p:cxnSp>
        <p:nvCxnSpPr>
          <p:cNvPr name="Shape 9" id="9"/>
          <p:cNvCxnSpPr/>
          <p:nvPr/>
        </p:nvCxnSpPr>
        <p:spPr>
          <a:xfrm>
            <a:off y="4662139"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10" id="10"/>
          <p:cNvSpPr txBox="1"/>
          <p:nvPr>
            <p:ph type="ctrTitle"/>
          </p:nvPr>
        </p:nvSpPr>
        <p:spPr>
          <a:xfrm>
            <a:off y="2490375" x="685800"/>
            <a:ext cy="2198400" cx="7772400"/>
          </a:xfrm>
          <a:prstGeom prst="rect">
            <a:avLst/>
          </a:prstGeom>
          <a:noFill/>
          <a:ln>
            <a:noFill/>
          </a:ln>
        </p:spPr>
        <p:txBody>
          <a:bodyPr bIns="91425" tIns="91425" lIns="91425" anchor="b" anchorCtr="0" rIns="91425"/>
          <a:lstStyle>
            <a:lvl1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1pPr>
            <a:lvl2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2pPr>
            <a:lvl3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3pPr>
            <a:lvl4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4pPr>
            <a:lvl5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5pPr>
            <a:lvl6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6pPr>
            <a:lvl7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7pPr>
            <a:lvl8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8pPr>
            <a:lvl9pPr indent="457200" algn="l" marL="0" rtl="0">
              <a:spcBef>
                <a:spcPts val="0"/>
              </a:spcBef>
              <a:buClr>
                <a:schemeClr val="lt1"/>
              </a:buClr>
              <a:buSzPct val="100000"/>
              <a:buFont typeface="Arial"/>
              <a:buNone/>
              <a:defRPr i="0" baseline="0" strike="noStrike" sz="7200" b="1" cap="none" u="none">
                <a:solidFill>
                  <a:schemeClr val="lt1"/>
                </a:solidFill>
                <a:latin typeface="Arial"/>
                <a:ea typeface="Arial"/>
                <a:cs typeface="Arial"/>
                <a:sym typeface="Arial"/>
              </a:defRPr>
            </a:lvl9pPr>
          </a:lstStyle>
          <a:p/>
        </p:txBody>
      </p:sp>
      <p:sp>
        <p:nvSpPr>
          <p:cNvPr name="Shape 11" id="11"/>
          <p:cNvSpPr txBox="1"/>
          <p:nvPr>
            <p:ph type="subTitle" idx="1"/>
          </p:nvPr>
        </p:nvSpPr>
        <p:spPr>
          <a:xfrm>
            <a:off y="4836035" x="685800"/>
            <a:ext cy="1032599" cx="7772400"/>
          </a:xfrm>
          <a:prstGeom prst="rect">
            <a:avLst/>
          </a:prstGeom>
          <a:noFill/>
          <a:ln>
            <a:noFill/>
          </a:ln>
        </p:spPr>
        <p:txBody>
          <a:bodyPr bIns="91425" tIns="91425" lIns="91425" anchor="t" anchorCtr="0" rIns="91425"/>
          <a:lstStyle>
            <a:lvl1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1pPr>
            <a:lvl2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2pPr>
            <a:lvl3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3pPr>
            <a:lvl4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4pPr>
            <a:lvl5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5pPr>
            <a:lvl6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6pPr>
            <a:lvl7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7pPr>
            <a:lvl8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8pPr>
            <a:lvl9pPr indent="190500" algn="l" marL="0" rtl="0">
              <a:spcBef>
                <a:spcPts val="0"/>
              </a:spcBef>
              <a:buClr>
                <a:schemeClr val="dk2"/>
              </a:buClr>
              <a:buSzPct val="100000"/>
              <a:buFont typeface="Arial"/>
              <a:buNone/>
              <a:defRPr i="0" baseline="0" strike="noStrike" sz="3000" b="0" cap="none" u="none">
                <a:solidFill>
                  <a:schemeClr val="dk2"/>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name="Shape 12" id="12"/>
        <p:cNvGrpSpPr/>
        <p:nvPr/>
      </p:nvGrpSpPr>
      <p:grpSpPr>
        <a:xfrm>
          <a:off y="0" x="0"/>
          <a:ext cy="0" cx="0"/>
          <a:chOff y="0" x="0"/>
          <a:chExt cy="0" cx="0"/>
        </a:xfrm>
      </p:grpSpPr>
      <p:sp>
        <p:nvSpPr>
          <p:cNvPr name="Shape 13" id="13"/>
          <p:cNvSpPr/>
          <p:nvPr/>
        </p:nvSpPr>
        <p:spPr>
          <a:xfrm>
            <a:off y="0" x="0"/>
            <a:ext cy="1532999" cx="9144000"/>
          </a:xfrm>
          <a:prstGeom prst="rect">
            <a:avLst/>
          </a:prstGeom>
          <a:solidFill>
            <a:srgbClr val="2388DB"/>
          </a:solidFill>
          <a:ln>
            <a:noFill/>
          </a:ln>
        </p:spPr>
        <p:txBody>
          <a:bodyPr bIns="45700" tIns="45700" lIns="91425" anchor="ctr" anchorCtr="0" rIns="91425">
            <a:spAutoFit/>
          </a:bodyPr>
          <a:lstStyle/>
          <a:p/>
        </p:txBody>
      </p:sp>
      <p:cxnSp>
        <p:nvCxnSpPr>
          <p:cNvPr name="Shape 14" id="14"/>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15" id="15"/>
          <p:cNvSpPr txBox="1"/>
          <p:nvPr>
            <p:ph type="title"/>
          </p:nvPr>
        </p:nvSpPr>
        <p:spPr>
          <a:xfrm>
            <a:off y="274637" x="457200"/>
            <a:ext cy="1143000" cx="8229600"/>
          </a:xfrm>
          <a:prstGeom prst="rect">
            <a:avLst/>
          </a:prstGeom>
          <a:noFill/>
          <a:ln>
            <a:noFill/>
          </a:ln>
        </p:spPr>
        <p:txBody>
          <a:bodyPr bIns="91425" tIns="91425" lIns="91425" anchor="b" anchorCtr="0" rIns="91425"/>
          <a:lstStyle>
            <a:lvl1pPr rtl="0">
              <a:defRPr sz="3600"/>
            </a:lvl1pPr>
            <a:lvl2pPr rtl="0">
              <a:defRPr sz="3600"/>
            </a:lvl2pPr>
            <a:lvl3pPr rtl="0">
              <a:defRPr sz="3600"/>
            </a:lvl3pPr>
            <a:lvl4pPr rtl="0">
              <a:defRPr sz="3600"/>
            </a:lvl4pPr>
            <a:lvl5pPr rtl="0">
              <a:defRPr sz="3600"/>
            </a:lvl5pPr>
            <a:lvl6pPr rtl="0">
              <a:defRPr sz="3600"/>
            </a:lvl6pPr>
            <a:lvl7pPr rtl="0">
              <a:defRPr sz="3600"/>
            </a:lvl7pPr>
            <a:lvl8pPr rtl="0">
              <a:defRPr sz="3600"/>
            </a:lvl8pPr>
            <a:lvl9pPr rtl="0">
              <a:defRPr sz="3600"/>
            </a:lvl9pPr>
          </a:lstStyle>
          <a:p/>
        </p:txBody>
      </p:sp>
      <p:sp>
        <p:nvSpPr>
          <p:cNvPr name="Shape 16" id="1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name="Shape 17" id="17"/>
        <p:cNvGrpSpPr/>
        <p:nvPr/>
      </p:nvGrpSpPr>
      <p:grpSpPr>
        <a:xfrm>
          <a:off y="0" x="0"/>
          <a:ext cy="0" cx="0"/>
          <a:chOff y="0" x="0"/>
          <a:chExt cy="0" cx="0"/>
        </a:xfrm>
      </p:grpSpPr>
      <p:sp>
        <p:nvSpPr>
          <p:cNvPr name="Shape 18" id="18"/>
          <p:cNvSpPr/>
          <p:nvPr/>
        </p:nvSpPr>
        <p:spPr>
          <a:xfrm>
            <a:off y="0" x="0"/>
            <a:ext cy="1532999" cx="9144000"/>
          </a:xfrm>
          <a:prstGeom prst="rect">
            <a:avLst/>
          </a:prstGeom>
          <a:solidFill>
            <a:schemeClr val="dk2"/>
          </a:solidFill>
          <a:ln>
            <a:noFill/>
          </a:ln>
        </p:spPr>
        <p:txBody>
          <a:bodyPr bIns="45700" tIns="45700" lIns="91425" anchor="ctr" anchorCtr="0" rIns="91425">
            <a:spAutoFit/>
          </a:bodyPr>
          <a:lstStyle/>
          <a:p/>
        </p:txBody>
      </p:sp>
      <p:cxnSp>
        <p:nvCxnSpPr>
          <p:cNvPr name="Shape 19" id="19"/>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20" id="20"/>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p:txBody>
      </p:sp>
      <p:sp>
        <p:nvSpPr>
          <p:cNvPr name="Shape 21" id="21"/>
          <p:cNvSpPr txBox="1"/>
          <p:nvPr>
            <p:ph type="body" idx="1"/>
          </p:nvPr>
        </p:nvSpPr>
        <p:spPr>
          <a:xfrm>
            <a:off y="1600200" x="457200"/>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name="Shape 22" id="22"/>
          <p:cNvSpPr txBox="1"/>
          <p:nvPr>
            <p:ph type="body" idx="2"/>
          </p:nvPr>
        </p:nvSpPr>
        <p:spPr>
          <a:xfrm>
            <a:off y="1600200" x="4692273"/>
            <a:ext cy="4967700" cx="3994500"/>
          </a:xfrm>
          <a:prstGeom prst="rect">
            <a:avLst/>
          </a:prstGeom>
          <a:noFill/>
          <a:ln>
            <a:noFill/>
          </a:ln>
        </p:spPr>
        <p:txBody>
          <a:bodyPr bIns="91425" tIns="91425" lIns="91425" anchor="t" anchorCtr="0" rIns="91425"/>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name="Shape 23" id="23"/>
        <p:cNvGrpSpPr/>
        <p:nvPr/>
      </p:nvGrpSpPr>
      <p:grpSpPr>
        <a:xfrm>
          <a:off y="0" x="0"/>
          <a:ext cy="0" cx="0"/>
          <a:chOff y="0" x="0"/>
          <a:chExt cy="0" cx="0"/>
        </a:xfrm>
      </p:grpSpPr>
      <p:sp>
        <p:nvSpPr>
          <p:cNvPr name="Shape 24" id="24"/>
          <p:cNvSpPr/>
          <p:nvPr/>
        </p:nvSpPr>
        <p:spPr>
          <a:xfrm>
            <a:off y="0" x="0"/>
            <a:ext cy="1532999" cx="9144000"/>
          </a:xfrm>
          <a:prstGeom prst="rect">
            <a:avLst/>
          </a:prstGeom>
          <a:solidFill>
            <a:srgbClr val="2388DB"/>
          </a:solidFill>
          <a:ln>
            <a:noFill/>
          </a:ln>
        </p:spPr>
        <p:txBody>
          <a:bodyPr bIns="45700" tIns="45700" lIns="91425" anchor="ctr" anchorCtr="0" rIns="91425">
            <a:spAutoFit/>
          </a:bodyPr>
          <a:lstStyle/>
          <a:p/>
        </p:txBody>
      </p:sp>
      <p:cxnSp>
        <p:nvCxnSpPr>
          <p:cNvPr name="Shape 25" id="25"/>
          <p:cNvCxnSpPr/>
          <p:nvPr/>
        </p:nvCxnSpPr>
        <p:spPr>
          <a:xfrm>
            <a:off y="1503833" x="0"/>
            <a:ext cy="0" cx="9144000"/>
          </a:xfrm>
          <a:prstGeom prst="straightConnector1">
            <a:avLst/>
          </a:prstGeom>
          <a:noFill/>
          <a:ln w="57150" cap="flat">
            <a:solidFill>
              <a:srgbClr val="000000">
                <a:alpha val="14901"/>
              </a:srgbClr>
            </a:solidFill>
            <a:prstDash val="solid"/>
            <a:round/>
            <a:headEnd len="med" type="none" w="med"/>
            <a:tailEnd len="med" type="none" w="med"/>
          </a:ln>
        </p:spPr>
      </p:cxnSp>
      <p:sp>
        <p:nvSpPr>
          <p:cNvPr name="Shape 26" id="26"/>
          <p:cNvSpPr txBox="1"/>
          <p:nvPr>
            <p:ph type="title"/>
          </p:nvPr>
        </p:nvSpPr>
        <p:spPr>
          <a:xfrm>
            <a:off y="274637" x="457200"/>
            <a:ext cy="1143000" cx="8229600"/>
          </a:xfrm>
          <a:prstGeom prst="rect">
            <a:avLst/>
          </a:prstGeom>
          <a:noFill/>
          <a:ln>
            <a:noFill/>
          </a:ln>
        </p:spPr>
        <p:txBody>
          <a:bodyPr bIns="91425" tIns="91425" lIns="91425" anchor="b" anchorCtr="0" rIns="91425"/>
          <a:lstStyle>
            <a:lvl1pPr algn="l" rtl="0">
              <a:spcBef>
                <a:spcPts val="0"/>
              </a:spcBef>
              <a:buSzPct val="100000"/>
              <a:buFont typeface="Arial"/>
              <a:buNone/>
              <a:defRPr sz="3600" b="1">
                <a:solidFill>
                  <a:schemeClr val="lt1"/>
                </a:solidFill>
                <a:latin typeface="Arial"/>
                <a:ea typeface="Arial"/>
                <a:cs typeface="Arial"/>
                <a:sym typeface="Arial"/>
              </a:defRPr>
            </a:lvl1pPr>
            <a:lvl2pPr algn="l" rtl="0">
              <a:spcBef>
                <a:spcPts val="0"/>
              </a:spcBef>
              <a:buSzPct val="100000"/>
              <a:buFont typeface="Arial"/>
              <a:buNone/>
              <a:defRPr sz="3600" b="1">
                <a:solidFill>
                  <a:schemeClr val="lt1"/>
                </a:solidFill>
                <a:latin typeface="Arial"/>
                <a:ea typeface="Arial"/>
                <a:cs typeface="Arial"/>
                <a:sym typeface="Arial"/>
              </a:defRPr>
            </a:lvl2pPr>
            <a:lvl3pPr algn="l" rtl="0">
              <a:spcBef>
                <a:spcPts val="0"/>
              </a:spcBef>
              <a:buSzPct val="100000"/>
              <a:buFont typeface="Arial"/>
              <a:buNone/>
              <a:defRPr sz="3600" b="1">
                <a:solidFill>
                  <a:schemeClr val="lt1"/>
                </a:solidFill>
                <a:latin typeface="Arial"/>
                <a:ea typeface="Arial"/>
                <a:cs typeface="Arial"/>
                <a:sym typeface="Arial"/>
              </a:defRPr>
            </a:lvl3pPr>
            <a:lvl4pPr algn="l" rtl="0">
              <a:spcBef>
                <a:spcPts val="0"/>
              </a:spcBef>
              <a:buSzPct val="100000"/>
              <a:buFont typeface="Arial"/>
              <a:buNone/>
              <a:defRPr sz="3600" b="1">
                <a:solidFill>
                  <a:schemeClr val="lt1"/>
                </a:solidFill>
                <a:latin typeface="Arial"/>
                <a:ea typeface="Arial"/>
                <a:cs typeface="Arial"/>
                <a:sym typeface="Arial"/>
              </a:defRPr>
            </a:lvl4pPr>
            <a:lvl5pPr algn="l" rtl="0">
              <a:spcBef>
                <a:spcPts val="0"/>
              </a:spcBef>
              <a:buSzPct val="100000"/>
              <a:buFont typeface="Arial"/>
              <a:buNone/>
              <a:defRPr sz="3600" b="1">
                <a:solidFill>
                  <a:schemeClr val="lt1"/>
                </a:solidFill>
                <a:latin typeface="Arial"/>
                <a:ea typeface="Arial"/>
                <a:cs typeface="Arial"/>
                <a:sym typeface="Arial"/>
              </a:defRPr>
            </a:lvl5pPr>
            <a:lvl6pPr algn="l" rtl="0">
              <a:spcBef>
                <a:spcPts val="0"/>
              </a:spcBef>
              <a:buSzPct val="100000"/>
              <a:buFont typeface="Arial"/>
              <a:buNone/>
              <a:defRPr sz="3600" b="1">
                <a:solidFill>
                  <a:schemeClr val="lt1"/>
                </a:solidFill>
                <a:latin typeface="Arial"/>
                <a:ea typeface="Arial"/>
                <a:cs typeface="Arial"/>
                <a:sym typeface="Arial"/>
              </a:defRPr>
            </a:lvl6pPr>
            <a:lvl7pPr algn="l" rtl="0">
              <a:spcBef>
                <a:spcPts val="0"/>
              </a:spcBef>
              <a:buSzPct val="100000"/>
              <a:buFont typeface="Arial"/>
              <a:buNone/>
              <a:defRPr sz="3600" b="1">
                <a:solidFill>
                  <a:schemeClr val="lt1"/>
                </a:solidFill>
                <a:latin typeface="Arial"/>
                <a:ea typeface="Arial"/>
                <a:cs typeface="Arial"/>
                <a:sym typeface="Arial"/>
              </a:defRPr>
            </a:lvl7pPr>
            <a:lvl8pPr algn="l" rtl="0">
              <a:spcBef>
                <a:spcPts val="0"/>
              </a:spcBef>
              <a:buSzPct val="100000"/>
              <a:buFont typeface="Arial"/>
              <a:buNone/>
              <a:defRPr sz="3600" b="1">
                <a:solidFill>
                  <a:schemeClr val="lt1"/>
                </a:solidFill>
                <a:latin typeface="Arial"/>
                <a:ea typeface="Arial"/>
                <a:cs typeface="Arial"/>
                <a:sym typeface="Arial"/>
              </a:defRPr>
            </a:lvl8pPr>
            <a:lvl9pPr algn="l" rtl="0">
              <a:spcBef>
                <a:spcPts val="0"/>
              </a:spcBef>
              <a:buSzPct val="100000"/>
              <a:buFont typeface="Arial"/>
              <a:buNone/>
              <a:defRPr sz="3600" b="1">
                <a:solidFill>
                  <a:schemeClr val="lt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name="Shape 27" id="27"/>
        <p:cNvGrpSpPr/>
        <p:nvPr/>
      </p:nvGrpSpPr>
      <p:grpSpPr>
        <a:xfrm>
          <a:off y="0" x="0"/>
          <a:ext cy="0" cx="0"/>
          <a:chOff y="0" x="0"/>
          <a:chExt cy="0" cx="0"/>
        </a:xfrm>
      </p:grpSpPr>
      <p:sp>
        <p:nvSpPr>
          <p:cNvPr name="Shape 28" id="28"/>
          <p:cNvSpPr txBox="1"/>
          <p:nvPr>
            <p:ph type="body" idx="1"/>
          </p:nvPr>
        </p:nvSpPr>
        <p:spPr>
          <a:xfrm>
            <a:off y="5875078" x="457200"/>
            <a:ext cy="692700" cx="8229600"/>
          </a:xfrm>
          <a:prstGeom prst="rect">
            <a:avLst/>
          </a:prstGeom>
          <a:noFill/>
          <a:ln>
            <a:noFill/>
          </a:ln>
        </p:spPr>
        <p:txBody>
          <a:bodyPr bIns="91425" tIns="91425" lIns="91425" anchor="t" anchorCtr="0" rIns="91425"/>
          <a:lstStyle>
            <a:lvl1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1pPr>
            <a:lvl2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2pPr>
            <a:lvl3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3pPr>
            <a:lvl4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4pPr>
            <a:lvl5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5pPr>
            <a:lvl6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6pPr>
            <a:lvl7pPr indent="-285750" algn="l" marL="285750" rtl="0">
              <a:lnSpc>
                <a:spcPct val="100000"/>
              </a:lnSpc>
              <a:spcBef>
                <a:spcPts val="0"/>
              </a:spcBef>
              <a:spcAft>
                <a:spcPts val="0"/>
              </a:spcAft>
              <a:buClr>
                <a:schemeClr val="dk2"/>
              </a:buClr>
              <a:buSzPct val="166666"/>
              <a:buFont typeface="Arial"/>
              <a:buChar char="•"/>
              <a:defRPr sz="1800" b="0">
                <a:solidFill>
                  <a:schemeClr val="dk2"/>
                </a:solidFill>
              </a:defRPr>
            </a:lvl7pPr>
            <a:lvl8pPr indent="-285750" algn="l" marL="285750" rtl="0">
              <a:lnSpc>
                <a:spcPct val="100000"/>
              </a:lnSpc>
              <a:spcBef>
                <a:spcPts val="0"/>
              </a:spcBef>
              <a:spcAft>
                <a:spcPts val="0"/>
              </a:spcAft>
              <a:buClr>
                <a:schemeClr val="dk2"/>
              </a:buClr>
              <a:buSzPct val="100000"/>
              <a:buFont typeface="Courier New"/>
              <a:buChar char="o"/>
              <a:defRPr sz="1800" b="0">
                <a:solidFill>
                  <a:schemeClr val="dk2"/>
                </a:solidFill>
              </a:defRPr>
            </a:lvl8pPr>
            <a:lvl9pPr indent="-285750" algn="l" marL="285750" rtl="0">
              <a:lnSpc>
                <a:spcPct val="100000"/>
              </a:lnSpc>
              <a:spcBef>
                <a:spcPts val="0"/>
              </a:spcBef>
              <a:spcAft>
                <a:spcPts val="0"/>
              </a:spcAft>
              <a:buClr>
                <a:schemeClr val="dk2"/>
              </a:buClr>
              <a:buSzPct val="100000"/>
              <a:buFont typeface="Wingdings"/>
              <a:buChar char="§"/>
              <a:defRPr sz="1800" b="0">
                <a:solidFill>
                  <a:schemeClr val="dk2"/>
                </a:solidFill>
              </a:defRPr>
            </a:lvl9pPr>
          </a:lstStyle>
          <a:p/>
        </p:txBody>
      </p:sp>
      <p:sp>
        <p:nvSpPr>
          <p:cNvPr name="Shape 29" id="29"/>
          <p:cNvSpPr/>
          <p:nvPr/>
        </p:nvSpPr>
        <p:spPr>
          <a:xfrm>
            <a:off y="0" x="4274"/>
            <a:ext cy="5875200" cx="9144000"/>
          </a:xfrm>
          <a:prstGeom prst="rect">
            <a:avLst/>
          </a:prstGeom>
          <a:solidFill>
            <a:srgbClr val="2388DB"/>
          </a:solidFill>
          <a:ln>
            <a:noFill/>
          </a:ln>
        </p:spPr>
        <p:txBody>
          <a:bodyPr bIns="45700" tIns="45700" lIns="91425" anchor="ctr" anchorCtr="0" rIns="91425">
            <a:spAutoFit/>
          </a:bodyPr>
          <a:lstStyle/>
          <a:p/>
        </p:txBody>
      </p:sp>
      <p:cxnSp>
        <p:nvCxnSpPr>
          <p:cNvPr name="Shape 30" id="30"/>
          <p:cNvCxnSpPr/>
          <p:nvPr/>
        </p:nvCxnSpPr>
        <p:spPr>
          <a:xfrm>
            <a:off y="5845828" x="0"/>
            <a:ext cy="0" cx="9144000"/>
          </a:xfrm>
          <a:prstGeom prst="straightConnector1">
            <a:avLst/>
          </a:prstGeom>
          <a:noFill/>
          <a:ln w="57150" cap="flat">
            <a:solidFill>
              <a:srgbClr val="000000">
                <a:alpha val="14901"/>
              </a:srgbClr>
            </a:solidFill>
            <a:prstDash val="solid"/>
            <a:round/>
            <a:headEnd len="med" type="none" w="med"/>
            <a:tailEnd len="med" type="none" w="me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bg>
      <p:bgPr>
        <a:solidFill>
          <a:schemeClr val="dk2"/>
        </a:solidFill>
      </p:bgPr>
    </p:bg>
    <p:spTree>
      <p:nvGrpSpPr>
        <p:cNvPr name="Shape 31" id="3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ype="http://schemas.openxmlformats.org/officeDocument/2006/relationships/slideLayout" Id="rId2" Target="../slideLayouts/slideLayout2.xml"/><Relationship Type="http://schemas.openxmlformats.org/officeDocument/2006/relationships/slideLayout" Id="rId1" Target="../slideLayouts/slideLayout1.xml"/><Relationship Type="http://schemas.openxmlformats.org/officeDocument/2006/relationships/slideLayout" Id="rId4" Target="../slideLayouts/slideLayout4.xml"/><Relationship Type="http://schemas.openxmlformats.org/officeDocument/2006/relationships/slideLayout" Id="rId3" Target="../slideLayouts/slideLayout3.xml"/><Relationship Type="http://schemas.openxmlformats.org/officeDocument/2006/relationships/slideLayout" Id="rId6" Target="../slideLayouts/slideLayout6.xml"/><Relationship Type="http://schemas.openxmlformats.org/officeDocument/2006/relationships/slideLayout" Id="rId5" Target="../slideLayouts/slideLayout5.xml"/><Relationship Type="http://schemas.openxmlformats.org/officeDocument/2006/relationships/theme" Id="rId7"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4" id="4"/>
        <p:cNvGrpSpPr/>
        <p:nvPr/>
      </p:nvGrpSpPr>
      <p:grpSpPr>
        <a:xfrm>
          <a:off y="0" x="0"/>
          <a:ext cy="0" cx="0"/>
          <a:chOff y="0" x="0"/>
          <a:chExt cy="0" cx="0"/>
        </a:xfrm>
      </p:grpSpPr>
      <p:sp>
        <p:nvSpPr>
          <p:cNvPr name="Shape 5" id="5"/>
          <p:cNvSpPr txBox="1"/>
          <p:nvPr>
            <p:ph type="title"/>
          </p:nvPr>
        </p:nvSpPr>
        <p:spPr>
          <a:xfrm>
            <a:off y="274637" x="457200"/>
            <a:ext cy="1143000" cx="8229600"/>
          </a:xfrm>
          <a:prstGeom prst="rect">
            <a:avLst/>
          </a:prstGeom>
          <a:noFill/>
          <a:ln>
            <a:noFill/>
          </a:ln>
        </p:spPr>
        <p:txBody>
          <a:bodyPr bIns="91425" tIns="91425" lIns="91425" anchor="b" anchorCtr="0" rIns="91425"/>
          <a:lstStyle>
            <a:lvl1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1pPr>
            <a:lvl2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2pPr>
            <a:lvl3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3pPr>
            <a:lvl4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4pPr>
            <a:lvl5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5pPr>
            <a:lvl6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6pPr>
            <a:lvl7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7pPr>
            <a:lvl8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8pPr>
            <a:lvl9pPr indent="228600" algn="l" marL="0" rtl="0">
              <a:spcBef>
                <a:spcPts val="0"/>
              </a:spcBef>
              <a:buClr>
                <a:schemeClr val="lt1"/>
              </a:buClr>
              <a:buSzPct val="100000"/>
              <a:buFont typeface="Arial"/>
              <a:buNone/>
              <a:defRPr i="0" baseline="0" strike="noStrike" sz="3600" b="1" cap="none" u="none">
                <a:solidFill>
                  <a:schemeClr val="lt1"/>
                </a:solidFill>
                <a:latin typeface="Arial"/>
                <a:ea typeface="Arial"/>
                <a:cs typeface="Arial"/>
                <a:sym typeface="Arial"/>
              </a:defRPr>
            </a:lvl9pPr>
          </a:lstStyle>
          <a:p/>
        </p:txBody>
      </p:sp>
      <p:sp>
        <p:nvSpPr>
          <p:cNvPr name="Shape 6" id="6"/>
          <p:cNvSpPr txBox="1"/>
          <p:nvPr>
            <p:ph type="body" idx="1"/>
          </p:nvPr>
        </p:nvSpPr>
        <p:spPr>
          <a:xfrm>
            <a:off y="1600200" x="457200"/>
            <a:ext cy="4967700" cx="8229600"/>
          </a:xfrm>
          <a:prstGeom prst="rect">
            <a:avLst/>
          </a:prstGeom>
          <a:noFill/>
          <a:ln>
            <a:noFill/>
          </a:ln>
        </p:spPr>
        <p:txBody>
          <a:bodyPr bIns="91425" tIns="91425" lIns="91425" anchor="t" anchorCtr="0" rIns="91425"/>
          <a:lstStyle>
            <a:lvl1pPr indent="-342900" algn="l" marL="342900" rtl="0">
              <a:spcBef>
                <a:spcPts val="600"/>
              </a:spcBef>
              <a:buClr>
                <a:schemeClr val="dk1"/>
              </a:buClr>
              <a:buSzPct val="166666"/>
              <a:buFont typeface="Arial"/>
              <a:buChar char="•"/>
              <a:defRPr i="0" baseline="0" strike="noStrike" sz="3000" b="0" cap="none" u="none">
                <a:solidFill>
                  <a:schemeClr val="dk1"/>
                </a:solidFill>
                <a:latin typeface="Arial"/>
                <a:ea typeface="Arial"/>
                <a:cs typeface="Arial"/>
                <a:sym typeface="Arial"/>
              </a:defRPr>
            </a:lvl1pPr>
            <a:lvl2pPr indent="-285750" algn="l" marL="742950" rtl="0">
              <a:spcBef>
                <a:spcPts val="480"/>
              </a:spcBef>
              <a:buClr>
                <a:schemeClr val="dk1"/>
              </a:buClr>
              <a:buSzPct val="100000"/>
              <a:buFont typeface="Courier New"/>
              <a:buChar char="o"/>
              <a:defRPr i="0" baseline="0" strike="noStrike" sz="2400" b="0" cap="none" u="none">
                <a:solidFill>
                  <a:schemeClr val="dk1"/>
                </a:solidFill>
                <a:latin typeface="Arial"/>
                <a:ea typeface="Arial"/>
                <a:cs typeface="Arial"/>
                <a:sym typeface="Arial"/>
              </a:defRPr>
            </a:lvl2pPr>
            <a:lvl3pPr indent="-228600" algn="l" marL="1143000" rtl="0">
              <a:spcBef>
                <a:spcPts val="480"/>
              </a:spcBef>
              <a:buClr>
                <a:schemeClr val="dk1"/>
              </a:buClr>
              <a:buSzPct val="100000"/>
              <a:buFont typeface="Wingdings"/>
              <a:buChar char="§"/>
              <a:defRPr i="0" baseline="0" strike="noStrike" sz="2400" b="0" cap="none" u="none">
                <a:solidFill>
                  <a:schemeClr val="dk1"/>
                </a:solidFill>
                <a:latin typeface="Arial"/>
                <a:ea typeface="Arial"/>
                <a:cs typeface="Arial"/>
                <a:sym typeface="Arial"/>
              </a:defRPr>
            </a:lvl3pPr>
            <a:lvl4pPr indent="-228600" algn="l" marL="16002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4pPr>
            <a:lvl5pPr indent="-228600" algn="l" marL="20574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5pPr>
            <a:lvl6pPr indent="-228600" algn="l" marL="25146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6pPr>
            <a:lvl7pPr indent="-228600" algn="l" marL="2971800" rtl="0">
              <a:spcBef>
                <a:spcPts val="360"/>
              </a:spcBef>
              <a:buClr>
                <a:schemeClr val="dk1"/>
              </a:buClr>
              <a:buSzPct val="166666"/>
              <a:buFont typeface="Arial"/>
              <a:buChar char="•"/>
              <a:defRPr i="0" baseline="0" strike="noStrike" sz="1800" b="0" cap="none" u="none">
                <a:solidFill>
                  <a:schemeClr val="dk1"/>
                </a:solidFill>
                <a:latin typeface="Arial"/>
                <a:ea typeface="Arial"/>
                <a:cs typeface="Arial"/>
                <a:sym typeface="Arial"/>
              </a:defRPr>
            </a:lvl7pPr>
            <a:lvl8pPr indent="-228600" algn="l" marL="3429000" rtl="0">
              <a:spcBef>
                <a:spcPts val="360"/>
              </a:spcBef>
              <a:buClr>
                <a:schemeClr val="dk1"/>
              </a:buClr>
              <a:buSzPct val="100000"/>
              <a:buFont typeface="Courier New"/>
              <a:buChar char="o"/>
              <a:defRPr i="0" baseline="0" strike="noStrike" sz="1800" b="0" cap="none" u="none">
                <a:solidFill>
                  <a:schemeClr val="dk1"/>
                </a:solidFill>
                <a:latin typeface="Arial"/>
                <a:ea typeface="Arial"/>
                <a:cs typeface="Arial"/>
                <a:sym typeface="Arial"/>
              </a:defRPr>
            </a:lvl8pPr>
            <a:lvl9pPr indent="-228600" algn="l" marL="3886200" rtl="0">
              <a:spcBef>
                <a:spcPts val="360"/>
              </a:spcBef>
              <a:buClr>
                <a:schemeClr val="dk1"/>
              </a:buClr>
              <a:buSzPct val="100000"/>
              <a:buFont typeface="Wingdings"/>
              <a:buChar char="§"/>
              <a:defRPr i="0" baseline="0" strike="noStrike" sz="1800" b="0" cap="none" u="none">
                <a:solidFill>
                  <a:schemeClr val="dk1"/>
                </a:solidFill>
                <a:latin typeface="Arial"/>
                <a:ea typeface="Arial"/>
                <a:cs typeface="Arial"/>
                <a:sym typeface="Arial"/>
              </a:defRPr>
            </a:lvl9pPr>
          </a:lstStyle>
          <a:p/>
        </p:txBody>
      </p:sp>
    </p:spTree>
  </p:cSld>
  <p:clrMap accent6="accent6" tx2="lt2" bg2="dk2" accent5="accent5" tx1="dk1" bg1="lt1" accent4="accent4" accent3="accent3" accent2="accent2" accent1="accent1" folHlink="folHlink" hlink="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1pPr>
      <a:lvl2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2pPr>
      <a:lvl3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3pPr>
      <a:lvl4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4pPr>
      <a:lvl5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5pPr>
      <a:lvl6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6pPr>
      <a:lvl7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7pPr>
      <a:lvl8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8pPr>
      <a:lvl9pPr marR="0" algn="l" rtl="0">
        <a:lnSpc>
          <a:spcPct val="100000"/>
        </a:lnSpc>
        <a:spcBef>
          <a:spcPts val="0"/>
        </a:spcBef>
        <a:spcAft>
          <a:spcPts val="0"/>
        </a:spcAft>
        <a:buNone/>
        <a:defRPr i="0" baseline="0" strike="noStrike" sz="1400" b="0" cap="none" u="non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ype="http://schemas.openxmlformats.org/officeDocument/2006/relationships/notesSlide" Id="rId2" Target="../notesSlides/notesSlide1.xml"/><Relationship Type="http://schemas.openxmlformats.org/officeDocument/2006/relationships/slideLayout" Id="rId1" Target="../slideLayouts/slideLayout6.xml"/><Relationship Type="http://schemas.openxmlformats.org/officeDocument/2006/relationships/image" Id="rId3" Target="../media/image29.png"/></Relationships>
</file>

<file path=ppt/slides/_rels/slide10.xml.rels><?xml version="1.0" encoding="UTF-8" standalone="yes"?><Relationships xmlns="http://schemas.openxmlformats.org/package/2006/relationships"><Relationship Type="http://schemas.openxmlformats.org/officeDocument/2006/relationships/notesSlide" Id="rId2" Target="../notesSlides/notesSlide10.xml"/><Relationship Type="http://schemas.openxmlformats.org/officeDocument/2006/relationships/slideLayout" Id="rId1" Target="../slideLayouts/slideLayout2.xml"/><Relationship Type="http://schemas.openxmlformats.org/officeDocument/2006/relationships/image" Id="rId3" Target="../media/image02.png"/></Relationships>
</file>

<file path=ppt/slides/_rels/slide11.xml.rels><?xml version="1.0" encoding="UTF-8" standalone="yes"?><Relationships xmlns="http://schemas.openxmlformats.org/package/2006/relationships"><Relationship Type="http://schemas.openxmlformats.org/officeDocument/2006/relationships/notesSlide" Id="rId2" Target="../notesSlides/notesSlide11.xml"/><Relationship Type="http://schemas.openxmlformats.org/officeDocument/2006/relationships/slideLayout" Id="rId1" Target="../slideLayouts/slideLayout2.xml"/><Relationship Type="http://schemas.openxmlformats.org/officeDocument/2006/relationships/image" Id="rId4" Target="../media/image08.png"/><Relationship Type="http://schemas.openxmlformats.org/officeDocument/2006/relationships/image" Id="rId3" Target="../media/image07.png"/><Relationship Type="http://schemas.openxmlformats.org/officeDocument/2006/relationships/hyperlink" Id="rId5" TargetMode="External" Target="https://www.lytro.com/living-pictures/100632"/></Relationships>
</file>

<file path=ppt/slides/_rels/slide12.xml.rels><?xml version="1.0" encoding="UTF-8" standalone="yes"?><Relationships xmlns="http://schemas.openxmlformats.org/package/2006/relationships"><Relationship Type="http://schemas.openxmlformats.org/officeDocument/2006/relationships/notesSlide" Id="rId2" Target="../notesSlides/notesSlide12.xml"/><Relationship Type="http://schemas.openxmlformats.org/officeDocument/2006/relationships/slideLayout" Id="rId1" Target="../slideLayouts/slideLayout2.xml"/><Relationship Type="http://schemas.openxmlformats.org/officeDocument/2006/relationships/image" Id="rId4" Target="../media/image03.png"/><Relationship Type="http://schemas.openxmlformats.org/officeDocument/2006/relationships/image" Id="rId3" Target="../media/image09.png"/></Relationships>
</file>

<file path=ppt/slides/_rels/slide13.xml.rels><?xml version="1.0" encoding="UTF-8" standalone="yes"?><Relationships xmlns="http://schemas.openxmlformats.org/package/2006/relationships"><Relationship Type="http://schemas.openxmlformats.org/officeDocument/2006/relationships/notesSlide" Id="rId2" Target="../notesSlides/notesSlide13.xml"/><Relationship Type="http://schemas.openxmlformats.org/officeDocument/2006/relationships/slideLayout" Id="rId1" Target="../slideLayouts/slideLayout2.xml"/><Relationship Type="http://schemas.openxmlformats.org/officeDocument/2006/relationships/image" Id="rId4" Target="../media/image04.jpg"/><Relationship Type="http://schemas.openxmlformats.org/officeDocument/2006/relationships/image" Id="rId3" Target="../media/image06.jpg"/></Relationships>
</file>

<file path=ppt/slides/_rels/slide14.xml.rels><?xml version="1.0" encoding="UTF-8" standalone="yes"?><Relationships xmlns="http://schemas.openxmlformats.org/package/2006/relationships"><Relationship Type="http://schemas.openxmlformats.org/officeDocument/2006/relationships/notesSlide" Id="rId2" Target="../notesSlides/notesSlide14.xml"/><Relationship Type="http://schemas.openxmlformats.org/officeDocument/2006/relationships/slideLayout" Id="rId1" Target="../slideLayouts/slideLayout2.xml"/><Relationship Type="http://schemas.openxmlformats.org/officeDocument/2006/relationships/image" Id="rId3" Target="../media/image05.png"/></Relationships>
</file>

<file path=ppt/slides/_rels/slide15.xml.rels><?xml version="1.0" encoding="UTF-8" standalone="yes"?><Relationships xmlns="http://schemas.openxmlformats.org/package/2006/relationships"><Relationship Type="http://schemas.openxmlformats.org/officeDocument/2006/relationships/notesSlide" Id="rId2" Target="../notesSlides/notesSlide15.xml"/><Relationship Type="http://schemas.openxmlformats.org/officeDocument/2006/relationships/slideLayout" Id="rId1" Target="../slideLayouts/slideLayout2.xml"/><Relationship Type="http://schemas.openxmlformats.org/officeDocument/2006/relationships/image" Id="rId3" Target="../media/image10.png"/></Relationships>
</file>

<file path=ppt/slides/_rels/slide16.xml.rels><?xml version="1.0" encoding="UTF-8" standalone="yes"?><Relationships xmlns="http://schemas.openxmlformats.org/package/2006/relationships"><Relationship Type="http://schemas.openxmlformats.org/officeDocument/2006/relationships/notesSlide" Id="rId2" Target="../notesSlides/notesSlide16.xml"/><Relationship Type="http://schemas.openxmlformats.org/officeDocument/2006/relationships/slideLayout" Id="rId1" Target="../slideLayouts/slideLayout2.xml"/></Relationships>
</file>

<file path=ppt/slides/_rels/slide17.xml.rels><?xml version="1.0" encoding="UTF-8" standalone="yes"?><Relationships xmlns="http://schemas.openxmlformats.org/package/2006/relationships"><Relationship Type="http://schemas.openxmlformats.org/officeDocument/2006/relationships/notesSlide" Id="rId2" Target="../notesSlides/notesSlide17.xml"/><Relationship Type="http://schemas.openxmlformats.org/officeDocument/2006/relationships/slideLayout" Id="rId1" Target="../slideLayouts/slideLayout2.xml"/></Relationships>
</file>

<file path=ppt/slides/_rels/slide18.xml.rels><?xml version="1.0" encoding="UTF-8" standalone="yes"?><Relationships xmlns="http://schemas.openxmlformats.org/package/2006/relationships"><Relationship Type="http://schemas.openxmlformats.org/officeDocument/2006/relationships/notesSlide" Id="rId2" Target="../notesSlides/notesSlide18.xml"/><Relationship Type="http://schemas.openxmlformats.org/officeDocument/2006/relationships/slideLayout" Id="rId1" Target="../slideLayouts/slideLayout1.xml"/></Relationships>
</file>

<file path=ppt/slides/_rels/slide19.xml.rels><?xml version="1.0" encoding="UTF-8" standalone="yes"?><Relationships xmlns="http://schemas.openxmlformats.org/package/2006/relationships"><Relationship Type="http://schemas.openxmlformats.org/officeDocument/2006/relationships/notesSlide" Id="rId2" Target="../notesSlides/notesSlide19.xml"/><Relationship Type="http://schemas.openxmlformats.org/officeDocument/2006/relationships/slideLayout" Id="rId1" Target="../slideLayouts/slideLayout2.xml"/><Relationship Type="http://schemas.openxmlformats.org/officeDocument/2006/relationships/image" Id="rId3" Target="../media/image14.png"/></Relationships>
</file>

<file path=ppt/slides/_rels/slide2.xml.rels><?xml version="1.0" encoding="UTF-8" standalone="yes"?><Relationships xmlns="http://schemas.openxmlformats.org/package/2006/relationships"><Relationship Type="http://schemas.openxmlformats.org/officeDocument/2006/relationships/notesSlide" Id="rId2" Target="../notesSlides/notesSlide2.xml"/><Relationship Type="http://schemas.openxmlformats.org/officeDocument/2006/relationships/slideLayout" Id="rId1" Target="../slideLayouts/slideLayout2.xml"/></Relationships>
</file>

<file path=ppt/slides/_rels/slide20.xml.rels><?xml version="1.0" encoding="UTF-8" standalone="yes"?><Relationships xmlns="http://schemas.openxmlformats.org/package/2006/relationships"><Relationship Type="http://schemas.openxmlformats.org/officeDocument/2006/relationships/notesSlide" Id="rId2" Target="../notesSlides/notesSlide20.xml"/><Relationship Type="http://schemas.openxmlformats.org/officeDocument/2006/relationships/slideLayout" Id="rId1" Target="../slideLayouts/slideLayout2.xml"/></Relationships>
</file>

<file path=ppt/slides/_rels/slide21.xml.rels><?xml version="1.0" encoding="UTF-8" standalone="yes"?><Relationships xmlns="http://schemas.openxmlformats.org/package/2006/relationships"><Relationship Type="http://schemas.openxmlformats.org/officeDocument/2006/relationships/notesSlide" Id="rId2" Target="../notesSlides/notesSlide21.xml"/><Relationship Type="http://schemas.openxmlformats.org/officeDocument/2006/relationships/slideLayout" Id="rId1" Target="../slideLayouts/slideLayout2.xml"/></Relationships>
</file>

<file path=ppt/slides/_rels/slide22.xml.rels><?xml version="1.0" encoding="UTF-8" standalone="yes"?><Relationships xmlns="http://schemas.openxmlformats.org/package/2006/relationships"><Relationship Type="http://schemas.openxmlformats.org/officeDocument/2006/relationships/notesSlide" Id="rId2" Target="../notesSlides/notesSlide22.xml"/><Relationship Type="http://schemas.openxmlformats.org/officeDocument/2006/relationships/slideLayout" Id="rId1" Target="../slideLayouts/slideLayout2.xml"/><Relationship Type="http://schemas.openxmlformats.org/officeDocument/2006/relationships/image" Id="rId4" Target="../media/image20.png"/><Relationship Type="http://schemas.openxmlformats.org/officeDocument/2006/relationships/image" Id="rId3" Target="../media/image11.png"/><Relationship Type="http://schemas.openxmlformats.org/officeDocument/2006/relationships/image" Id="rId5" Target="../media/image12.png"/></Relationships>
</file>

<file path=ppt/slides/_rels/slide23.xml.rels><?xml version="1.0" encoding="UTF-8" standalone="yes"?><Relationships xmlns="http://schemas.openxmlformats.org/package/2006/relationships"><Relationship Type="http://schemas.openxmlformats.org/officeDocument/2006/relationships/notesSlide" Id="rId2" Target="../notesSlides/notesSlide23.xml"/><Relationship Type="http://schemas.openxmlformats.org/officeDocument/2006/relationships/slideLayout" Id="rId1" Target="../slideLayouts/slideLayout2.xml"/><Relationship Type="http://schemas.openxmlformats.org/officeDocument/2006/relationships/image" Id="rId3" Target="../media/image27.png"/></Relationships>
</file>

<file path=ppt/slides/_rels/slide24.xml.rels><?xml version="1.0" encoding="UTF-8" standalone="yes"?><Relationships xmlns="http://schemas.openxmlformats.org/package/2006/relationships"><Relationship Type="http://schemas.openxmlformats.org/officeDocument/2006/relationships/notesSlide" Id="rId2" Target="../notesSlides/notesSlide24.xml"/><Relationship Type="http://schemas.openxmlformats.org/officeDocument/2006/relationships/slideLayout" Id="rId1" Target="../slideLayouts/slideLayout6.xml"/><Relationship Type="http://schemas.openxmlformats.org/officeDocument/2006/relationships/image" Id="rId3" Target="../media/image16.jpg"/></Relationships>
</file>

<file path=ppt/slides/_rels/slide25.xml.rels><?xml version="1.0" encoding="UTF-8" standalone="yes"?><Relationships xmlns="http://schemas.openxmlformats.org/package/2006/relationships"><Relationship Type="http://schemas.openxmlformats.org/officeDocument/2006/relationships/notesSlide" Id="rId2" Target="../notesSlides/notesSlide25.xml"/><Relationship Type="http://schemas.openxmlformats.org/officeDocument/2006/relationships/slideLayout" Id="rId1" Target="../slideLayouts/slideLayout6.xml"/><Relationship Type="http://schemas.openxmlformats.org/officeDocument/2006/relationships/image" Id="rId3" Target="../media/image15.jpg"/></Relationships>
</file>

<file path=ppt/slides/_rels/slide26.xml.rels><?xml version="1.0" encoding="UTF-8" standalone="yes"?><Relationships xmlns="http://schemas.openxmlformats.org/package/2006/relationships"><Relationship Type="http://schemas.openxmlformats.org/officeDocument/2006/relationships/notesSlide" Id="rId2" Target="../notesSlides/notesSlide26.xml"/><Relationship Type="http://schemas.openxmlformats.org/officeDocument/2006/relationships/slideLayout" Id="rId1" Target="../slideLayouts/slideLayout6.xml"/><Relationship Type="http://schemas.openxmlformats.org/officeDocument/2006/relationships/image" Id="rId3" Target="../media/image13.jpg"/></Relationships>
</file>

<file path=ppt/slides/_rels/slide27.xml.rels><?xml version="1.0" encoding="UTF-8" standalone="yes"?><Relationships xmlns="http://schemas.openxmlformats.org/package/2006/relationships"><Relationship Type="http://schemas.openxmlformats.org/officeDocument/2006/relationships/notesSlide" Id="rId2" Target="../notesSlides/notesSlide27.xml"/><Relationship Type="http://schemas.openxmlformats.org/officeDocument/2006/relationships/slideLayout" Id="rId1" Target="../slideLayouts/slideLayout2.xml"/><Relationship Type="http://schemas.openxmlformats.org/officeDocument/2006/relationships/image" Id="rId3" Target="../media/image32.jpg"/></Relationships>
</file>

<file path=ppt/slides/_rels/slide28.xml.rels><?xml version="1.0" encoding="UTF-8" standalone="yes"?><Relationships xmlns="http://schemas.openxmlformats.org/package/2006/relationships"><Relationship Type="http://schemas.openxmlformats.org/officeDocument/2006/relationships/notesSlide" Id="rId2" Target="../notesSlides/notesSlide28.xml"/><Relationship Type="http://schemas.openxmlformats.org/officeDocument/2006/relationships/slideLayout" Id="rId1" Target="../slideLayouts/slideLayout2.xml"/><Relationship Type="http://schemas.openxmlformats.org/officeDocument/2006/relationships/image" Id="rId3" Target="../media/image25.jpg"/></Relationships>
</file>

<file path=ppt/slides/_rels/slide29.xml.rels><?xml version="1.0" encoding="UTF-8" standalone="yes"?><Relationships xmlns="http://schemas.openxmlformats.org/package/2006/relationships"><Relationship Type="http://schemas.openxmlformats.org/officeDocument/2006/relationships/notesSlide" Id="rId2" Target="../notesSlides/notesSlide29.xml"/><Relationship Type="http://schemas.openxmlformats.org/officeDocument/2006/relationships/slideLayout" Id="rId1" Target="../slideLayouts/slideLayout2.xml"/><Relationship Type="http://schemas.openxmlformats.org/officeDocument/2006/relationships/image" Id="rId4" Target="../media/image19.jpg"/><Relationship Type="http://schemas.openxmlformats.org/officeDocument/2006/relationships/image" Id="rId3" Target="../media/image17.jpg"/><Relationship Type="http://schemas.openxmlformats.org/officeDocument/2006/relationships/image" Id="rId6" Target="../media/image21.jpg"/><Relationship Type="http://schemas.openxmlformats.org/officeDocument/2006/relationships/image" Id="rId5" Target="../media/image18.jpg"/></Relationships>
</file>

<file path=ppt/slides/_rels/slide3.xml.rels><?xml version="1.0" encoding="UTF-8" standalone="yes"?><Relationships xmlns="http://schemas.openxmlformats.org/package/2006/relationships"><Relationship Type="http://schemas.openxmlformats.org/officeDocument/2006/relationships/notesSlide" Id="rId2" Target="../notesSlides/notesSlide3.xml"/><Relationship Type="http://schemas.openxmlformats.org/officeDocument/2006/relationships/slideLayout" Id="rId1" Target="../slideLayouts/slideLayout1.xml"/></Relationships>
</file>

<file path=ppt/slides/_rels/slide30.xml.rels><?xml version="1.0" encoding="UTF-8" standalone="yes"?><Relationships xmlns="http://schemas.openxmlformats.org/package/2006/relationships"><Relationship Type="http://schemas.openxmlformats.org/officeDocument/2006/relationships/notesSlide" Id="rId2" Target="../notesSlides/notesSlide30.xml"/><Relationship Type="http://schemas.openxmlformats.org/officeDocument/2006/relationships/slideLayout" Id="rId1" Target="../slideLayouts/slideLayout1.xml"/></Relationships>
</file>

<file path=ppt/slides/_rels/slide31.xml.rels><?xml version="1.0" encoding="UTF-8" standalone="yes"?><Relationships xmlns="http://schemas.openxmlformats.org/package/2006/relationships"><Relationship Type="http://schemas.openxmlformats.org/officeDocument/2006/relationships/notesSlide" Id="rId2" Target="../notesSlides/notesSlide31.xml"/><Relationship Type="http://schemas.openxmlformats.org/officeDocument/2006/relationships/slideLayout" Id="rId1" Target="../slideLayouts/slideLayout2.xml"/><Relationship Type="http://schemas.openxmlformats.org/officeDocument/2006/relationships/image" Id="rId3" Target="../media/image30.png"/></Relationships>
</file>

<file path=ppt/slides/_rels/slide32.xml.rels><?xml version="1.0" encoding="UTF-8" standalone="yes"?><Relationships xmlns="http://schemas.openxmlformats.org/package/2006/relationships"><Relationship Type="http://schemas.openxmlformats.org/officeDocument/2006/relationships/notesSlide" Id="rId2" Target="../notesSlides/notesSlide32.xml"/><Relationship Type="http://schemas.openxmlformats.org/officeDocument/2006/relationships/slideLayout" Id="rId1" Target="../slideLayouts/slideLayout2.xml"/><Relationship Type="http://schemas.openxmlformats.org/officeDocument/2006/relationships/image" Id="rId3" Target="../media/image22.png"/></Relationships>
</file>

<file path=ppt/slides/_rels/slide33.xml.rels><?xml version="1.0" encoding="UTF-8" standalone="yes"?><Relationships xmlns="http://schemas.openxmlformats.org/package/2006/relationships"><Relationship Type="http://schemas.openxmlformats.org/officeDocument/2006/relationships/notesSlide" Id="rId2" Target="../notesSlides/notesSlide33.xml"/><Relationship Type="http://schemas.openxmlformats.org/officeDocument/2006/relationships/slideLayout" Id="rId1" Target="../slideLayouts/slideLayout2.xml"/><Relationship Type="http://schemas.openxmlformats.org/officeDocument/2006/relationships/image" Id="rId3" Target="../media/image26.png"/></Relationships>
</file>

<file path=ppt/slides/_rels/slide34.xml.rels><?xml version="1.0" encoding="UTF-8" standalone="yes"?><Relationships xmlns="http://schemas.openxmlformats.org/package/2006/relationships"><Relationship Type="http://schemas.openxmlformats.org/officeDocument/2006/relationships/notesSlide" Id="rId2" Target="../notesSlides/notesSlide34.xml"/><Relationship Type="http://schemas.openxmlformats.org/officeDocument/2006/relationships/slideLayout" Id="rId1" Target="../slideLayouts/slideLayout2.xml"/></Relationships>
</file>

<file path=ppt/slides/_rels/slide35.xml.rels><?xml version="1.0" encoding="UTF-8" standalone="yes"?><Relationships xmlns="http://schemas.openxmlformats.org/package/2006/relationships"><Relationship Type="http://schemas.openxmlformats.org/officeDocument/2006/relationships/notesSlide" Id="rId2" Target="../notesSlides/notesSlide35.xml"/><Relationship Type="http://schemas.openxmlformats.org/officeDocument/2006/relationships/slideLayout" Id="rId1" Target="../slideLayouts/slideLayout2.xml"/><Relationship Type="http://schemas.openxmlformats.org/officeDocument/2006/relationships/hyperlink" Id="rId4" TargetMode="External" Target="http://youtube.com/v/4qqz1Rqx0qA"/><Relationship Type="http://schemas.openxmlformats.org/officeDocument/2006/relationships/image" Id="rId5" Target="../media/image24.jpg"/></Relationships>
</file>

<file path=ppt/slides/_rels/slide36.xml.rels><?xml version="1.0" encoding="UTF-8" standalone="yes"?><Relationships xmlns="http://schemas.openxmlformats.org/package/2006/relationships"><Relationship Type="http://schemas.openxmlformats.org/officeDocument/2006/relationships/notesSlide" Id="rId2" Target="../notesSlides/notesSlide36.xml"/><Relationship Type="http://schemas.openxmlformats.org/officeDocument/2006/relationships/slideLayout" Id="rId1" Target="../slideLayouts/slideLayout2.xml"/><Relationship Type="http://schemas.openxmlformats.org/officeDocument/2006/relationships/image" Id="rId3" Target="../media/image42.png"/></Relationships>
</file>

<file path=ppt/slides/_rels/slide37.xml.rels><?xml version="1.0" encoding="UTF-8" standalone="yes"?><Relationships xmlns="http://schemas.openxmlformats.org/package/2006/relationships"><Relationship Type="http://schemas.openxmlformats.org/officeDocument/2006/relationships/notesSlide" Id="rId2" Target="../notesSlides/notesSlide37.xml"/><Relationship Type="http://schemas.openxmlformats.org/officeDocument/2006/relationships/slideLayout" Id="rId1" Target="../slideLayouts/slideLayout2.xml"/><Relationship Type="http://schemas.openxmlformats.org/officeDocument/2006/relationships/image" Id="rId4" Target="../media/image28.png"/><Relationship Type="http://schemas.openxmlformats.org/officeDocument/2006/relationships/image" Id="rId3" Target="../media/image31.png"/></Relationships>
</file>

<file path=ppt/slides/_rels/slide38.xml.rels><?xml version="1.0" encoding="UTF-8" standalone="yes"?><Relationships xmlns="http://schemas.openxmlformats.org/package/2006/relationships"><Relationship Type="http://schemas.openxmlformats.org/officeDocument/2006/relationships/notesSlide" Id="rId2" Target="../notesSlides/notesSlide38.xml"/><Relationship Type="http://schemas.openxmlformats.org/officeDocument/2006/relationships/slideLayout" Id="rId1" Target="../slideLayouts/slideLayout2.xml"/></Relationships>
</file>

<file path=ppt/slides/_rels/slide39.xml.rels><?xml version="1.0" encoding="UTF-8" standalone="yes"?><Relationships xmlns="http://schemas.openxmlformats.org/package/2006/relationships"><Relationship Type="http://schemas.openxmlformats.org/officeDocument/2006/relationships/notesSlide" Id="rId2" Target="../notesSlides/notesSlide39.xml"/><Relationship Type="http://schemas.openxmlformats.org/officeDocument/2006/relationships/slideLayout" Id="rId1" Target="../slideLayouts/slideLayout6.xml"/><Relationship Type="http://schemas.openxmlformats.org/officeDocument/2006/relationships/image" Id="rId4" Target="../media/image37.png"/><Relationship Type="http://schemas.openxmlformats.org/officeDocument/2006/relationships/image" Id="rId3" Target="../media/image40.png"/></Relationships>
</file>

<file path=ppt/slides/_rels/slide4.xml.rels><?xml version="1.0" encoding="UTF-8" standalone="yes"?><Relationships xmlns="http://schemas.openxmlformats.org/package/2006/relationships"><Relationship Type="http://schemas.openxmlformats.org/officeDocument/2006/relationships/notesSlide" Id="rId2" Target="../notesSlides/notesSlide4.xml"/><Relationship Type="http://schemas.openxmlformats.org/officeDocument/2006/relationships/slideLayout" Id="rId1" Target="../slideLayouts/slideLayout2.xml"/><Relationship Type="http://schemas.openxmlformats.org/officeDocument/2006/relationships/image" Id="rId3" Target="../media/image00.jpg"/></Relationships>
</file>

<file path=ppt/slides/_rels/slide40.xml.rels><?xml version="1.0" encoding="UTF-8" standalone="yes"?><Relationships xmlns="http://schemas.openxmlformats.org/package/2006/relationships"><Relationship Type="http://schemas.openxmlformats.org/officeDocument/2006/relationships/notesSlide" Id="rId2" Target="../notesSlides/notesSlide40.xml"/><Relationship Type="http://schemas.openxmlformats.org/officeDocument/2006/relationships/slideLayout" Id="rId1" Target="../slideLayouts/slideLayout2.xml"/></Relationships>
</file>

<file path=ppt/slides/_rels/slide41.xml.rels><?xml version="1.0" encoding="UTF-8" standalone="yes"?><Relationships xmlns="http://schemas.openxmlformats.org/package/2006/relationships"><Relationship Type="http://schemas.openxmlformats.org/officeDocument/2006/relationships/notesSlide" Id="rId2" Target="../notesSlides/notesSlide41.xml"/><Relationship Type="http://schemas.openxmlformats.org/officeDocument/2006/relationships/slideLayout" Id="rId1" Target="../slideLayouts/slideLayout2.xml"/></Relationships>
</file>

<file path=ppt/slides/_rels/slide42.xml.rels><?xml version="1.0" encoding="UTF-8" standalone="yes"?><Relationships xmlns="http://schemas.openxmlformats.org/package/2006/relationships"><Relationship Type="http://schemas.openxmlformats.org/officeDocument/2006/relationships/notesSlide" Id="rId2" Target="../notesSlides/notesSlide42.xml"/><Relationship Type="http://schemas.openxmlformats.org/officeDocument/2006/relationships/slideLayout" Id="rId1" Target="../slideLayouts/slideLayout6.xml"/></Relationships>
</file>

<file path=ppt/slides/_rels/slide43.xml.rels><?xml version="1.0" encoding="UTF-8" standalone="yes"?><Relationships xmlns="http://schemas.openxmlformats.org/package/2006/relationships"><Relationship Type="http://schemas.openxmlformats.org/officeDocument/2006/relationships/notesSlide" Id="rId2" Target="../notesSlides/notesSlide43.xml"/><Relationship Type="http://schemas.openxmlformats.org/officeDocument/2006/relationships/slideLayout" Id="rId1" Target="../slideLayouts/slideLayout6.xml"/></Relationships>
</file>

<file path=ppt/slides/_rels/slide44.xml.rels><?xml version="1.0" encoding="UTF-8" standalone="yes"?><Relationships xmlns="http://schemas.openxmlformats.org/package/2006/relationships"><Relationship Type="http://schemas.openxmlformats.org/officeDocument/2006/relationships/notesSlide" Id="rId2" Target="../notesSlides/notesSlide44.xml"/><Relationship Type="http://schemas.openxmlformats.org/officeDocument/2006/relationships/slideLayout" Id="rId1" Target="../slideLayouts/slideLayout6.xml"/></Relationships>
</file>

<file path=ppt/slides/_rels/slide45.xml.rels><?xml version="1.0" encoding="UTF-8" standalone="yes"?><Relationships xmlns="http://schemas.openxmlformats.org/package/2006/relationships"><Relationship Type="http://schemas.openxmlformats.org/officeDocument/2006/relationships/notesSlide" Id="rId2" Target="../notesSlides/notesSlide45.xml"/><Relationship Type="http://schemas.openxmlformats.org/officeDocument/2006/relationships/slideLayout" Id="rId1" Target="../slideLayouts/slideLayout2.xml"/><Relationship Type="http://schemas.openxmlformats.org/officeDocument/2006/relationships/image" Id="rId4" Target="../media/image33.jpg"/><Relationship Type="http://schemas.openxmlformats.org/officeDocument/2006/relationships/hyperlink" Id="rId3" TargetMode="External" Target="http://www.engineersgarage.com/articles/light-field-photography?page=2"/></Relationships>
</file>

<file path=ppt/slides/_rels/slide46.xml.rels><?xml version="1.0" encoding="UTF-8" standalone="yes"?><Relationships xmlns="http://schemas.openxmlformats.org/package/2006/relationships"><Relationship Type="http://schemas.openxmlformats.org/officeDocument/2006/relationships/notesSlide" Id="rId2" Target="../notesSlides/notesSlide46.xml"/><Relationship Type="http://schemas.openxmlformats.org/officeDocument/2006/relationships/slideLayout" Id="rId1" Target="../slideLayouts/slideLayout2.xml"/></Relationships>
</file>

<file path=ppt/slides/_rels/slide47.xml.rels><?xml version="1.0" encoding="UTF-8" standalone="yes"?><Relationships xmlns="http://schemas.openxmlformats.org/package/2006/relationships"><Relationship Type="http://schemas.openxmlformats.org/officeDocument/2006/relationships/notesSlide" Id="rId2" Target="../notesSlides/notesSlide47.xml"/><Relationship Type="http://schemas.openxmlformats.org/officeDocument/2006/relationships/slideLayout" Id="rId1" Target="../slideLayouts/slideLayout2.xml"/><Relationship Type="http://schemas.openxmlformats.org/officeDocument/2006/relationships/image" Id="rId3" Target="../media/image38.png"/></Relationships>
</file>

<file path=ppt/slides/_rels/slide48.xml.rels><?xml version="1.0" encoding="UTF-8" standalone="yes"?><Relationships xmlns="http://schemas.openxmlformats.org/package/2006/relationships"><Relationship Type="http://schemas.openxmlformats.org/officeDocument/2006/relationships/notesSlide" Id="rId2" Target="../notesSlides/notesSlide48.xml"/><Relationship Type="http://schemas.openxmlformats.org/officeDocument/2006/relationships/slideLayout" Id="rId1" Target="../slideLayouts/slideLayout2.xml"/></Relationships>
</file>

<file path=ppt/slides/_rels/slide49.xml.rels><?xml version="1.0" encoding="UTF-8" standalone="yes"?><Relationships xmlns="http://schemas.openxmlformats.org/package/2006/relationships"><Relationship Type="http://schemas.openxmlformats.org/officeDocument/2006/relationships/notesSlide" Id="rId2" Target="../notesSlides/notesSlide49.xml"/><Relationship Type="http://schemas.openxmlformats.org/officeDocument/2006/relationships/slideLayout" Id="rId1" Target="../slideLayouts/slideLayout2.xml"/><Relationship Type="http://schemas.openxmlformats.org/officeDocument/2006/relationships/image" Id="rId3" Target="../media/image34.png"/></Relationships>
</file>

<file path=ppt/slides/_rels/slide5.xml.rels><?xml version="1.0" encoding="UTF-8" standalone="yes"?><Relationships xmlns="http://schemas.openxmlformats.org/package/2006/relationships"><Relationship Type="http://schemas.openxmlformats.org/officeDocument/2006/relationships/notesSlide" Id="rId2" Target="../notesSlides/notesSlide5.xml"/><Relationship Type="http://schemas.openxmlformats.org/officeDocument/2006/relationships/slideLayout" Id="rId1" Target="../slideLayouts/slideLayout2.xml"/><Relationship Type="http://schemas.openxmlformats.org/officeDocument/2006/relationships/image" Id="rId3" Target="../media/image23.png"/></Relationships>
</file>

<file path=ppt/slides/_rels/slide50.xml.rels><?xml version="1.0" encoding="UTF-8" standalone="yes"?><Relationships xmlns="http://schemas.openxmlformats.org/package/2006/relationships"><Relationship Type="http://schemas.openxmlformats.org/officeDocument/2006/relationships/notesSlide" Id="rId2" Target="../notesSlides/notesSlide50.xml"/><Relationship Type="http://schemas.openxmlformats.org/officeDocument/2006/relationships/slideLayout" Id="rId1" Target="../slideLayouts/slideLayout2.xml"/><Relationship Type="http://schemas.openxmlformats.org/officeDocument/2006/relationships/image" Id="rId4" Target="../media/image50.jpg"/><Relationship Type="http://schemas.openxmlformats.org/officeDocument/2006/relationships/image" Id="rId3" Target="../media/image49.jpg"/><Relationship Type="http://schemas.openxmlformats.org/officeDocument/2006/relationships/image" Id="rId6" Target="../media/image51.jpg"/><Relationship Type="http://schemas.openxmlformats.org/officeDocument/2006/relationships/image" Id="rId5" Target="../media/image47.jpg"/></Relationships>
</file>

<file path=ppt/slides/_rels/slide51.xml.rels><?xml version="1.0" encoding="UTF-8" standalone="yes"?><Relationships xmlns="http://schemas.openxmlformats.org/package/2006/relationships"><Relationship Type="http://schemas.openxmlformats.org/officeDocument/2006/relationships/notesSlide" Id="rId2" Target="../notesSlides/notesSlide51.xml"/><Relationship Type="http://schemas.openxmlformats.org/officeDocument/2006/relationships/slideLayout" Id="rId1" Target="../slideLayouts/slideLayout2.xml"/></Relationships>
</file>

<file path=ppt/slides/_rels/slide52.xml.rels><?xml version="1.0" encoding="UTF-8" standalone="yes"?><Relationships xmlns="http://schemas.openxmlformats.org/package/2006/relationships"><Relationship Type="http://schemas.openxmlformats.org/officeDocument/2006/relationships/notesSlide" Id="rId2" Target="../notesSlides/notesSlide52.xml"/><Relationship Type="http://schemas.openxmlformats.org/officeDocument/2006/relationships/slideLayout" Id="rId1" Target="../slideLayouts/slideLayout2.xml"/></Relationships>
</file>

<file path=ppt/slides/_rels/slide53.xml.rels><?xml version="1.0" encoding="UTF-8" standalone="yes"?><Relationships xmlns="http://schemas.openxmlformats.org/package/2006/relationships"><Relationship Type="http://schemas.openxmlformats.org/officeDocument/2006/relationships/notesSlide" Id="rId2" Target="../notesSlides/notesSlide53.xml"/><Relationship Type="http://schemas.openxmlformats.org/officeDocument/2006/relationships/slideLayout" Id="rId1" Target="../slideLayouts/slideLayout2.xml"/></Relationships>
</file>

<file path=ppt/slides/_rels/slide54.xml.rels><?xml version="1.0" encoding="UTF-8" standalone="yes"?><Relationships xmlns="http://schemas.openxmlformats.org/package/2006/relationships"><Relationship Type="http://schemas.openxmlformats.org/officeDocument/2006/relationships/notesSlide" Id="rId2" Target="../notesSlides/notesSlide54.xml"/><Relationship Type="http://schemas.openxmlformats.org/officeDocument/2006/relationships/slideLayout" Id="rId1" Target="../slideLayouts/slideLayout2.xml"/><Relationship Type="http://schemas.openxmlformats.org/officeDocument/2006/relationships/image" Id="rId4" Target="../media/image35.png"/><Relationship Type="http://schemas.openxmlformats.org/officeDocument/2006/relationships/image" Id="rId3" Target="../media/image36.png"/><Relationship Type="http://schemas.openxmlformats.org/officeDocument/2006/relationships/image" Id="rId6" Target="../media/image44.png"/><Relationship Type="http://schemas.openxmlformats.org/officeDocument/2006/relationships/image" Id="rId5" Target="../media/image39.png"/><Relationship Type="http://schemas.openxmlformats.org/officeDocument/2006/relationships/image" Id="rId7" Target="../media/image41.png"/></Relationships>
</file>

<file path=ppt/slides/_rels/slide55.xml.rels><?xml version="1.0" encoding="UTF-8" standalone="yes"?><Relationships xmlns="http://schemas.openxmlformats.org/package/2006/relationships"><Relationship Type="http://schemas.openxmlformats.org/officeDocument/2006/relationships/notesSlide" Id="rId2" Target="../notesSlides/notesSlide55.xml"/><Relationship Type="http://schemas.openxmlformats.org/officeDocument/2006/relationships/slideLayout" Id="rId1" Target="../slideLayouts/slideLayout2.xml"/><Relationship Type="http://schemas.openxmlformats.org/officeDocument/2006/relationships/image" Id="rId4" Target="../media/image43.png"/><Relationship Type="http://schemas.openxmlformats.org/officeDocument/2006/relationships/image" Id="rId3" Target="../media/image46.png"/><Relationship Type="http://schemas.openxmlformats.org/officeDocument/2006/relationships/image" Id="rId5" Target="../media/image52.jpg"/></Relationships>
</file>

<file path=ppt/slides/_rels/slide56.xml.rels><?xml version="1.0" encoding="UTF-8" standalone="yes"?><Relationships xmlns="http://schemas.openxmlformats.org/package/2006/relationships"><Relationship Type="http://schemas.openxmlformats.org/officeDocument/2006/relationships/notesSlide" Id="rId2" Target="../notesSlides/notesSlide56.xml"/><Relationship Type="http://schemas.openxmlformats.org/officeDocument/2006/relationships/slideLayout" Id="rId1" Target="../slideLayouts/slideLayout2.xml"/><Relationship Type="http://schemas.openxmlformats.org/officeDocument/2006/relationships/image" Id="rId3" Target="../media/image45.jpg"/></Relationships>
</file>

<file path=ppt/slides/_rels/slide57.xml.rels><?xml version="1.0" encoding="UTF-8" standalone="yes"?><Relationships xmlns="http://schemas.openxmlformats.org/package/2006/relationships"><Relationship Type="http://schemas.openxmlformats.org/officeDocument/2006/relationships/notesSlide" Id="rId2" Target="../notesSlides/notesSlide57.xml"/><Relationship Type="http://schemas.openxmlformats.org/officeDocument/2006/relationships/slideLayout" Id="rId1" Target="../slideLayouts/slideLayout2.xml"/></Relationships>
</file>

<file path=ppt/slides/_rels/slide58.xml.rels><?xml version="1.0" encoding="UTF-8" standalone="yes"?><Relationships xmlns="http://schemas.openxmlformats.org/package/2006/relationships"><Relationship Type="http://schemas.openxmlformats.org/officeDocument/2006/relationships/notesSlide" Id="rId2" Target="../notesSlides/notesSlide58.xml"/><Relationship Type="http://schemas.openxmlformats.org/officeDocument/2006/relationships/slideLayout" Id="rId1" Target="../slideLayouts/slideLayout2.xml"/><Relationship Type="http://schemas.openxmlformats.org/officeDocument/2006/relationships/image" Id="rId3" Target="../media/image48.png"/></Relationships>
</file>

<file path=ppt/slides/_rels/slide6.xml.rels><?xml version="1.0" encoding="UTF-8" standalone="yes"?><Relationships xmlns="http://schemas.openxmlformats.org/package/2006/relationships"><Relationship Type="http://schemas.openxmlformats.org/officeDocument/2006/relationships/notesSlide" Id="rId2" Target="../notesSlides/notesSlide6.xml"/><Relationship Type="http://schemas.openxmlformats.org/officeDocument/2006/relationships/slideLayout" Id="rId1" Target="../slideLayouts/slideLayout2.xml"/></Relationships>
</file>

<file path=ppt/slides/_rels/slide7.xml.rels><?xml version="1.0" encoding="UTF-8" standalone="yes"?><Relationships xmlns="http://schemas.openxmlformats.org/package/2006/relationships"><Relationship Type="http://schemas.openxmlformats.org/officeDocument/2006/relationships/notesSlide" Id="rId2" Target="../notesSlides/notesSlide7.xml"/><Relationship Type="http://schemas.openxmlformats.org/officeDocument/2006/relationships/slideLayout" Id="rId1" Target="../slideLayouts/slideLayout2.xml"/></Relationships>
</file>

<file path=ppt/slides/_rels/slide8.xml.rels><?xml version="1.0" encoding="UTF-8" standalone="yes"?><Relationships xmlns="http://schemas.openxmlformats.org/package/2006/relationships"><Relationship Type="http://schemas.openxmlformats.org/officeDocument/2006/relationships/notesSlide" Id="rId2" Target="../notesSlides/notesSlide8.xml"/><Relationship Type="http://schemas.openxmlformats.org/officeDocument/2006/relationships/slideLayout" Id="rId1" Target="../slideLayouts/slideLayout2.xml"/><Relationship Type="http://schemas.openxmlformats.org/officeDocument/2006/relationships/hyperlink" Id="rId4" TargetMode="External" Target="http://youtube.com/v/k6pN6AhdXCE"/><Relationship Type="http://schemas.openxmlformats.org/officeDocument/2006/relationships/image" Id="rId5" Target="../media/image01.jpg"/></Relationships>
</file>

<file path=ppt/slides/_rels/slide9.xml.rels><?xml version="1.0" encoding="UTF-8" standalone="yes"?><Relationships xmlns="http://schemas.openxmlformats.org/package/2006/relationships"><Relationship Type="http://schemas.openxmlformats.org/officeDocument/2006/relationships/notesSlide" Id="rId2" Target="../notesSlides/notesSlide9.xml"/><Relationship Type="http://schemas.openxmlformats.org/officeDocument/2006/relationships/slideLayout" Id="rId1"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name="Shape 32" id="32"/>
        <p:cNvGrpSpPr/>
        <p:nvPr/>
      </p:nvGrpSpPr>
      <p:grpSpPr>
        <a:xfrm>
          <a:off y="0" x="0"/>
          <a:ext cy="0" cx="0"/>
          <a:chOff y="0" x="0"/>
          <a:chExt cy="0" cx="0"/>
        </a:xfrm>
      </p:grpSpPr>
      <p:sp>
        <p:nvSpPr>
          <p:cNvPr name="Shape 33" id="33"/>
          <p:cNvSpPr/>
          <p:nvPr/>
        </p:nvSpPr>
        <p:spPr>
          <a:xfrm flipH="1">
            <a:off y="0" x="26549"/>
            <a:ext cy="6950400" cx="9144000"/>
          </a:xfrm>
          <a:prstGeom prst="rtTriangle">
            <a:avLst/>
          </a:prstGeom>
          <a:solidFill>
            <a:schemeClr val="dk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34" id="34"/>
          <p:cNvSpPr txBox="1"/>
          <p:nvPr/>
        </p:nvSpPr>
        <p:spPr>
          <a:xfrm>
            <a:off y="154709" x="-23100"/>
            <a:ext cy="3682199" cx="5384100"/>
          </a:xfrm>
          <a:prstGeom prst="rect">
            <a:avLst/>
          </a:prstGeom>
          <a:noFill/>
        </p:spPr>
        <p:txBody>
          <a:bodyPr bIns="91425" tIns="91425" lIns="91425" anchor="t" anchorCtr="0" rIns="91425">
            <a:spAutoFit/>
          </a:bodyPr>
          <a:lstStyle/>
          <a:p>
            <a:pPr algn="ctr" rtl="0" lvl="0">
              <a:buClr>
                <a:srgbClr val="000000"/>
              </a:buClr>
              <a:buSzPct val="25000"/>
              <a:buFont typeface="Arial"/>
              <a:buNone/>
            </a:pPr>
            <a:r>
              <a:rPr lang="en" sz="6000" b="1"/>
              <a:t>Freshman Imaging Project </a:t>
            </a:r>
          </a:p>
          <a:p>
            <a:pPr algn="ctr" rtl="0" lvl="0">
              <a:buClr>
                <a:srgbClr val="000000"/>
              </a:buClr>
              <a:buSzPct val="25000"/>
              <a:buFont typeface="Arial"/>
              <a:buNone/>
            </a:pPr>
            <a:r>
              <a:rPr lang="en" sz="6000" b="1"/>
              <a:t>2012-2013</a:t>
            </a:r>
          </a:p>
        </p:txBody>
      </p:sp>
      <p:sp>
        <p:nvSpPr>
          <p:cNvPr name="Shape 35" id="35"/>
          <p:cNvSpPr/>
          <p:nvPr/>
        </p:nvSpPr>
        <p:spPr>
          <a:xfrm>
            <a:off y="4040675" x="3808801"/>
            <a:ext cy="2191019" cx="5173232"/>
          </a:xfrm>
          <a:prstGeom prst="rect">
            <a:avLst/>
          </a:prstGeom>
          <a:blipFill>
            <a:blip r:embed="rId3"/>
            <a:stretch>
              <a:fillRect/>
            </a:stretch>
          </a:blipFill>
          <a:ln>
            <a:noFill/>
          </a:ln>
        </p:spPr>
      </p:sp>
      <p:sp>
        <p:nvSpPr>
          <p:cNvPr name="Shape 36" id="36"/>
          <p:cNvSpPr/>
          <p:nvPr/>
        </p:nvSpPr>
        <p:spPr>
          <a:xfrm>
            <a:off y="3209640" x="-26550"/>
            <a:ext cy="3763800" cx="4641299"/>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31" id="131"/>
        <p:cNvGrpSpPr/>
        <p:nvPr/>
      </p:nvGrpSpPr>
      <p:grpSpPr>
        <a:xfrm>
          <a:off y="0" x="0"/>
          <a:ext cy="0" cx="0"/>
          <a:chOff y="0" x="0"/>
          <a:chExt cy="0" cx="0"/>
        </a:xfrm>
      </p:grpSpPr>
      <p:sp>
        <p:nvSpPr>
          <p:cNvPr name="Shape 132" id="132"/>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Plenoptic Function</a:t>
            </a:r>
          </a:p>
        </p:txBody>
      </p:sp>
      <p:sp>
        <p:nvSpPr>
          <p:cNvPr name="Shape 133" id="133"/>
          <p:cNvSpPr/>
          <p:nvPr/>
        </p:nvSpPr>
        <p:spPr>
          <a:xfrm>
            <a:off y="1725850" x="2055381"/>
            <a:ext cy="4691094" cx="5033237"/>
          </a:xfrm>
          <a:prstGeom prst="rect">
            <a:avLst/>
          </a:prstGeom>
          <a:blipFill>
            <a:blip r:embed="rId3"/>
            <a:stretch>
              <a:fillRect/>
            </a:stretch>
          </a:blipFill>
        </p:spPr>
      </p:sp>
      <p:sp>
        <p:nvSpPr>
          <p:cNvPr name="Shape 134" id="134"/>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38" id="138"/>
        <p:cNvGrpSpPr/>
        <p:nvPr/>
      </p:nvGrpSpPr>
      <p:grpSpPr>
        <a:xfrm>
          <a:off y="0" x="0"/>
          <a:ext cy="0" cx="0"/>
          <a:chOff y="0" x="0"/>
          <a:chExt cy="0" cx="0"/>
        </a:xfrm>
      </p:grpSpPr>
      <p:sp>
        <p:nvSpPr>
          <p:cNvPr name="Shape 139" id="139"/>
          <p:cNvSpPr/>
          <p:nvPr/>
        </p:nvSpPr>
        <p:spPr>
          <a:xfrm>
            <a:off y="1762125" x="2424162"/>
            <a:ext cy="5095875" cx="4695825"/>
          </a:xfrm>
          <a:prstGeom prst="rect">
            <a:avLst/>
          </a:prstGeom>
          <a:blipFill>
            <a:blip r:embed="rId3"/>
            <a:stretch>
              <a:fillRect/>
            </a:stretch>
          </a:blipFill>
          <a:ln>
            <a:noFill/>
          </a:ln>
        </p:spPr>
      </p:sp>
      <p:sp>
        <p:nvSpPr>
          <p:cNvPr name="Shape 140" id="14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Light Field Imaging</a:t>
            </a:r>
          </a:p>
        </p:txBody>
      </p:sp>
      <p:sp>
        <p:nvSpPr>
          <p:cNvPr name="Shape 141" id="141"/>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142" id="142"/>
          <p:cNvSpPr/>
          <p:nvPr/>
        </p:nvSpPr>
        <p:spPr>
          <a:xfrm>
            <a:off y="1901575" x="3133"/>
            <a:ext cy="4567448" cx="9137733"/>
          </a:xfrm>
          <a:prstGeom prst="rect">
            <a:avLst/>
          </a:prstGeom>
          <a:blipFill>
            <a:blip r:embed="rId4"/>
            <a:stretch>
              <a:fillRect/>
            </a:stretch>
          </a:blipFill>
          <a:ln>
            <a:noFill/>
          </a:ln>
        </p:spPr>
      </p:sp>
      <p:sp>
        <p:nvSpPr>
          <p:cNvPr name="Shape 143" id="143"/>
          <p:cNvSpPr txBox="1"/>
          <p:nvPr/>
        </p:nvSpPr>
        <p:spPr>
          <a:xfrm>
            <a:off y="1901575" x="3936600"/>
            <a:ext cy="874799" cx="3113999"/>
          </a:xfrm>
          <a:prstGeom prst="rect">
            <a:avLst/>
          </a:prstGeom>
          <a:noFill/>
        </p:spPr>
        <p:txBody>
          <a:bodyPr bIns="91425" tIns="91425" lIns="91425" anchor="t" anchorCtr="0" rIns="91425">
            <a:spAutoFit/>
          </a:bodyPr>
          <a:lstStyle/>
          <a:p>
            <a:pPr>
              <a:buNone/>
            </a:pPr>
            <a:r>
              <a:rPr lang="en" sz="2400" u="sng">
                <a:solidFill>
                  <a:schemeClr val="hlink"/>
                </a:solidFill>
                <a:hlinkClick r:id="rId5"/>
              </a:rPr>
              <a:t>Lytro Images</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47" id="147"/>
        <p:cNvGrpSpPr/>
        <p:nvPr/>
      </p:nvGrpSpPr>
      <p:grpSpPr>
        <a:xfrm>
          <a:off y="0" x="0"/>
          <a:ext cy="0" cx="0"/>
          <a:chOff y="0" x="0"/>
          <a:chExt cy="0" cx="0"/>
        </a:xfrm>
      </p:grpSpPr>
      <p:sp>
        <p:nvSpPr>
          <p:cNvPr name="Shape 148" id="14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Synthetic Aperture</a:t>
            </a:r>
          </a:p>
        </p:txBody>
      </p:sp>
      <p:sp>
        <p:nvSpPr>
          <p:cNvPr name="Shape 149" id="149"/>
          <p:cNvSpPr/>
          <p:nvPr/>
        </p:nvSpPr>
        <p:spPr>
          <a:xfrm flipH="1">
            <a:off y="1685500" x="1414562"/>
            <a:ext cy="4924425" cx="6616574"/>
          </a:xfrm>
          <a:prstGeom prst="rect">
            <a:avLst/>
          </a:prstGeom>
          <a:blipFill>
            <a:blip r:embed="rId3"/>
            <a:stretch>
              <a:fillRect/>
            </a:stretch>
          </a:blipFill>
        </p:spPr>
      </p:sp>
      <p:sp>
        <p:nvSpPr>
          <p:cNvPr name="Shape 150" id="150"/>
          <p:cNvSpPr txBox="1"/>
          <p:nvPr/>
        </p:nvSpPr>
        <p:spPr>
          <a:xfrm>
            <a:off y="4986964" x="7131289"/>
            <a:ext cy="634500" cx="461699"/>
          </a:xfrm>
          <a:prstGeom prst="rect">
            <a:avLst/>
          </a:prstGeom>
          <a:solidFill>
            <a:schemeClr val="lt1"/>
          </a:solidFill>
        </p:spPr>
        <p:txBody>
          <a:bodyPr bIns="91425" tIns="91425" lIns="91425" anchor="t" anchorCtr="0" rIns="91425">
            <a:spAutoFit/>
          </a:bodyPr>
          <a:lstStyle/>
          <a:p/>
        </p:txBody>
      </p:sp>
      <p:sp>
        <p:nvSpPr>
          <p:cNvPr name="Shape 151" id="151"/>
          <p:cNvSpPr/>
          <p:nvPr/>
        </p:nvSpPr>
        <p:spPr>
          <a:xfrm>
            <a:off y="5112553" x="7193675"/>
            <a:ext cy="368921" cx="293582"/>
          </a:xfrm>
          <a:prstGeom prst="rect">
            <a:avLst/>
          </a:prstGeom>
          <a:blipFill>
            <a:blip r:embed="rId4"/>
            <a:stretch>
              <a:fillRect/>
            </a:stretch>
          </a:blipFill>
          <a:ln>
            <a:noFill/>
          </a:ln>
        </p:spPr>
      </p:sp>
      <p:sp>
        <p:nvSpPr>
          <p:cNvPr name="Shape 152" id="152"/>
          <p:cNvSpPr txBox="1"/>
          <p:nvPr/>
        </p:nvSpPr>
        <p:spPr>
          <a:xfrm>
            <a:off y="5112553" x="6836350"/>
            <a:ext cy="3000000" cx="3000000"/>
          </a:xfrm>
          <a:prstGeom prst="rect">
            <a:avLst/>
          </a:prstGeom>
        </p:spPr>
        <p:txBody>
          <a:bodyPr bIns="91425" tIns="91425" lIns="91425" anchor="ctr" anchorCtr="0" rIns="91425">
            <a:spAutoFit/>
          </a:bodyPr>
          <a:lstStyle/>
          <a:p>
            <a:pPr rtl="0" lvl="0">
              <a:buNone/>
            </a:pPr>
            <a:r>
              <a:rPr lang="en"/>
              <a:t>Reference: Marc Levoy</a:t>
            </a:r>
          </a:p>
          <a:p>
            <a:r>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56" id="156"/>
        <p:cNvGrpSpPr/>
        <p:nvPr/>
      </p:nvGrpSpPr>
      <p:grpSpPr>
        <a:xfrm>
          <a:off y="0" x="0"/>
          <a:ext cy="0" cx="0"/>
          <a:chOff y="0" x="0"/>
          <a:chExt cy="0" cx="0"/>
        </a:xfrm>
      </p:grpSpPr>
      <p:sp>
        <p:nvSpPr>
          <p:cNvPr name="Shape 157" id="157"/>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Synthetic Aperture Imaging</a:t>
            </a:r>
          </a:p>
        </p:txBody>
      </p:sp>
      <p:sp>
        <p:nvSpPr>
          <p:cNvPr name="Shape 158" id="158"/>
          <p:cNvSpPr txBox="1"/>
          <p:nvPr>
            <p:ph type="body" idx="1"/>
          </p:nvPr>
        </p:nvSpPr>
        <p:spPr>
          <a:xfrm>
            <a:off y="1600200" x="409900"/>
            <a:ext cy="1413300" cx="8466299"/>
          </a:xfrm>
          <a:prstGeom prst="rect">
            <a:avLst/>
          </a:prstGeom>
        </p:spPr>
        <p:txBody>
          <a:bodyPr bIns="91425" tIns="91425" lIns="91425" anchor="t" anchorCtr="0" rIns="91425">
            <a:spAutoFit/>
          </a:bodyPr>
          <a:lstStyle/>
          <a:p>
            <a:pPr indent="-342900" marL="457200" rtl="0" lvl="0">
              <a:buClr>
                <a:schemeClr val="dk1"/>
              </a:buClr>
              <a:buSzPct val="166666"/>
              <a:buFont typeface="Arial"/>
              <a:buChar char="•"/>
            </a:pPr>
            <a:r>
              <a:rPr lang="en" sz="1800"/>
              <a:t>Multiple cameras are used to simulate a single camera with a large aperture</a:t>
            </a:r>
          </a:p>
          <a:p>
            <a:pPr indent="-342900" marL="457200" rtl="0" lvl="0">
              <a:buClr>
                <a:schemeClr val="dk1"/>
              </a:buClr>
              <a:buSzPct val="166666"/>
              <a:buFont typeface="Arial"/>
              <a:buChar char="•"/>
            </a:pPr>
            <a:r>
              <a:rPr lang="en" sz="1800"/>
              <a:t>Larger aperture implies smaller depth of field</a:t>
            </a:r>
          </a:p>
          <a:p>
            <a:pPr indent="-342900" marL="457200" rtl="0" lvl="0">
              <a:buClr>
                <a:schemeClr val="dk1"/>
              </a:buClr>
              <a:buSzPct val="166666"/>
              <a:buFont typeface="Arial"/>
              <a:buChar char="•"/>
            </a:pPr>
            <a:r>
              <a:rPr lang="en" sz="1800"/>
              <a:t>Smaller depth of field allows us to focus on a specific plane to see through occlusions</a:t>
            </a:r>
          </a:p>
        </p:txBody>
      </p:sp>
      <p:sp>
        <p:nvSpPr>
          <p:cNvPr name="Shape 159" id="159"/>
          <p:cNvSpPr txBox="1"/>
          <p:nvPr/>
        </p:nvSpPr>
        <p:spPr>
          <a:xfrm>
            <a:off y="6264746" x="3216175"/>
            <a:ext cy="457200" cx="3657600"/>
          </a:xfrm>
          <a:prstGeom prst="rect">
            <a:avLst/>
          </a:prstGeom>
          <a:noFill/>
        </p:spPr>
        <p:txBody>
          <a:bodyPr bIns="91425" tIns="91425" lIns="91425" anchor="t" anchorCtr="0" rIns="91425">
            <a:spAutoFit/>
          </a:bodyPr>
          <a:lstStyle/>
          <a:p>
            <a:pPr>
              <a:buNone/>
            </a:pPr>
            <a:r>
              <a:rPr lang="en"/>
              <a:t>https://graphics.stanford.edu</a:t>
            </a:r>
          </a:p>
        </p:txBody>
      </p:sp>
      <p:sp>
        <p:nvSpPr>
          <p:cNvPr name="Shape 160" id="16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161" id="161"/>
          <p:cNvSpPr/>
          <p:nvPr/>
        </p:nvSpPr>
        <p:spPr>
          <a:xfrm>
            <a:off y="3092697" x="533050"/>
            <a:ext cy="2920415" cx="3890768"/>
          </a:xfrm>
          <a:prstGeom prst="rect">
            <a:avLst/>
          </a:prstGeom>
          <a:blipFill>
            <a:blip r:embed="rId3"/>
            <a:stretch>
              <a:fillRect/>
            </a:stretch>
          </a:blipFill>
          <a:ln>
            <a:noFill/>
          </a:ln>
        </p:spPr>
      </p:sp>
      <p:sp>
        <p:nvSpPr>
          <p:cNvPr name="Shape 162" id="162"/>
          <p:cNvSpPr/>
          <p:nvPr/>
        </p:nvSpPr>
        <p:spPr>
          <a:xfrm>
            <a:off y="3092697" x="4848025"/>
            <a:ext cy="2825474" cx="3770568"/>
          </a:xfrm>
          <a:prstGeom prst="rect">
            <a:avLst/>
          </a:prstGeom>
          <a:blipFill>
            <a:blip r:embed="rId4"/>
            <a:stretch>
              <a:fillRect/>
            </a:stretch>
          </a:blipFill>
          <a:ln>
            <a:noFill/>
          </a:ln>
        </p:spPr>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66" id="166"/>
        <p:cNvGrpSpPr/>
        <p:nvPr/>
      </p:nvGrpSpPr>
      <p:grpSpPr>
        <a:xfrm>
          <a:off y="0" x="0"/>
          <a:ext cy="0" cx="0"/>
          <a:chOff y="0" x="0"/>
          <a:chExt cy="0" cx="0"/>
        </a:xfrm>
      </p:grpSpPr>
      <p:sp>
        <p:nvSpPr>
          <p:cNvPr name="Shape 167" id="167"/>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Seeing Through Occlusions</a:t>
            </a:r>
          </a:p>
        </p:txBody>
      </p:sp>
      <p:sp>
        <p:nvSpPr>
          <p:cNvPr name="Shape 168" id="168"/>
          <p:cNvSpPr/>
          <p:nvPr/>
        </p:nvSpPr>
        <p:spPr>
          <a:xfrm>
            <a:off y="2299536" x="950925"/>
            <a:ext cy="3636551" cx="7550369"/>
          </a:xfrm>
          <a:prstGeom prst="rect">
            <a:avLst/>
          </a:prstGeom>
          <a:blipFill>
            <a:blip r:embed="rId3"/>
            <a:stretch>
              <a:fillRect/>
            </a:stretch>
          </a:blipFill>
        </p:spPr>
      </p:sp>
      <p:sp>
        <p:nvSpPr>
          <p:cNvPr name="Shape 169" id="169"/>
          <p:cNvSpPr txBox="1"/>
          <p:nvPr/>
        </p:nvSpPr>
        <p:spPr>
          <a:xfrm>
            <a:off y="5322000" x="6144000"/>
            <a:ext cy="3000000" cx="3000000"/>
          </a:xfrm>
          <a:prstGeom prst="rect">
            <a:avLst/>
          </a:prstGeom>
        </p:spPr>
        <p:txBody>
          <a:bodyPr bIns="91425" tIns="91425" lIns="91425" anchor="ctr" anchorCtr="0" rIns="91425">
            <a:spAutoFit/>
          </a:bodyPr>
          <a:lstStyle/>
          <a:p>
            <a:pPr rtl="0" lvl="0">
              <a:buNone/>
            </a:pPr>
            <a:r>
              <a:rPr lang="en"/>
              <a:t>Reference: Marc Levoy</a:t>
            </a:r>
          </a:p>
          <a:p>
            <a:r>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73" id="173"/>
        <p:cNvGrpSpPr/>
        <p:nvPr/>
      </p:nvGrpSpPr>
      <p:grpSpPr>
        <a:xfrm>
          <a:off y="0" x="0"/>
          <a:ext cy="0" cx="0"/>
          <a:chOff y="0" x="0"/>
          <a:chExt cy="0" cx="0"/>
        </a:xfrm>
      </p:grpSpPr>
      <p:sp>
        <p:nvSpPr>
          <p:cNvPr name="Shape 174" id="174"/>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Synthetic Aperture Imaging</a:t>
            </a:r>
          </a:p>
        </p:txBody>
      </p:sp>
      <p:sp>
        <p:nvSpPr>
          <p:cNvPr name="Shape 175" id="175"/>
          <p:cNvSpPr/>
          <p:nvPr/>
        </p:nvSpPr>
        <p:spPr>
          <a:xfrm>
            <a:off y="1542350" x="1141267"/>
            <a:ext cy="4989350" cx="6644073"/>
          </a:xfrm>
          <a:prstGeom prst="rect">
            <a:avLst/>
          </a:prstGeom>
          <a:blipFill>
            <a:blip r:embed="rId3"/>
            <a:stretch>
              <a:fillRect/>
            </a:stretch>
          </a:blipFill>
        </p:spPr>
      </p:sp>
      <p:sp>
        <p:nvSpPr>
          <p:cNvPr name="Shape 176" id="176"/>
          <p:cNvSpPr txBox="1"/>
          <p:nvPr/>
        </p:nvSpPr>
        <p:spPr>
          <a:xfrm>
            <a:off y="6531700" x="2925900"/>
            <a:ext cy="457200" cx="3657600"/>
          </a:xfrm>
          <a:prstGeom prst="rect">
            <a:avLst/>
          </a:prstGeom>
          <a:noFill/>
        </p:spPr>
        <p:txBody>
          <a:bodyPr bIns="91425" tIns="91425" lIns="91425" anchor="t" anchorCtr="0" rIns="91425">
            <a:spAutoFit/>
          </a:bodyPr>
          <a:lstStyle/>
          <a:p/>
        </p:txBody>
      </p:sp>
      <p:sp>
        <p:nvSpPr>
          <p:cNvPr name="Shape 177" id="177"/>
          <p:cNvSpPr txBox="1"/>
          <p:nvPr/>
        </p:nvSpPr>
        <p:spPr>
          <a:xfrm>
            <a:off y="6531700" x="4245625"/>
            <a:ext cy="457200" cx="4652699"/>
          </a:xfrm>
          <a:prstGeom prst="rect">
            <a:avLst/>
          </a:prstGeom>
          <a:noFill/>
        </p:spPr>
        <p:txBody>
          <a:bodyPr bIns="91425" tIns="91425" lIns="91425" anchor="t" anchorCtr="0" rIns="91425">
            <a:spAutoFit/>
          </a:bodyPr>
          <a:lstStyle/>
          <a:p>
            <a:pPr>
              <a:buNone/>
            </a:pPr>
            <a:r>
              <a:rPr lang="en" sz="900" b="1"/>
              <a:t>http://vision.ucsd.edu/kriegman-grp/research/synthetic_ap_tracking</a:t>
            </a:r>
          </a:p>
        </p:txBody>
      </p:sp>
      <p:sp>
        <p:nvSpPr>
          <p:cNvPr name="Shape 178" id="178"/>
          <p:cNvSpPr/>
          <p:nvPr/>
        </p:nvSpPr>
        <p:spPr>
          <a:xfrm>
            <a:off y="3288814" x="3735542"/>
            <a:ext cy="1511399" cx="1511100"/>
          </a:xfrm>
          <a:prstGeom prst="rect">
            <a:avLst/>
          </a:prstGeom>
          <a:noFill/>
          <a:ln w="76200" cap="flat">
            <a:solidFill>
              <a:srgbClr val="FFFF00"/>
            </a:solidFill>
            <a:prstDash val="solid"/>
            <a:round/>
            <a:headEnd len="med" type="none" w="med"/>
            <a:tailEnd len="med" type="none" w="med"/>
          </a:ln>
        </p:spPr>
        <p:txBody>
          <a:bodyPr bIns="91425" tIns="91425" lIns="91425" anchor="ctr" anchorCtr="0" rIns="91425">
            <a:spAutoFit/>
          </a:bodyPr>
          <a:lstStyle/>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82" id="182"/>
        <p:cNvGrpSpPr/>
        <p:nvPr/>
      </p:nvGrpSpPr>
      <p:grpSpPr>
        <a:xfrm>
          <a:off y="0" x="0"/>
          <a:ext cy="0" cx="0"/>
          <a:chOff y="0" x="0"/>
          <a:chExt cy="0" cx="0"/>
        </a:xfrm>
      </p:grpSpPr>
      <p:sp>
        <p:nvSpPr>
          <p:cNvPr name="Shape 183" id="183"/>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rtl="0" lvl="0">
              <a:buNone/>
            </a:pPr>
            <a:r>
              <a:rPr lang="en"/>
              <a:t>Outline</a:t>
            </a:r>
          </a:p>
        </p:txBody>
      </p:sp>
      <p:sp>
        <p:nvSpPr>
          <p:cNvPr name="Shape 184" id="184"/>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L="0" rtl="0" lvl="0">
              <a:buNone/>
            </a:pPr>
            <a:r>
              <a:rPr lang="en"/>
              <a:t>I. Previous Work </a:t>
            </a:r>
          </a:p>
          <a:p>
            <a:pPr rtl="0" lvl="0">
              <a:buNone/>
            </a:pPr>
            <a:r>
              <a:rPr lang="en"/>
              <a:t>II. Our Task </a:t>
            </a:r>
          </a:p>
          <a:p>
            <a:pPr indent="0" marL="0" rtl="0" lvl="0">
              <a:buNone/>
            </a:pPr>
            <a:r>
              <a:rPr lang="en"/>
              <a:t>III. Background Information </a:t>
            </a:r>
          </a:p>
          <a:p>
            <a:pPr rtl="0" lvl="0">
              <a:buNone/>
            </a:pPr>
            <a:r>
              <a:rPr lang="en" b="1"/>
              <a:t>IV. Organization &amp; progress to date</a:t>
            </a:r>
          </a:p>
          <a:p>
            <a:pPr rtl="0" lvl="0">
              <a:buNone/>
            </a:pPr>
            <a:r>
              <a:rPr lang="en"/>
              <a:t>V. Future plans &amp; projections</a:t>
            </a:r>
          </a:p>
          <a:p>
            <a:r>
              <a:t/>
            </a:r>
          </a:p>
        </p:txBody>
      </p:sp>
      <p:sp>
        <p:nvSpPr>
          <p:cNvPr name="Shape 185" id="185"/>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89" id="189"/>
        <p:cNvGrpSpPr/>
        <p:nvPr/>
      </p:nvGrpSpPr>
      <p:grpSpPr>
        <a:xfrm>
          <a:off y="0" x="0"/>
          <a:ext cy="0" cx="0"/>
          <a:chOff y="0" x="0"/>
          <a:chExt cy="0" cx="0"/>
        </a:xfrm>
      </p:grpSpPr>
      <p:sp>
        <p:nvSpPr>
          <p:cNvPr name="Shape 190" id="190"/>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IV. Organizational Groups</a:t>
            </a:r>
          </a:p>
        </p:txBody>
      </p:sp>
      <p:sp>
        <p:nvSpPr>
          <p:cNvPr name="Shape 191" id="191"/>
          <p:cNvSpPr/>
          <p:nvPr/>
        </p:nvSpPr>
        <p:spPr>
          <a:xfrm>
            <a:off y="3726000" x="1375525"/>
            <a:ext cy="3132000" cx="3527999"/>
          </a:xfrm>
          <a:prstGeom prst="ellipse">
            <a:avLst/>
          </a:prstGeom>
          <a:no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192" id="192"/>
          <p:cNvSpPr txBox="1"/>
          <p:nvPr/>
        </p:nvSpPr>
        <p:spPr>
          <a:xfrm>
            <a:off y="4909200" x="1686675"/>
            <a:ext cy="917999" cx="2430000"/>
          </a:xfrm>
          <a:prstGeom prst="rect">
            <a:avLst/>
          </a:prstGeom>
          <a:noFill/>
        </p:spPr>
        <p:txBody>
          <a:bodyPr bIns="91425" tIns="91425" lIns="91425" anchor="t" anchorCtr="0" rIns="91425">
            <a:spAutoFit/>
          </a:bodyPr>
          <a:lstStyle/>
          <a:p>
            <a:pPr>
              <a:buNone/>
            </a:pPr>
            <a:r>
              <a:rPr lang="en" sz="3600" b="1"/>
              <a:t>Hardware</a:t>
            </a:r>
          </a:p>
        </p:txBody>
      </p:sp>
      <p:sp>
        <p:nvSpPr>
          <p:cNvPr name="Shape 193" id="193"/>
          <p:cNvSpPr/>
          <p:nvPr/>
        </p:nvSpPr>
        <p:spPr>
          <a:xfrm>
            <a:off y="1691750" x="2691000"/>
            <a:ext cy="3132000" cx="3527999"/>
          </a:xfrm>
          <a:prstGeom prst="ellipse">
            <a:avLst/>
          </a:prstGeom>
          <a:no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194" id="194"/>
          <p:cNvSpPr/>
          <p:nvPr/>
        </p:nvSpPr>
        <p:spPr>
          <a:xfrm>
            <a:off y="3744000" x="4082475"/>
            <a:ext cy="3095999" cx="3617999"/>
          </a:xfrm>
          <a:prstGeom prst="ellipse">
            <a:avLst/>
          </a:prstGeom>
          <a:no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195" id="195"/>
          <p:cNvSpPr txBox="1"/>
          <p:nvPr/>
        </p:nvSpPr>
        <p:spPr>
          <a:xfrm>
            <a:off y="2798750" x="2925000"/>
            <a:ext cy="917999" cx="3294000"/>
          </a:xfrm>
          <a:prstGeom prst="rect">
            <a:avLst/>
          </a:prstGeom>
          <a:noFill/>
        </p:spPr>
        <p:txBody>
          <a:bodyPr bIns="91425" tIns="91425" lIns="91425" anchor="t" anchorCtr="0" rIns="91425">
            <a:spAutoFit/>
          </a:bodyPr>
          <a:lstStyle/>
          <a:p>
            <a:pPr rtl="0" lvl="0">
              <a:buNone/>
            </a:pPr>
            <a:r>
              <a:rPr lang="en" sz="3600" b="1"/>
              <a:t>Organization</a:t>
            </a:r>
          </a:p>
        </p:txBody>
      </p:sp>
      <p:sp>
        <p:nvSpPr>
          <p:cNvPr name="Shape 196" id="196"/>
          <p:cNvSpPr txBox="1"/>
          <p:nvPr/>
        </p:nvSpPr>
        <p:spPr>
          <a:xfrm>
            <a:off y="4942850" x="5055925"/>
            <a:ext cy="917999" cx="2430000"/>
          </a:xfrm>
          <a:prstGeom prst="rect">
            <a:avLst/>
          </a:prstGeom>
          <a:noFill/>
        </p:spPr>
        <p:txBody>
          <a:bodyPr bIns="91425" tIns="91425" lIns="91425" anchor="t" anchorCtr="0" rIns="91425">
            <a:spAutoFit/>
          </a:bodyPr>
          <a:lstStyle/>
          <a:p>
            <a:pPr rtl="0" lvl="0">
              <a:buNone/>
            </a:pPr>
            <a:r>
              <a:rPr lang="en" sz="3600" b="1"/>
              <a:t>Software</a:t>
            </a:r>
          </a:p>
        </p:txBody>
      </p:sp>
      <p:sp>
        <p:nvSpPr>
          <p:cNvPr name="Shape 197" id="19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01" id="201"/>
        <p:cNvGrpSpPr/>
        <p:nvPr/>
      </p:nvGrpSpPr>
      <p:grpSpPr>
        <a:xfrm>
          <a:off y="0" x="0"/>
          <a:ext cy="0" cx="0"/>
          <a:chOff y="0" x="0"/>
          <a:chExt cy="0" cx="0"/>
        </a:xfrm>
      </p:grpSpPr>
      <p:sp>
        <p:nvSpPr>
          <p:cNvPr name="Shape 202" id="202"/>
          <p:cNvSpPr txBox="1"/>
          <p:nvPr>
            <p:ph type="ctrTitle"/>
          </p:nvPr>
        </p:nvSpPr>
        <p:spPr>
          <a:xfrm>
            <a:off y="2490375" x="685800"/>
            <a:ext cy="2198400" cx="7772400"/>
          </a:xfrm>
          <a:prstGeom prst="rect">
            <a:avLst/>
          </a:prstGeom>
        </p:spPr>
        <p:txBody>
          <a:bodyPr bIns="91425" tIns="91425" lIns="91425" anchor="b" anchorCtr="0" rIns="91425">
            <a:spAutoFit/>
          </a:bodyPr>
          <a:lstStyle/>
          <a:p>
            <a:pPr rtl="0" lvl="0">
              <a:buNone/>
            </a:pPr>
            <a:r>
              <a:rPr lang="en"/>
              <a:t>Hardware</a:t>
            </a:r>
          </a:p>
        </p:txBody>
      </p:sp>
      <p:sp>
        <p:nvSpPr>
          <p:cNvPr name="Shape 203" id="203"/>
          <p:cNvSpPr/>
          <p:nvPr/>
        </p:nvSpPr>
        <p:spPr>
          <a:xfrm rot="10800000">
            <a:off y="-2172" x="4502700"/>
            <a:ext cy="4666500" cx="4641299"/>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07" id="207"/>
        <p:cNvGrpSpPr/>
        <p:nvPr/>
      </p:nvGrpSpPr>
      <p:grpSpPr>
        <a:xfrm>
          <a:off y="0" x="0"/>
          <a:ext cy="0" cx="0"/>
          <a:chOff y="0" x="0"/>
          <a:chExt cy="0" cx="0"/>
        </a:xfrm>
      </p:grpSpPr>
      <p:sp>
        <p:nvSpPr>
          <p:cNvPr name="Shape 208" id="20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Hardware: Problems to Face</a:t>
            </a:r>
          </a:p>
        </p:txBody>
      </p:sp>
      <p:sp>
        <p:nvSpPr>
          <p:cNvPr name="Shape 209" id="209"/>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210" id="210"/>
          <p:cNvSpPr/>
          <p:nvPr/>
        </p:nvSpPr>
        <p:spPr>
          <a:xfrm>
            <a:off y="1586825" x="2172565"/>
            <a:ext cy="5271173" cx="4626163"/>
          </a:xfrm>
          <a:prstGeom prst="rect">
            <a:avLst/>
          </a:prstGeom>
          <a:blipFill>
            <a:blip r:embed="rId3"/>
            <a:stretch>
              <a:fillRect/>
            </a:stretch>
          </a:blipFill>
          <a:ln>
            <a:noFill/>
          </a:ln>
        </p:spPr>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0" id="40"/>
        <p:cNvGrpSpPr/>
        <p:nvPr/>
      </p:nvGrpSpPr>
      <p:grpSpPr>
        <a:xfrm>
          <a:off y="0" x="0"/>
          <a:ext cy="0" cx="0"/>
          <a:chOff y="0" x="0"/>
          <a:chExt cy="0" cx="0"/>
        </a:xfrm>
      </p:grpSpPr>
      <p:sp>
        <p:nvSpPr>
          <p:cNvPr name="Shape 41" id="41"/>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rtl="0" lvl="0">
              <a:buNone/>
            </a:pPr>
            <a:r>
              <a:rPr lang="en"/>
              <a:t>Outline</a:t>
            </a:r>
          </a:p>
        </p:txBody>
      </p:sp>
      <p:sp>
        <p:nvSpPr>
          <p:cNvPr name="Shape 42" id="42"/>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L="0" rtl="0" lvl="0">
              <a:buNone/>
            </a:pPr>
            <a:r>
              <a:rPr lang="en" b="1"/>
              <a:t>I. Our Task</a:t>
            </a:r>
          </a:p>
          <a:p>
            <a:pPr rtl="0" lvl="0">
              <a:buNone/>
            </a:pPr>
            <a:r>
              <a:rPr lang="en"/>
              <a:t>II. Previous Work</a:t>
            </a:r>
          </a:p>
          <a:p>
            <a:pPr indent="0" marL="0" rtl="0" lvl="0">
              <a:buNone/>
            </a:pPr>
            <a:r>
              <a:rPr lang="en"/>
              <a:t>III. Background Information </a:t>
            </a:r>
          </a:p>
          <a:p>
            <a:pPr rtl="0" lvl="0">
              <a:buNone/>
            </a:pPr>
            <a:r>
              <a:rPr lang="en"/>
              <a:t>IV. Organization &amp; progress to date </a:t>
            </a:r>
          </a:p>
          <a:p>
            <a:pPr rtl="0" lvl="0">
              <a:buNone/>
            </a:pPr>
            <a:r>
              <a:rPr lang="en"/>
              <a:t>V. Future plans &amp; projections</a:t>
            </a:r>
          </a:p>
          <a:p>
            <a:r>
              <a:t/>
            </a:r>
          </a:p>
        </p:txBody>
      </p:sp>
      <p:sp>
        <p:nvSpPr>
          <p:cNvPr name="Shape 43" id="43"/>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14" id="214"/>
        <p:cNvGrpSpPr/>
        <p:nvPr/>
      </p:nvGrpSpPr>
      <p:grpSpPr>
        <a:xfrm>
          <a:off y="0" x="0"/>
          <a:ext cy="0" cx="0"/>
          <a:chOff y="0" x="0"/>
          <a:chExt cy="0" cx="0"/>
        </a:xfrm>
      </p:grpSpPr>
      <p:sp>
        <p:nvSpPr>
          <p:cNvPr name="Shape 215" id="215"/>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Hardware Progress: Pugh Analysis</a:t>
            </a:r>
          </a:p>
        </p:txBody>
      </p:sp>
      <p:sp>
        <p:nvSpPr>
          <p:cNvPr name="Shape 216" id="216"/>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graphicFrame>
        <p:nvGraphicFramePr>
          <p:cNvPr name="Shape 217" id="217"/>
          <p:cNvGraphicFramePr/>
          <p:nvPr/>
        </p:nvGraphicFramePr>
        <p:xfrm>
          <a:off y="1632925" x="89762"/>
          <a:ext cy="3000000" cx="3000000"/>
        </p:xfrm>
        <a:graphic>
          <a:graphicData uri="http://schemas.openxmlformats.org/drawingml/2006/table">
            <a:tbl>
              <a:tblPr>
                <a:noFill/>
                <a:tableStyleId>{D746CBF5-1B9C-47AC-B442-11383005A311}</a:tableStyleId>
              </a:tblPr>
              <a:tblGrid>
                <a:gridCol w="1474025"/>
                <a:gridCol w="1293550"/>
                <a:gridCol w="1278475"/>
                <a:gridCol w="1267825"/>
                <a:gridCol w="1287250"/>
                <a:gridCol w="1267850"/>
                <a:gridCol w="1095500"/>
              </a:tblGrid>
              <a:tr h="125025">
                <a:tc>
                  <a:txBody>
                    <a:bodyPr>
                      <a:spAutoFit/>
                    </a:bodyPr>
                    <a:lstStyle/>
                    <a:p>
                      <a:pPr indent="0" marL="63500" rtl="0" lvl="0">
                        <a:lnSpc>
                          <a:spcPct val="115000"/>
                        </a:lnSpc>
                        <a:buNone/>
                      </a:pPr>
                      <a:r>
                        <a:rPr lang="en"/>
                        <a:t>Specification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Ideal</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strike="sngStrike"/>
                        <a:t>Camera 1</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strike="sngStrike"/>
                        <a:t>Camera 2</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b="1"/>
                        <a:t>Camera 3</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strike="sngStrike"/>
                        <a:t>Camera 4</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b="1"/>
                        <a:t>Camera 5</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534425">
                <a:tc>
                  <a:txBody>
                    <a:bodyPr>
                      <a:spAutoFit/>
                    </a:bodyPr>
                    <a:lstStyle/>
                    <a:p>
                      <a:pPr indent="0" marL="63500" rtl="0" lvl="0">
                        <a:lnSpc>
                          <a:spcPct val="115000"/>
                        </a:lnSpc>
                        <a:buNone/>
                      </a:pPr>
                      <a:r>
                        <a:rPr lang="en"/>
                        <a:t>Camera Name</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 </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Grasshopper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Chameleon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Firefly</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Flea</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GoPro Hero 1</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421475">
                <a:tc>
                  <a:txBody>
                    <a:bodyPr>
                      <a:spAutoFit/>
                    </a:bodyPr>
                    <a:lstStyle/>
                    <a:p>
                      <a:pPr indent="0" marL="63500" rtl="0" lvl="0">
                        <a:lnSpc>
                          <a:spcPct val="115000"/>
                        </a:lnSpc>
                        <a:buNone/>
                      </a:pPr>
                      <a:r>
                        <a:rPr lang="en"/>
                        <a:t>Price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$300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$1440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$620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$520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$940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$130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r>
              <a:tr h="742850">
                <a:tc>
                  <a:txBody>
                    <a:bodyPr>
                      <a:spAutoFit/>
                    </a:bodyPr>
                    <a:lstStyle/>
                    <a:p>
                      <a:pPr indent="0" marL="63500" rtl="0" lvl="0">
                        <a:lnSpc>
                          <a:spcPct val="115000"/>
                        </a:lnSpc>
                        <a:buNone/>
                      </a:pPr>
                      <a:r>
                        <a:rPr lang="en"/>
                        <a:t>Video Format</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Compression in hardware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H.264</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r>
              <a:tr h="421475">
                <a:tc>
                  <a:txBody>
                    <a:bodyPr>
                      <a:spAutoFit/>
                    </a:bodyPr>
                    <a:lstStyle/>
                    <a:p>
                      <a:pPr indent="0" marL="63500" rtl="0" lvl="0">
                        <a:lnSpc>
                          <a:spcPct val="115000"/>
                        </a:lnSpc>
                        <a:buNone/>
                      </a:pPr>
                      <a:r>
                        <a:rPr lang="en"/>
                        <a:t>Color/ BW</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Color</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BW</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Color/BW</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Color/BW</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Color/BW</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r>
              <a:tr h="421475">
                <a:tc>
                  <a:txBody>
                    <a:bodyPr>
                      <a:spAutoFit/>
                    </a:bodyPr>
                    <a:lstStyle/>
                    <a:p>
                      <a:pPr indent="0" marL="63500" rtl="0" lvl="0">
                        <a:lnSpc>
                          <a:spcPct val="115000"/>
                        </a:lnSpc>
                        <a:buNone/>
                      </a:pPr>
                      <a:r>
                        <a:rPr lang="en"/>
                        <a:t>Interface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Unknown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Firewire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2.0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Firewire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Firewire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2.0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421475">
                <a:tc>
                  <a:txBody>
                    <a:bodyPr>
                      <a:spAutoFit/>
                    </a:bodyPr>
                    <a:lstStyle/>
                    <a:p>
                      <a:pPr indent="0" marL="63500" rtl="0" lvl="0">
                        <a:lnSpc>
                          <a:spcPct val="115000"/>
                        </a:lnSpc>
                        <a:buNone/>
                      </a:pPr>
                      <a:r>
                        <a:rPr lang="en"/>
                        <a:t>Synchronizable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No</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r>
              <a:tr h="582175">
                <a:tc>
                  <a:txBody>
                    <a:bodyPr>
                      <a:spAutoFit/>
                    </a:bodyPr>
                    <a:lstStyle/>
                    <a:p>
                      <a:pPr indent="0" marL="63500" rtl="0" lvl="0">
                        <a:lnSpc>
                          <a:spcPct val="115000"/>
                        </a:lnSpc>
                        <a:buNone/>
                      </a:pPr>
                      <a:r>
                        <a:rPr lang="en"/>
                        <a:t>Frame Rate (fps)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15 or &gt;</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21</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18</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60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60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30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r>
              <a:tr h="582175">
                <a:tc>
                  <a:txBody>
                    <a:bodyPr>
                      <a:spAutoFit/>
                    </a:bodyPr>
                    <a:lstStyle/>
                    <a:p>
                      <a:pPr indent="0" marL="63500" rtl="0" lvl="0">
                        <a:lnSpc>
                          <a:spcPct val="115000"/>
                        </a:lnSpc>
                        <a:buNone/>
                      </a:pPr>
                      <a:r>
                        <a:rPr lang="en"/>
                        <a:t>Resolution</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1080 x 720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1384 x 1032</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1296 x 964</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752 x 480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640x480 or 1024x768</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1080 x 1080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r>
            </a:tbl>
          </a:graphicData>
        </a:graphic>
      </p:graphicFrame>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21" id="221"/>
        <p:cNvGrpSpPr/>
        <p:nvPr/>
      </p:nvGrpSpPr>
      <p:grpSpPr>
        <a:xfrm>
          <a:off y="0" x="0"/>
          <a:ext cy="0" cx="0"/>
          <a:chOff y="0" x="0"/>
          <a:chExt cy="0" cx="0"/>
        </a:xfrm>
      </p:grpSpPr>
      <p:sp>
        <p:nvSpPr>
          <p:cNvPr name="Shape 222" id="222"/>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Hardware Progress: Pugh Analysis</a:t>
            </a:r>
          </a:p>
        </p:txBody>
      </p:sp>
      <p:sp>
        <p:nvSpPr>
          <p:cNvPr name="Shape 223" id="223"/>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graphicFrame>
        <p:nvGraphicFramePr>
          <p:cNvPr name="Shape 224" id="224"/>
          <p:cNvGraphicFramePr/>
          <p:nvPr/>
        </p:nvGraphicFramePr>
        <p:xfrm>
          <a:off y="1590125" x="76200"/>
          <a:ext cy="3000000" cx="3000000"/>
        </p:xfrm>
        <a:graphic>
          <a:graphicData uri="http://schemas.openxmlformats.org/drawingml/2006/table">
            <a:tbl>
              <a:tblPr>
                <a:noFill/>
                <a:tableStyleId>{E62940C3-4E55-4A74-ACB5-85C7CD2800ED}</a:tableStyleId>
              </a:tblPr>
              <a:tblGrid>
                <a:gridCol w="1616925"/>
                <a:gridCol w="1418925"/>
                <a:gridCol w="1073500"/>
                <a:gridCol w="1252850"/>
                <a:gridCol w="1024000"/>
                <a:gridCol w="1252875"/>
                <a:gridCol w="1369425"/>
              </a:tblGrid>
              <a:tr h="385825">
                <a:tc>
                  <a:txBody>
                    <a:bodyPr>
                      <a:spAutoFit/>
                    </a:bodyPr>
                    <a:lstStyle/>
                    <a:p>
                      <a:pPr indent="0" marL="63500" rtl="0" lvl="0">
                        <a:lnSpc>
                          <a:spcPct val="115000"/>
                        </a:lnSpc>
                        <a:buNone/>
                      </a:pPr>
                      <a:r>
                        <a:rPr lang="en"/>
                        <a:t>Specification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Ideal</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b="1"/>
                        <a:t>Camera 6</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strike="sngStrike"/>
                        <a:t>Camera 7</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strike="sngStrike"/>
                        <a:t>Camera 8</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b="1"/>
                        <a:t>Camera 9</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b="1"/>
                        <a:t>Camera 10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960650">
                <a:tc>
                  <a:txBody>
                    <a:bodyPr>
                      <a:spAutoFit/>
                    </a:bodyPr>
                    <a:lstStyle/>
                    <a:p>
                      <a:pPr indent="0" marL="63500" rtl="0" lvl="0">
                        <a:lnSpc>
                          <a:spcPct val="115000"/>
                        </a:lnSpc>
                        <a:buNone/>
                      </a:pPr>
                      <a:r>
                        <a:rPr lang="en"/>
                        <a:t>Camera Name</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 </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HackHD</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R1 light field</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Lady Bug 2</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Microsoft - LifeCam Webcam</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PG Blackfly</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448125">
                <a:tc>
                  <a:txBody>
                    <a:bodyPr>
                      <a:spAutoFit/>
                    </a:bodyPr>
                    <a:lstStyle/>
                    <a:p>
                      <a:pPr indent="0" marL="63500" rtl="0" lvl="0">
                        <a:lnSpc>
                          <a:spcPct val="115000"/>
                        </a:lnSpc>
                        <a:buNone/>
                      </a:pPr>
                      <a:r>
                        <a:rPr lang="en"/>
                        <a:t>Price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$300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$160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$5000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$10000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$39.99</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$640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r>
              <a:tr h="618950">
                <a:tc>
                  <a:txBody>
                    <a:bodyPr>
                      <a:spAutoFit/>
                    </a:bodyPr>
                    <a:lstStyle/>
                    <a:p>
                      <a:pPr indent="0" marL="63500" rtl="0" lvl="0">
                        <a:lnSpc>
                          <a:spcPct val="115000"/>
                        </a:lnSpc>
                        <a:buNone/>
                      </a:pPr>
                      <a:r>
                        <a:rPr lang="en"/>
                        <a:t>Video Format</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Compression in hardware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H.264</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JPEG</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No compression</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r>
              <a:tr h="448125">
                <a:tc>
                  <a:txBody>
                    <a:bodyPr>
                      <a:spAutoFit/>
                    </a:bodyPr>
                    <a:lstStyle/>
                    <a:p>
                      <a:pPr indent="0" marL="63500" rtl="0" lvl="0">
                        <a:lnSpc>
                          <a:spcPct val="115000"/>
                        </a:lnSpc>
                        <a:buNone/>
                      </a:pPr>
                      <a:r>
                        <a:rPr lang="en"/>
                        <a:t>Color/ BW</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Color</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r>
              <a:tr h="618950">
                <a:tc>
                  <a:txBody>
                    <a:bodyPr>
                      <a:spAutoFit/>
                    </a:bodyPr>
                    <a:lstStyle/>
                    <a:p>
                      <a:pPr indent="0" marL="63500" rtl="0" lvl="0">
                        <a:lnSpc>
                          <a:spcPct val="115000"/>
                        </a:lnSpc>
                        <a:buNone/>
                      </a:pPr>
                      <a:r>
                        <a:rPr lang="en"/>
                        <a:t>Interface</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Unknown</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2.0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3.0, GigE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Firewire</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2.0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USB 3.0, GigE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r>
              <a:tr h="448125">
                <a:tc>
                  <a:txBody>
                    <a:bodyPr>
                      <a:spAutoFit/>
                    </a:bodyPr>
                    <a:lstStyle/>
                    <a:p>
                      <a:pPr indent="0" marL="63500" rtl="0" lvl="0">
                        <a:lnSpc>
                          <a:spcPct val="115000"/>
                        </a:lnSpc>
                        <a:buNone/>
                      </a:pPr>
                      <a:r>
                        <a:rPr lang="en"/>
                        <a:t>Synchronizable</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No</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No</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c>
                  <a:txBody>
                    <a:bodyPr>
                      <a:spAutoFit/>
                    </a:bodyPr>
                    <a:lstStyle/>
                    <a:p>
                      <a:pPr indent="0" marL="63500" rtl="0" lvl="0">
                        <a:lnSpc>
                          <a:spcPct val="115000"/>
                        </a:lnSpc>
                        <a:buNone/>
                      </a:pPr>
                      <a:r>
                        <a:rPr lang="en"/>
                        <a:t>No</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Yes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B6D7A8"/>
                    </a:solidFill>
                  </a:tcPr>
                </a:tc>
              </a:tr>
              <a:tr h="448125">
                <a:tc>
                  <a:txBody>
                    <a:bodyPr>
                      <a:spAutoFit/>
                    </a:bodyPr>
                    <a:lstStyle/>
                    <a:p>
                      <a:pPr indent="0" marL="63500" rtl="0" lvl="0">
                        <a:lnSpc>
                          <a:spcPct val="115000"/>
                        </a:lnSpc>
                        <a:buNone/>
                      </a:pPr>
                      <a:r>
                        <a:rPr lang="en"/>
                        <a:t>Frame Rate (fps)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15 or &gt;</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30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&lt;15 fps</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c>
                  <a:txBody>
                    <a:bodyPr>
                      <a:spAutoFit/>
                    </a:bodyPr>
                    <a:lstStyle/>
                    <a:p>
                      <a:pPr indent="0" marL="63500" rtl="0" lvl="0">
                        <a:lnSpc>
                          <a:spcPct val="115000"/>
                        </a:lnSpc>
                        <a:buNone/>
                      </a:pPr>
                      <a:r>
                        <a:rPr lang="en"/>
                        <a:t>30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30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50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r>
              <a:tr h="618950">
                <a:tc>
                  <a:txBody>
                    <a:bodyPr>
                      <a:spAutoFit/>
                    </a:bodyPr>
                    <a:lstStyle/>
                    <a:p>
                      <a:pPr indent="0" marL="63500" rtl="0" lvl="0">
                        <a:lnSpc>
                          <a:spcPct val="115000"/>
                        </a:lnSpc>
                        <a:buNone/>
                      </a:pPr>
                      <a:r>
                        <a:rPr lang="en"/>
                        <a:t>Resolution</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1080 x 720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tcPr>
                </a:tc>
                <a:tc>
                  <a:txBody>
                    <a:bodyPr>
                      <a:spAutoFit/>
                    </a:bodyPr>
                    <a:lstStyle/>
                    <a:p>
                      <a:pPr indent="0" marL="63500" rtl="0" lvl="0">
                        <a:lnSpc>
                          <a:spcPct val="115000"/>
                        </a:lnSpc>
                        <a:buNone/>
                      </a:pPr>
                      <a:r>
                        <a:rPr lang="en"/>
                        <a:t>1080 x 1080</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2560 x 1920</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1024 x 768</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2304 x 1728</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FFE599"/>
                    </a:solidFill>
                  </a:tcPr>
                </a:tc>
                <a:tc>
                  <a:txBody>
                    <a:bodyPr>
                      <a:spAutoFit/>
                    </a:bodyPr>
                    <a:lstStyle/>
                    <a:p>
                      <a:pPr indent="0" marL="63500" rtl="0" lvl="0">
                        <a:lnSpc>
                          <a:spcPct val="115000"/>
                        </a:lnSpc>
                        <a:buNone/>
                      </a:pPr>
                      <a:r>
                        <a:rPr lang="en"/>
                        <a:t>808 x 608</a:t>
                      </a:r>
                    </a:p>
                    <a:p>
                      <a:r>
                        <a:t/>
                      </a:r>
                    </a:p>
                  </a:txBody>
                  <a:tcPr marB="91425" marT="91425" marR="63500" marL="63500">
                    <a:lnL w="12700" cap="flat">
                      <a:solidFill>
                        <a:srgbClr val="000000"/>
                      </a:solidFill>
                      <a:prstDash val="solid"/>
                      <a:round/>
                      <a:headEnd len="med" type="none" w="med"/>
                      <a:tailEnd len="med" type="none" w="med"/>
                    </a:lnL>
                    <a:lnR w="12700" cap="flat">
                      <a:solidFill>
                        <a:srgbClr val="000000"/>
                      </a:solidFill>
                      <a:prstDash val="solid"/>
                      <a:round/>
                      <a:headEnd len="med" type="none" w="med"/>
                      <a:tailEnd len="med" type="none" w="med"/>
                    </a:lnR>
                    <a:lnT w="12700" cap="flat">
                      <a:solidFill>
                        <a:srgbClr val="000000"/>
                      </a:solidFill>
                      <a:prstDash val="solid"/>
                      <a:round/>
                      <a:headEnd len="med" type="none" w="med"/>
                      <a:tailEnd len="med" type="none" w="med"/>
                    </a:lnT>
                    <a:lnB w="12700" cap="flat">
                      <a:solidFill>
                        <a:srgbClr val="000000"/>
                      </a:solidFill>
                      <a:prstDash val="solid"/>
                      <a:round/>
                      <a:headEnd len="med" type="none" w="med"/>
                      <a:tailEnd len="med" type="none" w="med"/>
                    </a:lnB>
                    <a:solidFill>
                      <a:srgbClr val="EA9999"/>
                    </a:solidFill>
                  </a:tcPr>
                </a:tc>
              </a:tr>
            </a:tbl>
          </a:graphicData>
        </a:graphic>
      </p:graphicFrame>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28" id="228"/>
        <p:cNvGrpSpPr/>
        <p:nvPr/>
      </p:nvGrpSpPr>
      <p:grpSpPr>
        <a:xfrm>
          <a:off y="0" x="0"/>
          <a:ext cy="0" cx="0"/>
          <a:chOff y="0" x="0"/>
          <a:chExt cy="0" cx="0"/>
        </a:xfrm>
      </p:grpSpPr>
      <p:sp>
        <p:nvSpPr>
          <p:cNvPr name="Shape 229" id="229"/>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Configuration Design Ideas</a:t>
            </a:r>
          </a:p>
        </p:txBody>
      </p:sp>
      <p:sp>
        <p:nvSpPr>
          <p:cNvPr name="Shape 230" id="230"/>
          <p:cNvSpPr/>
          <p:nvPr/>
        </p:nvSpPr>
        <p:spPr>
          <a:xfrm>
            <a:off y="2000658" x="4532603"/>
            <a:ext cy="1686395" cx="3055594"/>
          </a:xfrm>
          <a:prstGeom prst="rect">
            <a:avLst/>
          </a:prstGeom>
          <a:blipFill>
            <a:blip r:embed="rId3"/>
            <a:stretch>
              <a:fillRect/>
            </a:stretch>
          </a:blipFill>
        </p:spPr>
      </p:sp>
      <p:sp>
        <p:nvSpPr>
          <p:cNvPr name="Shape 231" id="231"/>
          <p:cNvSpPr/>
          <p:nvPr/>
        </p:nvSpPr>
        <p:spPr>
          <a:xfrm>
            <a:off y="2003200" x="1166248"/>
            <a:ext cy="1681312" cx="3077151"/>
          </a:xfrm>
          <a:prstGeom prst="rect">
            <a:avLst/>
          </a:prstGeom>
          <a:blipFill>
            <a:blip r:embed="rId4"/>
            <a:stretch>
              <a:fillRect/>
            </a:stretch>
          </a:blipFill>
          <a:ln>
            <a:noFill/>
          </a:ln>
        </p:spPr>
      </p:sp>
      <p:sp>
        <p:nvSpPr>
          <p:cNvPr name="Shape 232" id="232"/>
          <p:cNvSpPr/>
          <p:nvPr/>
        </p:nvSpPr>
        <p:spPr>
          <a:xfrm>
            <a:off y="3849425" x="2758166"/>
            <a:ext cy="2310827" cx="3064667"/>
          </a:xfrm>
          <a:prstGeom prst="rect">
            <a:avLst/>
          </a:prstGeom>
          <a:blipFill>
            <a:blip r:embed="rId5"/>
            <a:stretch>
              <a:fillRect/>
            </a:stretch>
          </a:blipFill>
          <a:ln>
            <a:noFill/>
          </a:ln>
        </p:spPr>
      </p:sp>
      <p:sp>
        <p:nvSpPr>
          <p:cNvPr name="Shape 233" id="233"/>
          <p:cNvSpPr txBox="1"/>
          <p:nvPr/>
        </p:nvSpPr>
        <p:spPr>
          <a:xfrm>
            <a:off y="2337156" x="7750513"/>
            <a:ext cy="1013399" cx="1393500"/>
          </a:xfrm>
          <a:prstGeom prst="rect">
            <a:avLst/>
          </a:prstGeom>
        </p:spPr>
        <p:txBody>
          <a:bodyPr bIns="91425" tIns="91425" lIns="91425" anchor="ctr" anchorCtr="0" rIns="91425">
            <a:spAutoFit/>
          </a:bodyPr>
          <a:lstStyle/>
          <a:p>
            <a:pPr rtl="0" lvl="0">
              <a:buNone/>
            </a:pPr>
            <a:r>
              <a:rPr lang="en"/>
              <a:t>http://graphics.stanford.edu/projects/array/</a:t>
            </a:r>
          </a:p>
        </p:txBody>
      </p:sp>
      <p:sp>
        <p:nvSpPr>
          <p:cNvPr name="Shape 234" id="234"/>
          <p:cNvSpPr txBox="1"/>
          <p:nvPr/>
        </p:nvSpPr>
        <p:spPr>
          <a:xfrm>
            <a:off y="2397606" x="80225"/>
            <a:ext cy="892500" cx="1047899"/>
          </a:xfrm>
          <a:prstGeom prst="rect">
            <a:avLst/>
          </a:prstGeom>
        </p:spPr>
        <p:txBody>
          <a:bodyPr bIns="91425" tIns="91425" lIns="91425" anchor="ctr" anchorCtr="0" rIns="91425">
            <a:spAutoFit/>
          </a:bodyPr>
          <a:lstStyle/>
          <a:p>
            <a:pPr rtl="0" lvl="0">
              <a:buNone/>
            </a:pPr>
            <a:r>
              <a:rPr lang="en"/>
              <a:t>http://www.futurepicture.org/?p=47</a:t>
            </a:r>
          </a:p>
        </p:txBody>
      </p:sp>
      <p:sp>
        <p:nvSpPr>
          <p:cNvPr name="Shape 235" id="235"/>
          <p:cNvSpPr txBox="1"/>
          <p:nvPr/>
        </p:nvSpPr>
        <p:spPr>
          <a:xfrm>
            <a:off y="6310800" x="3144649"/>
            <a:ext cy="547200" cx="2291699"/>
          </a:xfrm>
          <a:prstGeom prst="rect">
            <a:avLst/>
          </a:prstGeom>
        </p:spPr>
        <p:txBody>
          <a:bodyPr bIns="91425" tIns="91425" lIns="91425" anchor="ctr" anchorCtr="0" rIns="91425">
            <a:spAutoFit/>
          </a:bodyPr>
          <a:lstStyle/>
          <a:p>
            <a:pPr algn="ctr" rtl="0" lvl="0">
              <a:buNone/>
            </a:pPr>
            <a:r>
              <a:rPr lang="en"/>
              <a:t>http://www.nitech.ac.jp/eng/index.html</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39" id="239"/>
        <p:cNvGrpSpPr/>
        <p:nvPr/>
      </p:nvGrpSpPr>
      <p:grpSpPr>
        <a:xfrm>
          <a:off y="0" x="0"/>
          <a:ext cy="0" cx="0"/>
          <a:chOff y="0" x="0"/>
          <a:chExt cy="0" cx="0"/>
        </a:xfrm>
      </p:grpSpPr>
      <p:sp>
        <p:nvSpPr>
          <p:cNvPr name="Shape 240" id="24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Predictive Model</a:t>
            </a:r>
          </a:p>
        </p:txBody>
      </p:sp>
      <p:sp>
        <p:nvSpPr>
          <p:cNvPr name="Shape 241" id="241"/>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242" id="242"/>
          <p:cNvSpPr/>
          <p:nvPr/>
        </p:nvSpPr>
        <p:spPr>
          <a:xfrm>
            <a:off y="1914112" x="2073350"/>
            <a:ext cy="4308072" cx="4775749"/>
          </a:xfrm>
          <a:prstGeom prst="rect">
            <a:avLst/>
          </a:prstGeom>
          <a:blipFill>
            <a:blip r:embed="rId3"/>
            <a:stretch>
              <a:fillRect/>
            </a:stretch>
          </a:blipFill>
          <a:ln>
            <a:noFill/>
          </a:ln>
        </p:spPr>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46" id="246"/>
        <p:cNvGrpSpPr/>
        <p:nvPr/>
      </p:nvGrpSpPr>
      <p:grpSpPr>
        <a:xfrm>
          <a:off y="0" x="0"/>
          <a:ext cy="0" cx="0"/>
          <a:chOff y="0" x="0"/>
          <a:chExt cy="0" cx="0"/>
        </a:xfrm>
      </p:grpSpPr>
      <p:sp>
        <p:nvSpPr>
          <p:cNvPr name="Shape 247" id="247"/>
          <p:cNvSpPr/>
          <p:nvPr/>
        </p:nvSpPr>
        <p:spPr>
          <a:xfrm>
            <a:off y="342900" x="0"/>
            <a:ext cy="6172200" cx="9144000"/>
          </a:xfrm>
          <a:prstGeom prst="rect">
            <a:avLst/>
          </a:prstGeom>
          <a:blipFill>
            <a:blip r:embed="rId3"/>
            <a:stretch>
              <a:fillRect/>
            </a:stretch>
          </a:blipFill>
          <a:ln>
            <a:noFill/>
          </a:ln>
        </p:spPr>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51" id="251"/>
        <p:cNvGrpSpPr/>
        <p:nvPr/>
      </p:nvGrpSpPr>
      <p:grpSpPr>
        <a:xfrm>
          <a:off y="0" x="0"/>
          <a:ext cy="0" cx="0"/>
          <a:chOff y="0" x="0"/>
          <a:chExt cy="0" cx="0"/>
        </a:xfrm>
      </p:grpSpPr>
      <p:sp>
        <p:nvSpPr>
          <p:cNvPr name="Shape 252" id="252"/>
          <p:cNvSpPr/>
          <p:nvPr/>
        </p:nvSpPr>
        <p:spPr>
          <a:xfrm>
            <a:off y="381000" x="504825"/>
            <a:ext cy="6096000" cx="8134350"/>
          </a:xfrm>
          <a:prstGeom prst="rect">
            <a:avLst/>
          </a:prstGeom>
          <a:blipFill>
            <a:blip r:embed="rId3"/>
            <a:stretch>
              <a:fillRect/>
            </a:stretch>
          </a:blipFill>
          <a:ln>
            <a:noFill/>
          </a:ln>
        </p:spPr>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56" id="256"/>
        <p:cNvGrpSpPr/>
        <p:nvPr/>
      </p:nvGrpSpPr>
      <p:grpSpPr>
        <a:xfrm>
          <a:off y="0" x="0"/>
          <a:ext cy="0" cx="0"/>
          <a:chOff y="0" x="0"/>
          <a:chExt cy="0" cx="0"/>
        </a:xfrm>
      </p:grpSpPr>
      <p:sp>
        <p:nvSpPr>
          <p:cNvPr name="Shape 257" id="257"/>
          <p:cNvSpPr/>
          <p:nvPr/>
        </p:nvSpPr>
        <p:spPr>
          <a:xfrm>
            <a:off y="385762" x="504825"/>
            <a:ext cy="6086475" cx="8134350"/>
          </a:xfrm>
          <a:prstGeom prst="rect">
            <a:avLst/>
          </a:prstGeom>
          <a:blipFill>
            <a:blip r:embed="rId3"/>
            <a:stretch>
              <a:fillRect/>
            </a:stretch>
          </a:blipFill>
          <a:ln>
            <a:noFill/>
          </a:ln>
        </p:spPr>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61" id="261"/>
        <p:cNvGrpSpPr/>
        <p:nvPr/>
      </p:nvGrpSpPr>
      <p:grpSpPr>
        <a:xfrm>
          <a:off y="0" x="0"/>
          <a:ext cy="0" cx="0"/>
          <a:chOff y="0" x="0"/>
          <a:chExt cy="0" cx="0"/>
        </a:xfrm>
      </p:grpSpPr>
      <p:sp>
        <p:nvSpPr>
          <p:cNvPr name="Shape 262" id="262"/>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Filming Simultaneous Videos for Software Group</a:t>
            </a:r>
          </a:p>
        </p:txBody>
      </p:sp>
      <p:sp>
        <p:nvSpPr>
          <p:cNvPr name="Shape 263" id="263"/>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264" id="264"/>
          <p:cNvSpPr/>
          <p:nvPr/>
        </p:nvSpPr>
        <p:spPr>
          <a:xfrm>
            <a:off y="1854210" x="1513485"/>
            <a:ext cy="4531138" cx="6045854"/>
          </a:xfrm>
          <a:prstGeom prst="rect">
            <a:avLst/>
          </a:prstGeom>
          <a:blipFill>
            <a:blip r:embed="rId3"/>
            <a:stretch>
              <a:fillRect/>
            </a:stretch>
          </a:blipFill>
          <a:ln>
            <a:noFill/>
          </a:ln>
        </p:spPr>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68" id="268"/>
        <p:cNvGrpSpPr/>
        <p:nvPr/>
      </p:nvGrpSpPr>
      <p:grpSpPr>
        <a:xfrm>
          <a:off y="0" x="0"/>
          <a:ext cy="0" cx="0"/>
          <a:chOff y="0" x="0"/>
          <a:chExt cy="0" cx="0"/>
        </a:xfrm>
      </p:grpSpPr>
      <p:sp>
        <p:nvSpPr>
          <p:cNvPr name="Shape 269" id="269"/>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Four Camera Test</a:t>
            </a:r>
          </a:p>
        </p:txBody>
      </p:sp>
      <p:sp>
        <p:nvSpPr>
          <p:cNvPr name="Shape 270" id="270"/>
          <p:cNvSpPr txBox="1"/>
          <p:nvPr>
            <p:ph type="body" idx="1"/>
          </p:nvPr>
        </p:nvSpPr>
        <p:spPr>
          <a:xfrm>
            <a:off y="1600200" x="457200"/>
            <a:ext cy="4967700" cx="8229600"/>
          </a:xfrm>
          <a:prstGeom prst="rect">
            <a:avLst/>
          </a:prstGeom>
        </p:spPr>
        <p:txBody>
          <a:bodyPr bIns="91425" tIns="91425" lIns="91425" anchor="t" anchorCtr="0" rIns="91425">
            <a:spAutoFit/>
          </a:bodyPr>
          <a:lstStyle/>
          <a:p>
            <a:pPr>
              <a:buNone/>
            </a:pPr>
            <a:r>
              <a:rPr lang="en" sz="3600" b="1">
                <a:solidFill>
                  <a:schemeClr val="lt1"/>
                </a:solidFill>
              </a:rPr>
              <a:t>Four Camera</a:t>
            </a:r>
          </a:p>
        </p:txBody>
      </p:sp>
      <p:sp>
        <p:nvSpPr>
          <p:cNvPr name="Shape 271" id="271"/>
          <p:cNvSpPr/>
          <p:nvPr/>
        </p:nvSpPr>
        <p:spPr>
          <a:xfrm>
            <a:off y="1646920" x="1412061"/>
            <a:ext cy="4874258" cx="6497227"/>
          </a:xfrm>
          <a:prstGeom prst="rect">
            <a:avLst/>
          </a:prstGeom>
          <a:blipFill>
            <a:blip r:embed="rId3"/>
            <a:stretch>
              <a:fillRect/>
            </a:stretch>
          </a:blipFill>
          <a:ln>
            <a:noFill/>
          </a:ln>
        </p:spPr>
      </p:sp>
      <p:sp>
        <p:nvSpPr>
          <p:cNvPr name="Shape 272" id="272"/>
          <p:cNvSpPr txBox="1"/>
          <p:nvPr/>
        </p:nvSpPr>
        <p:spPr>
          <a:xfrm>
            <a:off y="2110175" x="287725"/>
            <a:ext cy="3644700" cx="2190000"/>
          </a:xfrm>
          <a:prstGeom prst="rect">
            <a:avLst/>
          </a:prstGeom>
          <a:noFill/>
        </p:spPr>
        <p:txBody>
          <a:bodyPr bIns="91425" tIns="91425" lIns="91425" anchor="t" anchorCtr="0" rIns="91425">
            <a:spAutoFit/>
          </a:bodyPr>
          <a:lstStyle/>
          <a:p/>
        </p:txBody>
      </p:sp>
      <p:sp>
        <p:nvSpPr>
          <p:cNvPr name="Shape 273" id="273"/>
          <p:cNvSpPr txBox="1"/>
          <p:nvPr/>
        </p:nvSpPr>
        <p:spPr>
          <a:xfrm>
            <a:off y="3297925" x="6638450"/>
            <a:ext cy="431700" cx="511499"/>
          </a:xfrm>
          <a:prstGeom prst="rect">
            <a:avLst/>
          </a:prstGeom>
          <a:noFill/>
        </p:spPr>
        <p:txBody>
          <a:bodyPr bIns="91425" tIns="91425" lIns="91425" anchor="t" anchorCtr="0" rIns="91425">
            <a:spAutoFit/>
          </a:bodyPr>
          <a:lstStyle/>
          <a:p>
            <a:pPr>
              <a:buNone/>
            </a:pPr>
            <a:r>
              <a:rPr lang="en">
                <a:solidFill>
                  <a:srgbClr val="00FF00"/>
                </a:solidFill>
              </a:rPr>
              <a:t>1</a:t>
            </a:r>
          </a:p>
        </p:txBody>
      </p:sp>
      <p:sp>
        <p:nvSpPr>
          <p:cNvPr name="Shape 274" id="274"/>
          <p:cNvSpPr txBox="1"/>
          <p:nvPr/>
        </p:nvSpPr>
        <p:spPr>
          <a:xfrm>
            <a:off y="3680525" x="5815300"/>
            <a:ext cy="351600" cx="415800"/>
          </a:xfrm>
          <a:prstGeom prst="rect">
            <a:avLst/>
          </a:prstGeom>
          <a:noFill/>
        </p:spPr>
        <p:txBody>
          <a:bodyPr bIns="91425" tIns="91425" lIns="91425" anchor="t" anchorCtr="0" rIns="91425">
            <a:spAutoFit/>
          </a:bodyPr>
          <a:lstStyle/>
          <a:p>
            <a:pPr>
              <a:buNone/>
            </a:pPr>
            <a:r>
              <a:rPr lang="en">
                <a:solidFill>
                  <a:srgbClr val="00FF00"/>
                </a:solidFill>
              </a:rPr>
              <a:t>2</a:t>
            </a:r>
          </a:p>
        </p:txBody>
      </p:sp>
      <p:sp>
        <p:nvSpPr>
          <p:cNvPr name="Shape 275" id="275"/>
          <p:cNvSpPr txBox="1"/>
          <p:nvPr/>
        </p:nvSpPr>
        <p:spPr>
          <a:xfrm>
            <a:off y="5313225" x="3472175"/>
            <a:ext cy="399600" cx="511499"/>
          </a:xfrm>
          <a:prstGeom prst="rect">
            <a:avLst/>
          </a:prstGeom>
          <a:noFill/>
        </p:spPr>
        <p:txBody>
          <a:bodyPr bIns="91425" tIns="91425" lIns="91425" anchor="t" anchorCtr="0" rIns="91425">
            <a:spAutoFit/>
          </a:bodyPr>
          <a:lstStyle/>
          <a:p>
            <a:pPr>
              <a:buNone/>
            </a:pPr>
            <a:r>
              <a:rPr lang="en">
                <a:solidFill>
                  <a:srgbClr val="00FF00"/>
                </a:solidFill>
              </a:rPr>
              <a:t>4</a:t>
            </a:r>
          </a:p>
        </p:txBody>
      </p:sp>
      <p:sp>
        <p:nvSpPr>
          <p:cNvPr name="Shape 276" id="276"/>
          <p:cNvSpPr txBox="1"/>
          <p:nvPr/>
        </p:nvSpPr>
        <p:spPr>
          <a:xfrm>
            <a:off y="4330150" x="4888925"/>
            <a:ext cy="303900" cx="415500"/>
          </a:xfrm>
          <a:prstGeom prst="rect">
            <a:avLst/>
          </a:prstGeom>
          <a:noFill/>
        </p:spPr>
        <p:txBody>
          <a:bodyPr bIns="91425" tIns="91425" lIns="91425" anchor="t" anchorCtr="0" rIns="91425">
            <a:spAutoFit/>
          </a:bodyPr>
          <a:lstStyle/>
          <a:p>
            <a:pPr rtl="0" lvl="0">
              <a:buNone/>
            </a:pPr>
            <a:r>
              <a:rPr lang="en">
                <a:solidFill>
                  <a:srgbClr val="00FF00"/>
                </a:solidFill>
              </a:rPr>
              <a:t>3</a:t>
            </a:r>
          </a:p>
        </p:txBody>
      </p:sp>
      <p:sp>
        <p:nvSpPr>
          <p:cNvPr name="Shape 277" id="27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81" id="281"/>
        <p:cNvGrpSpPr/>
        <p:nvPr/>
      </p:nvGrpSpPr>
      <p:grpSpPr>
        <a:xfrm>
          <a:off y="0" x="0"/>
          <a:ext cy="0" cx="0"/>
          <a:chOff y="0" x="0"/>
          <a:chExt cy="0" cx="0"/>
        </a:xfrm>
      </p:grpSpPr>
      <p:sp>
        <p:nvSpPr>
          <p:cNvPr name="Shape 282" id="282"/>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Results of Four Camera Test</a:t>
            </a:r>
          </a:p>
        </p:txBody>
      </p:sp>
      <p:sp>
        <p:nvSpPr>
          <p:cNvPr name="Shape 283" id="283"/>
          <p:cNvSpPr txBox="1"/>
          <p:nvPr/>
        </p:nvSpPr>
        <p:spPr>
          <a:xfrm>
            <a:off y="4987575" x="678726"/>
            <a:ext cy="1248299" cx="7919099"/>
          </a:xfrm>
          <a:prstGeom prst="rect">
            <a:avLst/>
          </a:prstGeom>
          <a:noFill/>
        </p:spPr>
        <p:txBody>
          <a:bodyPr bIns="91425" tIns="91425" lIns="91425" anchor="t" anchorCtr="0" rIns="91425">
            <a:spAutoFit/>
          </a:bodyPr>
          <a:lstStyle/>
          <a:p>
            <a:pPr indent="-381000" marL="457200" rtl="0" lvl="0">
              <a:buClr>
                <a:srgbClr val="000000"/>
              </a:buClr>
              <a:buSzPct val="166666"/>
              <a:buFont typeface="Arial"/>
              <a:buChar char="•"/>
            </a:pPr>
            <a:r>
              <a:rPr lang="en" sz="2400"/>
              <a:t>Multiple cameras allows multiple views of a scene</a:t>
            </a:r>
          </a:p>
          <a:p>
            <a:pPr indent="-381000" marL="457200" lvl="0">
              <a:buClr>
                <a:srgbClr val="000000"/>
              </a:buClr>
              <a:buSzPct val="166666"/>
              <a:buFont typeface="Arial"/>
              <a:buChar char="•"/>
            </a:pPr>
            <a:r>
              <a:rPr lang="en" sz="2400" b="1"/>
              <a:t>Combining these images together would allow us to see "through" occlusions</a:t>
            </a:r>
            <a:r>
              <a:rPr lang="en" sz="2400"/>
              <a:t> (the head and the marker)</a:t>
            </a:r>
          </a:p>
        </p:txBody>
      </p:sp>
      <p:sp>
        <p:nvSpPr>
          <p:cNvPr name="Shape 284" id="284"/>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285" id="285"/>
          <p:cNvSpPr/>
          <p:nvPr/>
        </p:nvSpPr>
        <p:spPr>
          <a:xfrm>
            <a:off y="2807682" x="6477803"/>
            <a:ext cy="1594310" cx="2120022"/>
          </a:xfrm>
          <a:prstGeom prst="rect">
            <a:avLst/>
          </a:prstGeom>
          <a:blipFill>
            <a:blip r:embed="rId3"/>
            <a:stretch>
              <a:fillRect/>
            </a:stretch>
          </a:blipFill>
          <a:ln>
            <a:noFill/>
          </a:ln>
        </p:spPr>
      </p:sp>
      <p:sp>
        <p:nvSpPr>
          <p:cNvPr name="Shape 286" id="286"/>
          <p:cNvSpPr/>
          <p:nvPr/>
        </p:nvSpPr>
        <p:spPr>
          <a:xfrm>
            <a:off y="2812594" x="4400646"/>
            <a:ext cy="1584487" cx="2108855"/>
          </a:xfrm>
          <a:prstGeom prst="rect">
            <a:avLst/>
          </a:prstGeom>
          <a:blipFill>
            <a:blip r:embed="rId4"/>
            <a:stretch>
              <a:fillRect/>
            </a:stretch>
          </a:blipFill>
          <a:ln>
            <a:noFill/>
          </a:ln>
        </p:spPr>
      </p:sp>
      <p:sp>
        <p:nvSpPr>
          <p:cNvPr name="Shape 287" id="287"/>
          <p:cNvSpPr/>
          <p:nvPr/>
        </p:nvSpPr>
        <p:spPr>
          <a:xfrm>
            <a:off y="2813535" x="2387762"/>
            <a:ext cy="1597959" cx="2072849"/>
          </a:xfrm>
          <a:prstGeom prst="rect">
            <a:avLst/>
          </a:prstGeom>
          <a:blipFill>
            <a:blip r:embed="rId5"/>
            <a:stretch>
              <a:fillRect/>
            </a:stretch>
          </a:blipFill>
          <a:ln>
            <a:noFill/>
          </a:ln>
        </p:spPr>
      </p:sp>
      <p:sp>
        <p:nvSpPr>
          <p:cNvPr name="Shape 288" id="288"/>
          <p:cNvSpPr/>
          <p:nvPr/>
        </p:nvSpPr>
        <p:spPr>
          <a:xfrm>
            <a:off y="2819257" x="328654"/>
            <a:ext cy="1610498" cx="2091070"/>
          </a:xfrm>
          <a:prstGeom prst="rect">
            <a:avLst/>
          </a:prstGeom>
          <a:blipFill>
            <a:blip r:embed="rId6"/>
            <a:stretch>
              <a:fillRect/>
            </a:stretch>
          </a:blipFill>
          <a:ln>
            <a:noFill/>
          </a:ln>
        </p:spPr>
      </p:sp>
      <p:sp>
        <p:nvSpPr>
          <p:cNvPr name="Shape 289" id="289"/>
          <p:cNvSpPr txBox="1"/>
          <p:nvPr/>
        </p:nvSpPr>
        <p:spPr>
          <a:xfrm>
            <a:off y="4587975" x="1139800"/>
            <a:ext cy="383700" cx="751499"/>
          </a:xfrm>
          <a:prstGeom prst="rect">
            <a:avLst/>
          </a:prstGeom>
          <a:noFill/>
        </p:spPr>
        <p:txBody>
          <a:bodyPr bIns="91425" tIns="91425" lIns="91425" anchor="t" anchorCtr="0" rIns="91425">
            <a:spAutoFit/>
          </a:bodyPr>
          <a:lstStyle/>
          <a:p>
            <a:pPr rtl="0" lvl="0">
              <a:buNone/>
            </a:pPr>
            <a:r>
              <a:rPr lang="en"/>
              <a:t>1</a:t>
            </a:r>
          </a:p>
        </p:txBody>
      </p:sp>
      <p:sp>
        <p:nvSpPr>
          <p:cNvPr name="Shape 290" id="290"/>
          <p:cNvSpPr txBox="1"/>
          <p:nvPr/>
        </p:nvSpPr>
        <p:spPr>
          <a:xfrm>
            <a:off y="4603975" x="3133250"/>
            <a:ext cy="495599" cx="527699"/>
          </a:xfrm>
          <a:prstGeom prst="rect">
            <a:avLst/>
          </a:prstGeom>
          <a:noFill/>
        </p:spPr>
        <p:txBody>
          <a:bodyPr bIns="91425" tIns="91425" lIns="91425" anchor="t" anchorCtr="0" rIns="91425">
            <a:spAutoFit/>
          </a:bodyPr>
          <a:lstStyle/>
          <a:p>
            <a:pPr rtl="0" lvl="0">
              <a:buNone/>
            </a:pPr>
            <a:r>
              <a:rPr lang="en"/>
              <a:t>2</a:t>
            </a:r>
          </a:p>
        </p:txBody>
      </p:sp>
      <p:sp>
        <p:nvSpPr>
          <p:cNvPr name="Shape 291" id="291"/>
          <p:cNvSpPr txBox="1"/>
          <p:nvPr/>
        </p:nvSpPr>
        <p:spPr>
          <a:xfrm>
            <a:off y="4587975" x="5243425"/>
            <a:ext cy="399600" cx="575699"/>
          </a:xfrm>
          <a:prstGeom prst="rect">
            <a:avLst/>
          </a:prstGeom>
          <a:noFill/>
        </p:spPr>
        <p:txBody>
          <a:bodyPr bIns="91425" tIns="91425" lIns="91425" anchor="t" anchorCtr="0" rIns="91425">
            <a:spAutoFit/>
          </a:bodyPr>
          <a:lstStyle/>
          <a:p>
            <a:pPr rtl="0" lvl="0">
              <a:buNone/>
            </a:pPr>
            <a:r>
              <a:rPr lang="en"/>
              <a:t>3</a:t>
            </a:r>
          </a:p>
        </p:txBody>
      </p:sp>
      <p:sp>
        <p:nvSpPr>
          <p:cNvPr name="Shape 292" id="292"/>
          <p:cNvSpPr txBox="1"/>
          <p:nvPr/>
        </p:nvSpPr>
        <p:spPr>
          <a:xfrm>
            <a:off y="4540025" x="7177725"/>
            <a:ext cy="351600" cx="431700"/>
          </a:xfrm>
          <a:prstGeom prst="rect">
            <a:avLst/>
          </a:prstGeom>
          <a:noFill/>
        </p:spPr>
        <p:txBody>
          <a:bodyPr bIns="91425" tIns="91425" lIns="91425" anchor="t" anchorCtr="0" rIns="91425">
            <a:spAutoFit/>
          </a:bodyPr>
          <a:lstStyle/>
          <a:p>
            <a:pPr rtl="0" lvl="0">
              <a:buNone/>
            </a:pPr>
            <a:r>
              <a:rPr lang="en"/>
              <a:t>4</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7" id="47"/>
        <p:cNvGrpSpPr/>
        <p:nvPr/>
      </p:nvGrpSpPr>
      <p:grpSpPr>
        <a:xfrm>
          <a:off y="0" x="0"/>
          <a:ext cy="0" cx="0"/>
          <a:chOff y="0" x="0"/>
          <a:chExt cy="0" cx="0"/>
        </a:xfrm>
      </p:grpSpPr>
      <p:sp>
        <p:nvSpPr>
          <p:cNvPr name="Shape 48" id="48"/>
          <p:cNvSpPr txBox="1"/>
          <p:nvPr>
            <p:ph type="ctrTitle"/>
          </p:nvPr>
        </p:nvSpPr>
        <p:spPr>
          <a:xfrm>
            <a:off y="2490375" x="685800"/>
            <a:ext cy="2198400" cx="7772400"/>
          </a:xfrm>
          <a:prstGeom prst="rect">
            <a:avLst/>
          </a:prstGeom>
        </p:spPr>
        <p:txBody>
          <a:bodyPr bIns="91425" tIns="91425" lIns="91425" anchor="b" anchorCtr="0" rIns="91425">
            <a:spAutoFit/>
          </a:bodyPr>
          <a:lstStyle/>
          <a:p>
            <a:pPr>
              <a:buNone/>
            </a:pPr>
            <a:r>
              <a:rPr lang="en"/>
              <a:t>Multicamera Array</a:t>
            </a:r>
          </a:p>
        </p:txBody>
      </p:sp>
      <p:sp>
        <p:nvSpPr>
          <p:cNvPr name="Shape 49" id="49"/>
          <p:cNvSpPr/>
          <p:nvPr/>
        </p:nvSpPr>
        <p:spPr>
          <a:xfrm rot="10800000">
            <a:off y="-2172" x="4502700"/>
            <a:ext cy="4666500" cx="4641299"/>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296" id="296"/>
        <p:cNvGrpSpPr/>
        <p:nvPr/>
      </p:nvGrpSpPr>
      <p:grpSpPr>
        <a:xfrm>
          <a:off y="0" x="0"/>
          <a:ext cy="0" cx="0"/>
          <a:chOff y="0" x="0"/>
          <a:chExt cy="0" cx="0"/>
        </a:xfrm>
      </p:grpSpPr>
      <p:sp>
        <p:nvSpPr>
          <p:cNvPr name="Shape 297" id="297"/>
          <p:cNvSpPr txBox="1"/>
          <p:nvPr>
            <p:ph type="ctrTitle"/>
          </p:nvPr>
        </p:nvSpPr>
        <p:spPr>
          <a:xfrm>
            <a:off y="2490375" x="685800"/>
            <a:ext cy="2198400" cx="7772400"/>
          </a:xfrm>
          <a:prstGeom prst="rect">
            <a:avLst/>
          </a:prstGeom>
        </p:spPr>
        <p:txBody>
          <a:bodyPr bIns="91425" tIns="91425" lIns="91425" anchor="b" anchorCtr="0" rIns="91425">
            <a:spAutoFit/>
          </a:bodyPr>
          <a:lstStyle/>
          <a:p>
            <a:pPr rtl="0" lvl="0">
              <a:buNone/>
            </a:pPr>
            <a:r>
              <a:rPr lang="en"/>
              <a:t>Software</a:t>
            </a:r>
          </a:p>
        </p:txBody>
      </p:sp>
      <p:sp>
        <p:nvSpPr>
          <p:cNvPr name="Shape 298" id="298"/>
          <p:cNvSpPr/>
          <p:nvPr/>
        </p:nvSpPr>
        <p:spPr>
          <a:xfrm rot="10800000">
            <a:off y="-2172" x="4502700"/>
            <a:ext cy="4666500" cx="4641299"/>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02" id="302"/>
        <p:cNvGrpSpPr/>
        <p:nvPr/>
      </p:nvGrpSpPr>
      <p:grpSpPr>
        <a:xfrm>
          <a:off y="0" x="0"/>
          <a:ext cy="0" cx="0"/>
          <a:chOff y="0" x="0"/>
          <a:chExt cy="0" cx="0"/>
        </a:xfrm>
      </p:grpSpPr>
      <p:sp>
        <p:nvSpPr>
          <p:cNvPr name="Shape 303" id="303"/>
          <p:cNvSpPr txBox="1"/>
          <p:nvPr>
            <p:ph type="title"/>
          </p:nvPr>
        </p:nvSpPr>
        <p:spPr>
          <a:xfrm>
            <a:off y="211261" x="457199"/>
            <a:ext cy="1143000" cx="8229600"/>
          </a:xfrm>
          <a:prstGeom prst="rect">
            <a:avLst/>
          </a:prstGeom>
        </p:spPr>
        <p:txBody>
          <a:bodyPr bIns="91425" tIns="91425" lIns="91425" anchor="b" anchorCtr="0" rIns="91425">
            <a:spAutoFit/>
          </a:bodyPr>
          <a:lstStyle/>
          <a:p>
            <a:pPr>
              <a:buNone/>
            </a:pPr>
            <a:r>
              <a:rPr lang="en"/>
              <a:t>Software Group: Image Processing</a:t>
            </a:r>
          </a:p>
        </p:txBody>
      </p:sp>
      <p:sp>
        <p:nvSpPr>
          <p:cNvPr name="Shape 304" id="304"/>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305" id="305"/>
          <p:cNvSpPr/>
          <p:nvPr/>
        </p:nvSpPr>
        <p:spPr>
          <a:xfrm>
            <a:off y="2484938" x="0"/>
            <a:ext cy="3395922" cx="9143999"/>
          </a:xfrm>
          <a:prstGeom prst="rect">
            <a:avLst/>
          </a:prstGeom>
          <a:blipFill>
            <a:blip r:embed="rId3"/>
            <a:stretch>
              <a:fillRect/>
            </a:stretch>
          </a:blipFill>
          <a:ln>
            <a:noFill/>
          </a:ln>
        </p:spPr>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09" id="309"/>
        <p:cNvGrpSpPr/>
        <p:nvPr/>
      </p:nvGrpSpPr>
      <p:grpSpPr>
        <a:xfrm>
          <a:off y="0" x="0"/>
          <a:ext cy="0" cx="0"/>
          <a:chOff y="0" x="0"/>
          <a:chExt cy="0" cx="0"/>
        </a:xfrm>
      </p:grpSpPr>
      <p:sp>
        <p:nvSpPr>
          <p:cNvPr name="Shape 310" id="310"/>
          <p:cNvSpPr txBox="1"/>
          <p:nvPr>
            <p:ph type="title"/>
          </p:nvPr>
        </p:nvSpPr>
        <p:spPr>
          <a:xfrm>
            <a:off y="142437" x="539312"/>
            <a:ext cy="1143000" cx="8229600"/>
          </a:xfrm>
          <a:prstGeom prst="rect">
            <a:avLst/>
          </a:prstGeom>
        </p:spPr>
        <p:txBody>
          <a:bodyPr bIns="91425" tIns="91425" lIns="91425" anchor="b" anchorCtr="0" rIns="91425">
            <a:spAutoFit/>
          </a:bodyPr>
          <a:lstStyle/>
          <a:p>
            <a:pPr>
              <a:buNone/>
            </a:pPr>
            <a:r>
              <a:rPr lang="en"/>
              <a:t>Software Group: Image Processing</a:t>
            </a:r>
          </a:p>
        </p:txBody>
      </p:sp>
      <p:sp>
        <p:nvSpPr>
          <p:cNvPr name="Shape 311" id="311"/>
          <p:cNvSpPr/>
          <p:nvPr/>
        </p:nvSpPr>
        <p:spPr>
          <a:xfrm>
            <a:off y="2152387" x="2019387"/>
            <a:ext cy="3667125" cx="4733925"/>
          </a:xfrm>
          <a:prstGeom prst="rect">
            <a:avLst/>
          </a:prstGeom>
          <a:blipFill>
            <a:blip r:embed="rId3"/>
            <a:stretch>
              <a:fillRect/>
            </a:stretch>
          </a:blipFill>
          <a:ln>
            <a:noFill/>
          </a:ln>
        </p:spPr>
      </p:sp>
      <p:sp>
        <p:nvSpPr>
          <p:cNvPr name="Shape 312" id="31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16" id="316"/>
        <p:cNvGrpSpPr/>
        <p:nvPr/>
      </p:nvGrpSpPr>
      <p:grpSpPr>
        <a:xfrm>
          <a:off y="0" x="0"/>
          <a:ext cy="0" cx="0"/>
          <a:chOff y="0" x="0"/>
          <a:chExt cy="0" cx="0"/>
        </a:xfrm>
      </p:grpSpPr>
      <p:sp>
        <p:nvSpPr>
          <p:cNvPr name="Shape 317" id="317"/>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Image Registration</a:t>
            </a:r>
          </a:p>
        </p:txBody>
      </p:sp>
      <p:sp>
        <p:nvSpPr>
          <p:cNvPr name="Shape 318" id="318"/>
          <p:cNvSpPr/>
          <p:nvPr/>
        </p:nvSpPr>
        <p:spPr>
          <a:xfrm>
            <a:off y="2286919" x="197528"/>
            <a:ext cy="2914260" cx="8748941"/>
          </a:xfrm>
          <a:prstGeom prst="rect">
            <a:avLst/>
          </a:prstGeom>
          <a:blipFill>
            <a:blip r:embed="rId3"/>
            <a:stretch>
              <a:fillRect/>
            </a:stretch>
          </a:blipFill>
          <a:ln>
            <a:noFill/>
          </a:ln>
        </p:spPr>
      </p:sp>
      <p:sp>
        <p:nvSpPr>
          <p:cNvPr name="Shape 319" id="319"/>
          <p:cNvSpPr txBox="1"/>
          <p:nvPr/>
        </p:nvSpPr>
        <p:spPr>
          <a:xfrm>
            <a:off y="5319200" x="193875"/>
            <a:ext cy="363600" cx="2374799"/>
          </a:xfrm>
          <a:prstGeom prst="rect">
            <a:avLst/>
          </a:prstGeom>
          <a:noFill/>
        </p:spPr>
        <p:txBody>
          <a:bodyPr bIns="91425" tIns="91425" lIns="91425" anchor="t" anchorCtr="0" rIns="91425">
            <a:spAutoFit/>
          </a:bodyPr>
          <a:lstStyle/>
          <a:p>
            <a:pPr>
              <a:buNone/>
            </a:pPr>
            <a:r>
              <a:rPr lang="en" sz="1100"/>
              <a:t>http://www.pling.org.uk/cs/cgv.html</a:t>
            </a:r>
          </a:p>
        </p:txBody>
      </p:sp>
      <p:sp>
        <p:nvSpPr>
          <p:cNvPr name="Shape 320" id="32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24" id="324"/>
        <p:cNvGrpSpPr/>
        <p:nvPr/>
      </p:nvGrpSpPr>
      <p:grpSpPr>
        <a:xfrm>
          <a:off y="0" x="0"/>
          <a:ext cy="0" cx="0"/>
          <a:chOff y="0" x="0"/>
          <a:chExt cy="0" cx="0"/>
        </a:xfrm>
      </p:grpSpPr>
      <p:sp>
        <p:nvSpPr>
          <p:cNvPr name="Shape 325" id="325"/>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Synthetic Aperture Effect Video</a:t>
            </a:r>
          </a:p>
        </p:txBody>
      </p:sp>
      <p:sp>
        <p:nvSpPr>
          <p:cNvPr name="Shape 326" id="326"/>
          <p:cNvSpPr txBox="1"/>
          <p:nvPr>
            <p:ph type="body" idx="1"/>
          </p:nvPr>
        </p:nvSpPr>
        <p:spPr>
          <a:xfrm>
            <a:off y="1600200" x="457200"/>
            <a:ext cy="4967700" cx="8229600"/>
          </a:xfrm>
          <a:prstGeom prst="rect">
            <a:avLst/>
          </a:prstGeom>
        </p:spPr>
        <p:txBody>
          <a:bodyPr bIns="91425" tIns="91425" lIns="91425" anchor="t" anchorCtr="0" rIns="91425">
            <a:spAutoFit/>
          </a:bodyPr>
          <a:lstStyle/>
          <a:p>
            <a:pPr rtl="0" lvl="0">
              <a:buNone/>
            </a:pPr>
            <a:r>
              <a:rPr lang="en"/>
              <a:t>Step 1: Pick two frames with the same time.</a:t>
            </a:r>
          </a:p>
          <a:p>
            <a:pPr rtl="0" lvl="0">
              <a:buNone/>
            </a:pPr>
            <a:r>
              <a:rPr lang="en"/>
              <a:t>Step 2: Select similar points in the images to align them. </a:t>
            </a:r>
          </a:p>
          <a:p>
            <a:pPr rtl="0" lvl="0">
              <a:buNone/>
            </a:pPr>
            <a:r>
              <a:rPr lang="en"/>
              <a:t>Step 3: Perform affine transformations on the images that align them.</a:t>
            </a:r>
          </a:p>
          <a:p>
            <a:pPr rtl="0" lvl="0">
              <a:buNone/>
            </a:pPr>
            <a:r>
              <a:rPr lang="en"/>
              <a:t>Step 4: Load in the two image sequences</a:t>
            </a:r>
          </a:p>
          <a:p>
            <a:pPr rtl="0" lvl="0">
              <a:buNone/>
            </a:pPr>
            <a:r>
              <a:rPr lang="en"/>
              <a:t>Step 5: Apply the transformation matrix to the image sequences.</a:t>
            </a:r>
          </a:p>
          <a:p>
            <a:pPr rtl="0" lvl="0">
              <a:buNone/>
            </a:pPr>
            <a:r>
              <a:rPr lang="en"/>
              <a:t>Step 6: Apply a 0.5 alpha value (50% opacity)</a:t>
            </a:r>
          </a:p>
          <a:p>
            <a:pPr>
              <a:buNone/>
            </a:pPr>
            <a:r>
              <a:rPr lang="en"/>
              <a:t>Step 7: Render the video</a:t>
            </a: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30" id="330"/>
        <p:cNvGrpSpPr/>
        <p:nvPr/>
      </p:nvGrpSpPr>
      <p:grpSpPr>
        <a:xfrm>
          <a:off y="0" x="0"/>
          <a:ext cy="0" cx="0"/>
          <a:chOff y="0" x="0"/>
          <a:chExt cy="0" cx="0"/>
        </a:xfrm>
      </p:grpSpPr>
      <p:sp>
        <p:nvSpPr>
          <p:cNvPr name="Shape 331" id="331"/>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Video Render</a:t>
            </a:r>
          </a:p>
        </p:txBody>
      </p:sp>
      <p:sp>
        <p:nvSpPr>
          <p:cNvPr name="Shape 332" id="33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333" id="333">
            <a:hlinkClick r:id="rId4"/>
          </p:cNvPr>
          <p:cNvSpPr/>
          <p:nvPr/>
        </p:nvSpPr>
        <p:spPr>
          <a:xfrm>
            <a:off y="1483109" x="990190"/>
            <a:ext cy="5374890" cx="7163619"/>
          </a:xfrm>
          <a:prstGeom prst="rect">
            <a:avLst/>
          </a:prstGeom>
          <a:blipFill>
            <a:blip r:embed="rId5"/>
            <a:stretch>
              <a:fillRect/>
            </a:stretch>
          </a:blipFill>
          <a:ln>
            <a:noFill/>
          </a:ln>
        </p:spPr>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37" id="337"/>
        <p:cNvGrpSpPr/>
        <p:nvPr/>
      </p:nvGrpSpPr>
      <p:grpSpPr>
        <a:xfrm>
          <a:off y="0" x="0"/>
          <a:ext cy="0" cx="0"/>
          <a:chOff y="0" x="0"/>
          <a:chExt cy="0" cx="0"/>
        </a:xfrm>
      </p:grpSpPr>
      <p:sp>
        <p:nvSpPr>
          <p:cNvPr name="Shape 338" id="33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Software UI Concept</a:t>
            </a:r>
          </a:p>
        </p:txBody>
      </p:sp>
      <p:sp>
        <p:nvSpPr>
          <p:cNvPr name="Shape 339" id="339"/>
          <p:cNvSpPr/>
          <p:nvPr/>
        </p:nvSpPr>
        <p:spPr>
          <a:xfrm>
            <a:off y="1341437" x="1277641"/>
            <a:ext cy="5657410" cx="6588718"/>
          </a:xfrm>
          <a:prstGeom prst="rect">
            <a:avLst/>
          </a:prstGeom>
          <a:blipFill>
            <a:blip r:embed="rId3"/>
            <a:stretch>
              <a:fillRect/>
            </a:stretch>
          </a:blipFill>
          <a:ln>
            <a:noFill/>
          </a:ln>
        </p:spPr>
      </p:sp>
      <p:sp>
        <p:nvSpPr>
          <p:cNvPr name="Shape 340" id="34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44" id="344"/>
        <p:cNvGrpSpPr/>
        <p:nvPr/>
      </p:nvGrpSpPr>
      <p:grpSpPr>
        <a:xfrm>
          <a:off y="0" x="0"/>
          <a:ext cy="0" cx="0"/>
          <a:chOff y="0" x="0"/>
          <a:chExt cy="0" cx="0"/>
        </a:xfrm>
      </p:grpSpPr>
      <p:sp>
        <p:nvSpPr>
          <p:cNvPr name="Shape 345" id="345"/>
          <p:cNvSpPr txBox="1"/>
          <p:nvPr/>
        </p:nvSpPr>
        <p:spPr>
          <a:xfrm>
            <a:off y="2447900" x="2886600"/>
            <a:ext cy="194400" cx="1136400"/>
          </a:xfrm>
          <a:prstGeom prst="rect">
            <a:avLst/>
          </a:prstGeom>
          <a:solidFill>
            <a:srgbClr val="FFFFFF"/>
          </a:solidFill>
        </p:spPr>
        <p:txBody>
          <a:bodyPr bIns="91425" tIns="91425" lIns="91425" anchor="t" anchorCtr="0" rIns="91425">
            <a:spAutoFit/>
          </a:bodyPr>
          <a:lstStyle/>
          <a:p/>
        </p:txBody>
      </p:sp>
      <p:sp>
        <p:nvSpPr>
          <p:cNvPr name="Shape 346" id="346"/>
          <p:cNvSpPr txBox="1"/>
          <p:nvPr/>
        </p:nvSpPr>
        <p:spPr>
          <a:xfrm>
            <a:off y="2434650" x="2892450"/>
            <a:ext cy="200399" cx="1143000"/>
          </a:xfrm>
          <a:prstGeom prst="rect">
            <a:avLst/>
          </a:prstGeom>
          <a:solidFill>
            <a:schemeClr val="lt1"/>
          </a:solidFill>
        </p:spPr>
        <p:txBody>
          <a:bodyPr bIns="91425" tIns="91425" lIns="91425" anchor="t" anchorCtr="0" rIns="91425">
            <a:spAutoFit/>
          </a:bodyPr>
          <a:lstStyle/>
          <a:p/>
        </p:txBody>
      </p:sp>
      <p:sp>
        <p:nvSpPr>
          <p:cNvPr name="Shape 347" id="347"/>
          <p:cNvSpPr txBox="1"/>
          <p:nvPr/>
        </p:nvSpPr>
        <p:spPr>
          <a:xfrm>
            <a:off y="2434650" x="2886600"/>
            <a:ext cy="200399" cx="1154700"/>
          </a:xfrm>
          <a:prstGeom prst="rect">
            <a:avLst/>
          </a:prstGeom>
          <a:solidFill>
            <a:schemeClr val="lt1"/>
          </a:solidFill>
        </p:spPr>
        <p:txBody>
          <a:bodyPr bIns="91425" tIns="91425" lIns="91425" anchor="t" anchorCtr="0" rIns="91425">
            <a:spAutoFit/>
          </a:bodyPr>
          <a:lstStyle/>
          <a:p/>
        </p:txBody>
      </p:sp>
      <p:sp>
        <p:nvSpPr>
          <p:cNvPr name="Shape 348" id="34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Software Programming Language Options</a:t>
            </a:r>
          </a:p>
        </p:txBody>
      </p:sp>
      <p:sp>
        <p:nvSpPr>
          <p:cNvPr name="Shape 349" id="349"/>
          <p:cNvSpPr/>
          <p:nvPr/>
        </p:nvSpPr>
        <p:spPr>
          <a:xfrm>
            <a:off y="2204025" x="57831"/>
            <a:ext cy="1581763" cx="9028337"/>
          </a:xfrm>
          <a:prstGeom prst="rect">
            <a:avLst/>
          </a:prstGeom>
          <a:blipFill>
            <a:blip r:embed="rId3"/>
            <a:stretch>
              <a:fillRect/>
            </a:stretch>
          </a:blipFill>
          <a:ln>
            <a:noFill/>
          </a:ln>
        </p:spPr>
      </p:sp>
      <p:sp>
        <p:nvSpPr>
          <p:cNvPr name="Shape 350" id="350"/>
          <p:cNvSpPr/>
          <p:nvPr/>
        </p:nvSpPr>
        <p:spPr>
          <a:xfrm>
            <a:off y="4974687" x="16062"/>
            <a:ext cy="1795499" cx="9072486"/>
          </a:xfrm>
          <a:prstGeom prst="rect">
            <a:avLst/>
          </a:prstGeom>
          <a:blipFill>
            <a:blip r:embed="rId4"/>
            <a:stretch>
              <a:fillRect/>
            </a:stretch>
          </a:blipFill>
          <a:ln>
            <a:noFill/>
          </a:ln>
        </p:spPr>
      </p:sp>
      <p:sp>
        <p:nvSpPr>
          <p:cNvPr name="Shape 351" id="351"/>
          <p:cNvSpPr txBox="1"/>
          <p:nvPr/>
        </p:nvSpPr>
        <p:spPr>
          <a:xfrm>
            <a:off y="4340825" x="19175"/>
            <a:ext cy="414900" cx="4935900"/>
          </a:xfrm>
          <a:prstGeom prst="rect">
            <a:avLst/>
          </a:prstGeom>
          <a:noFill/>
        </p:spPr>
        <p:txBody>
          <a:bodyPr bIns="91425" tIns="91425" lIns="91425" anchor="t" anchorCtr="0" rIns="91425">
            <a:spAutoFit/>
          </a:bodyPr>
          <a:lstStyle/>
          <a:p>
            <a:pPr>
              <a:buNone/>
            </a:pPr>
            <a:r>
              <a:rPr lang="en" sz="1800" b="1"/>
              <a:t>Libraries available to use for each program</a:t>
            </a:r>
          </a:p>
        </p:txBody>
      </p:sp>
      <p:sp>
        <p:nvSpPr>
          <p:cNvPr name="Shape 352" id="35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353" id="353"/>
          <p:cNvSpPr txBox="1"/>
          <p:nvPr/>
        </p:nvSpPr>
        <p:spPr>
          <a:xfrm>
            <a:off y="2347375" x="8839478"/>
            <a:ext cy="187500" cx="144299"/>
          </a:xfrm>
          <a:prstGeom prst="rect">
            <a:avLst/>
          </a:prstGeom>
          <a:noFill/>
        </p:spPr>
        <p:txBody>
          <a:bodyPr bIns="91425" tIns="91425" lIns="91425" anchor="t" anchorCtr="0" rIns="91425">
            <a:spAutoFit/>
          </a:bodyPr>
          <a:lstStyle/>
          <a:p>
            <a:pPr>
              <a:buNone/>
            </a:pPr>
            <a:r>
              <a:rPr lang="en"/>
              <a:t>2</a:t>
            </a:r>
          </a:p>
        </p:txBody>
      </p:sp>
      <p:sp>
        <p:nvSpPr>
          <p:cNvPr name="Shape 354" id="354"/>
          <p:cNvSpPr txBox="1"/>
          <p:nvPr/>
        </p:nvSpPr>
        <p:spPr>
          <a:xfrm>
            <a:off y="2436600" x="7688467"/>
            <a:ext cy="196499" cx="1374600"/>
          </a:xfrm>
          <a:prstGeom prst="rect">
            <a:avLst/>
          </a:prstGeom>
          <a:solidFill>
            <a:srgbClr val="FFFFFF"/>
          </a:solidFill>
        </p:spPr>
        <p:txBody>
          <a:bodyPr bIns="91425" tIns="91425" lIns="91425" anchor="t" anchorCtr="0" rIns="91425">
            <a:spAutoFit/>
          </a:bodyPr>
          <a:lstStyle/>
          <a:p/>
        </p:txBody>
      </p:sp>
      <p:sp>
        <p:nvSpPr>
          <p:cNvPr name="Shape 355" id="355"/>
          <p:cNvSpPr txBox="1"/>
          <p:nvPr/>
        </p:nvSpPr>
        <p:spPr>
          <a:xfrm>
            <a:off y="2426667" x="5750625"/>
            <a:ext cy="194400" cx="1730700"/>
          </a:xfrm>
          <a:prstGeom prst="rect">
            <a:avLst/>
          </a:prstGeom>
          <a:solidFill>
            <a:srgbClr val="FFFFFF"/>
          </a:solidFill>
        </p:spPr>
        <p:txBody>
          <a:bodyPr bIns="91425" tIns="91425" lIns="91425" anchor="t" anchorCtr="0" rIns="91425">
            <a:spAutoFit/>
          </a:bodyPr>
          <a:lstStyle/>
          <a:p/>
        </p:txBody>
      </p:sp>
      <p:sp>
        <p:nvSpPr>
          <p:cNvPr name="Shape 356" id="356"/>
          <p:cNvSpPr txBox="1"/>
          <p:nvPr/>
        </p:nvSpPr>
        <p:spPr>
          <a:xfrm>
            <a:off y="2456623" x="4138125"/>
            <a:ext cy="171000" cx="1573500"/>
          </a:xfrm>
          <a:prstGeom prst="rect">
            <a:avLst/>
          </a:prstGeom>
          <a:solidFill>
            <a:srgbClr val="FFFFFF"/>
          </a:solidFill>
        </p:spPr>
        <p:txBody>
          <a:bodyPr bIns="91425" tIns="91425" lIns="91425" anchor="t" anchorCtr="0" rIns="91425">
            <a:spAutoFit/>
          </a:bodyPr>
          <a:lstStyle/>
          <a:p/>
        </p:txBody>
      </p:sp>
      <p:sp>
        <p:nvSpPr>
          <p:cNvPr name="Shape 357" id="357"/>
          <p:cNvSpPr txBox="1"/>
          <p:nvPr/>
        </p:nvSpPr>
        <p:spPr>
          <a:xfrm>
            <a:off y="2358964" x="4013567"/>
            <a:ext cy="457200" cx="366599"/>
          </a:xfrm>
          <a:prstGeom prst="rect">
            <a:avLst/>
          </a:prstGeom>
          <a:noFill/>
        </p:spPr>
        <p:txBody>
          <a:bodyPr bIns="91425" tIns="91425" lIns="91425" anchor="t" anchorCtr="0" rIns="91425">
            <a:spAutoFit/>
          </a:bodyPr>
          <a:lstStyle/>
          <a:p>
            <a:pPr>
              <a:buNone/>
            </a:pPr>
            <a:r>
              <a:rPr lang="en"/>
              <a:t>1</a:t>
            </a:r>
          </a:p>
        </p:txBody>
      </p:sp>
      <p:sp>
        <p:nvSpPr>
          <p:cNvPr name="Shape 358" id="358"/>
          <p:cNvSpPr txBox="1"/>
          <p:nvPr/>
        </p:nvSpPr>
        <p:spPr>
          <a:xfrm>
            <a:off y="2358964" x="5669160"/>
            <a:ext cy="457200" cx="366599"/>
          </a:xfrm>
          <a:prstGeom prst="rect">
            <a:avLst/>
          </a:prstGeom>
          <a:noFill/>
        </p:spPr>
        <p:txBody>
          <a:bodyPr bIns="91425" tIns="91425" lIns="91425" anchor="t" anchorCtr="0" rIns="91425">
            <a:spAutoFit/>
          </a:bodyPr>
          <a:lstStyle/>
          <a:p>
            <a:pPr rtl="0" lvl="0">
              <a:buNone/>
            </a:pPr>
            <a:r>
              <a:rPr lang="en"/>
              <a:t>3</a:t>
            </a:r>
          </a:p>
        </p:txBody>
      </p:sp>
      <p:sp>
        <p:nvSpPr>
          <p:cNvPr name="Shape 359" id="359"/>
          <p:cNvSpPr txBox="1"/>
          <p:nvPr/>
        </p:nvSpPr>
        <p:spPr>
          <a:xfrm>
            <a:off y="2439050" x="2880750"/>
            <a:ext cy="176699" cx="1166399"/>
          </a:xfrm>
          <a:prstGeom prst="rect">
            <a:avLst/>
          </a:prstGeom>
          <a:solidFill>
            <a:schemeClr val="lt1"/>
          </a:solidFill>
        </p:spPr>
        <p:txBody>
          <a:bodyPr bIns="91425" tIns="91425" lIns="91425" anchor="t" anchorCtr="0" rIns="91425">
            <a:spAutoFit/>
          </a:bodyPr>
          <a:lstStyle/>
          <a:p/>
        </p:txBody>
      </p:sp>
      <p:sp>
        <p:nvSpPr>
          <p:cNvPr name="Shape 360" id="360"/>
          <p:cNvSpPr txBox="1"/>
          <p:nvPr/>
        </p:nvSpPr>
        <p:spPr>
          <a:xfrm>
            <a:off y="2335075" x="2821775"/>
            <a:ext cy="212099" cx="317999"/>
          </a:xfrm>
          <a:prstGeom prst="rect">
            <a:avLst/>
          </a:prstGeom>
          <a:noFill/>
        </p:spPr>
        <p:txBody>
          <a:bodyPr bIns="91425" tIns="91425" lIns="91425" anchor="t" anchorCtr="0" rIns="91425">
            <a:spAutoFit/>
          </a:bodyPr>
          <a:lstStyle/>
          <a:p>
            <a:pPr>
              <a:buNone/>
            </a:pPr>
            <a:r>
              <a:rPr lang="en"/>
              <a:t>7</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64" id="364"/>
        <p:cNvGrpSpPr/>
        <p:nvPr/>
      </p:nvGrpSpPr>
      <p:grpSpPr>
        <a:xfrm>
          <a:off y="0" x="0"/>
          <a:ext cy="0" cx="0"/>
          <a:chOff y="0" x="0"/>
          <a:chExt cy="0" cx="0"/>
        </a:xfrm>
      </p:grpSpPr>
      <p:sp>
        <p:nvSpPr>
          <p:cNvPr name="Shape 365" id="365"/>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rtl="0" lvl="0">
              <a:buNone/>
            </a:pPr>
            <a:r>
              <a:rPr lang="en"/>
              <a:t>Outline</a:t>
            </a:r>
          </a:p>
        </p:txBody>
      </p:sp>
      <p:sp>
        <p:nvSpPr>
          <p:cNvPr name="Shape 366" id="366"/>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L="0" rtl="0" lvl="0">
              <a:buNone/>
            </a:pPr>
            <a:r>
              <a:rPr lang="en"/>
              <a:t>I. Previous Work </a:t>
            </a:r>
          </a:p>
          <a:p>
            <a:pPr rtl="0" lvl="0">
              <a:buNone/>
            </a:pPr>
            <a:r>
              <a:rPr lang="en"/>
              <a:t>II. Our Task </a:t>
            </a:r>
          </a:p>
          <a:p>
            <a:pPr indent="0" marL="0" rtl="0" lvl="0">
              <a:buNone/>
            </a:pPr>
            <a:r>
              <a:rPr lang="en"/>
              <a:t>III. Background Information</a:t>
            </a:r>
          </a:p>
          <a:p>
            <a:pPr rtl="0" lvl="0">
              <a:buNone/>
            </a:pPr>
            <a:r>
              <a:rPr lang="en"/>
              <a:t>IV. Organization &amp; progress to date </a:t>
            </a:r>
          </a:p>
          <a:p>
            <a:pPr rtl="0" lvl="0">
              <a:buNone/>
            </a:pPr>
            <a:r>
              <a:rPr lang="en" b="1"/>
              <a:t>V. Future Plans &amp; projections </a:t>
            </a:r>
          </a:p>
          <a:p>
            <a:r>
              <a:t/>
            </a:r>
          </a:p>
        </p:txBody>
      </p:sp>
      <p:sp>
        <p:nvSpPr>
          <p:cNvPr name="Shape 367" id="36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71" id="371"/>
        <p:cNvGrpSpPr/>
        <p:nvPr/>
      </p:nvGrpSpPr>
      <p:grpSpPr>
        <a:xfrm>
          <a:off y="0" x="0"/>
          <a:ext cy="0" cx="0"/>
          <a:chOff y="0" x="0"/>
          <a:chExt cy="0" cx="0"/>
        </a:xfrm>
      </p:grpSpPr>
      <p:sp>
        <p:nvSpPr>
          <p:cNvPr name="Shape 372" id="372"/>
          <p:cNvSpPr/>
          <p:nvPr/>
        </p:nvSpPr>
        <p:spPr>
          <a:xfrm>
            <a:off y="12030" x="-31953"/>
            <a:ext cy="6872741" cx="9176951"/>
          </a:xfrm>
          <a:prstGeom prst="rect">
            <a:avLst/>
          </a:prstGeom>
          <a:blipFill>
            <a:blip r:embed="rId3"/>
            <a:stretch>
              <a:fillRect/>
            </a:stretch>
          </a:blipFill>
        </p:spPr>
      </p:sp>
      <p:sp>
        <p:nvSpPr>
          <p:cNvPr name="Shape 373" id="373"/>
          <p:cNvSpPr/>
          <p:nvPr/>
        </p:nvSpPr>
        <p:spPr>
          <a:xfrm>
            <a:off y="1454715" x="3856200"/>
            <a:ext cy="254100" cx="276899"/>
          </a:xfrm>
          <a:prstGeom prst="triangle">
            <a:avLst>
              <a:gd name="adj" fmla="val 50000"/>
            </a:avLst>
          </a:prstGeom>
          <a:solidFill>
            <a:srgbClr val="F18618"/>
          </a:solidFill>
          <a:ln w="19050" cap="flat">
            <a:solidFill>
              <a:srgbClr val="F18618"/>
            </a:solidFill>
            <a:prstDash val="solid"/>
            <a:round/>
            <a:headEnd len="med" type="none" w="med"/>
            <a:tailEnd len="med" type="none" w="med"/>
          </a:ln>
        </p:spPr>
        <p:txBody>
          <a:bodyPr bIns="91425" tIns="91425" lIns="91425" anchor="ctr" anchorCtr="0" rIns="91425">
            <a:spAutoFit/>
          </a:bodyPr>
          <a:lstStyle/>
          <a:p/>
        </p:txBody>
      </p:sp>
      <p:sp>
        <p:nvSpPr>
          <p:cNvPr name="Shape 374" id="374"/>
          <p:cNvSpPr/>
          <p:nvPr/>
        </p:nvSpPr>
        <p:spPr>
          <a:xfrm>
            <a:off y="5417116" x="6248425"/>
            <a:ext cy="254100" cx="276899"/>
          </a:xfrm>
          <a:prstGeom prst="triangle">
            <a:avLst>
              <a:gd name="adj" fmla="val 50000"/>
            </a:avLst>
          </a:prstGeom>
          <a:solidFill>
            <a:srgbClr val="F18618"/>
          </a:solidFill>
          <a:ln w="19050" cap="flat">
            <a:solidFill>
              <a:srgbClr val="F18618"/>
            </a:solidFill>
            <a:prstDash val="solid"/>
            <a:round/>
            <a:headEnd len="med" type="none" w="med"/>
            <a:tailEnd len="med" type="none" w="med"/>
          </a:ln>
        </p:spPr>
        <p:txBody>
          <a:bodyPr bIns="91425" tIns="91425" lIns="91425" anchor="ctr" anchorCtr="0" rIns="91425">
            <a:spAutoFit/>
          </a:bodyPr>
          <a:lstStyle/>
          <a:p/>
        </p:txBody>
      </p:sp>
      <p:sp>
        <p:nvSpPr>
          <p:cNvPr name="Shape 375" id="375"/>
          <p:cNvSpPr/>
          <p:nvPr/>
        </p:nvSpPr>
        <p:spPr>
          <a:xfrm>
            <a:off y="6239141" x="8790900"/>
            <a:ext cy="254100" cx="276899"/>
          </a:xfrm>
          <a:prstGeom prst="triangle">
            <a:avLst>
              <a:gd name="adj" fmla="val 50000"/>
            </a:avLst>
          </a:prstGeom>
          <a:solidFill>
            <a:srgbClr val="F18618"/>
          </a:solidFill>
          <a:ln w="19050" cap="flat">
            <a:solidFill>
              <a:srgbClr val="F18618"/>
            </a:solidFill>
            <a:prstDash val="solid"/>
            <a:round/>
            <a:headEnd len="med" type="none" w="med"/>
            <a:tailEnd len="med" type="none" w="med"/>
          </a:ln>
        </p:spPr>
        <p:txBody>
          <a:bodyPr bIns="91425" tIns="91425" lIns="91425" anchor="ctr" anchorCtr="0" rIns="91425">
            <a:spAutoFit/>
          </a:bodyPr>
          <a:lstStyle/>
          <a:p/>
        </p:txBody>
      </p:sp>
      <p:sp>
        <p:nvSpPr>
          <p:cNvPr name="Shape 376" id="376"/>
          <p:cNvSpPr/>
          <p:nvPr/>
        </p:nvSpPr>
        <p:spPr>
          <a:xfrm>
            <a:off y="139925" x="6355575"/>
            <a:ext cy="227400" cx="227400"/>
          </a:xfrm>
          <a:prstGeom prst="triangle">
            <a:avLst>
              <a:gd name="adj" fmla="val 50000"/>
            </a:avLst>
          </a:prstGeom>
          <a:solidFill>
            <a:srgbClr val="FF9900"/>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377" id="377"/>
          <p:cNvSpPr txBox="1"/>
          <p:nvPr/>
        </p:nvSpPr>
        <p:spPr>
          <a:xfrm>
            <a:off y="104975" x="6735525"/>
            <a:ext cy="297300" cx="2064299"/>
          </a:xfrm>
          <a:prstGeom prst="rect">
            <a:avLst/>
          </a:prstGeom>
          <a:noFill/>
        </p:spPr>
        <p:txBody>
          <a:bodyPr bIns="91425" tIns="91425" lIns="91425" anchor="t" anchorCtr="0" rIns="91425">
            <a:spAutoFit/>
          </a:bodyPr>
          <a:lstStyle/>
          <a:p>
            <a:pPr>
              <a:buNone/>
            </a:pPr>
            <a:r>
              <a:rPr lang="en" sz="1800"/>
              <a:t>Phases of System</a:t>
            </a:r>
          </a:p>
        </p:txBody>
      </p:sp>
      <p:sp>
        <p:nvSpPr>
          <p:cNvPr name="Shape 378" id="378"/>
          <p:cNvSpPr/>
          <p:nvPr/>
        </p:nvSpPr>
        <p:spPr>
          <a:xfrm>
            <a:off y="2962" x="-35825"/>
            <a:ext cy="6890877" cx="9184695"/>
          </a:xfrm>
          <a:prstGeom prst="rect">
            <a:avLst/>
          </a:prstGeom>
          <a:blipFill>
            <a:blip r:embed="rId4"/>
            <a:stretch>
              <a:fillRect/>
            </a:stretch>
          </a:blipFill>
          <a:ln>
            <a:noFill/>
          </a:ln>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3" id="53"/>
        <p:cNvGrpSpPr/>
        <p:nvPr/>
      </p:nvGrpSpPr>
      <p:grpSpPr>
        <a:xfrm>
          <a:off y="0" x="0"/>
          <a:ext cy="0" cx="0"/>
          <a:chOff y="0" x="0"/>
          <a:chExt cy="0" cx="0"/>
        </a:xfrm>
      </p:grpSpPr>
      <p:sp>
        <p:nvSpPr>
          <p:cNvPr name="Shape 54" id="54"/>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
</a:t>
            </a:r>
            <a:r>
              <a:rPr lang="en"/>
              <a:t>General Layout of System in Airport</a:t>
            </a:r>
          </a:p>
        </p:txBody>
      </p:sp>
      <p:sp>
        <p:nvSpPr>
          <p:cNvPr name="Shape 55" id="55"/>
          <p:cNvSpPr/>
          <p:nvPr/>
        </p:nvSpPr>
        <p:spPr>
          <a:xfrm>
            <a:off y="3234550" x="2501450"/>
            <a:ext cy="315299" cx="1786800"/>
          </a:xfrm>
          <a:prstGeom prst="rightArrow">
            <a:avLst>
              <a:gd name="adj1" fmla="val 50000"/>
              <a:gd name="adj2" fmla="val 5000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56" id="56"/>
          <p:cNvSpPr/>
          <p:nvPr/>
        </p:nvSpPr>
        <p:spPr>
          <a:xfrm flipH="1">
            <a:off y="2017972" x="1078796"/>
            <a:ext cy="4311695" cx="35111"/>
          </a:xfrm>
          <a:prstGeom prst="flowChartProcess">
            <a:avLst/>
          </a:prstGeom>
          <a:noFill/>
          <a:ln w="3810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57" id="57"/>
          <p:cNvSpPr/>
          <p:nvPr/>
        </p:nvSpPr>
        <p:spPr>
          <a:xfrm>
            <a:off y="4289975" x="2526375"/>
            <a:ext cy="324599" cx="1720499"/>
          </a:xfrm>
          <a:prstGeom prst="rightArrow">
            <a:avLst>
              <a:gd name="adj1" fmla="val 50000"/>
              <a:gd name="adj2" fmla="val 5000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58" id="58"/>
          <p:cNvSpPr/>
          <p:nvPr/>
        </p:nvSpPr>
        <p:spPr>
          <a:xfrm>
            <a:off y="5356775" x="2526375"/>
            <a:ext cy="324599" cx="1720499"/>
          </a:xfrm>
          <a:prstGeom prst="rightArrow">
            <a:avLst>
              <a:gd name="adj1" fmla="val 50000"/>
              <a:gd name="adj2" fmla="val 5000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59" id="59"/>
          <p:cNvSpPr/>
          <p:nvPr/>
        </p:nvSpPr>
        <p:spPr>
          <a:xfrm>
            <a:off y="5318375" x="3216225"/>
            <a:ext cy="401399" cx="340800"/>
          </a:xfrm>
          <a:prstGeom prst="star5">
            <a:avLst>
              <a:gd name="adj" fmla="val 19098"/>
              <a:gd name="hf" fmla="val 105146"/>
              <a:gd name="vf" fmla="val 110557"/>
            </a:avLst>
          </a:prstGeom>
          <a:solidFill>
            <a:srgbClr val="000000"/>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60" id="60"/>
          <p:cNvSpPr/>
          <p:nvPr/>
        </p:nvSpPr>
        <p:spPr>
          <a:xfrm>
            <a:off y="4101275" x="302752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1" id="61"/>
          <p:cNvSpPr/>
          <p:nvPr/>
        </p:nvSpPr>
        <p:spPr>
          <a:xfrm>
            <a:off y="4101275" x="33123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2" id="62"/>
          <p:cNvSpPr/>
          <p:nvPr/>
        </p:nvSpPr>
        <p:spPr>
          <a:xfrm>
            <a:off y="4101275" x="36977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3" id="63"/>
          <p:cNvSpPr/>
          <p:nvPr/>
        </p:nvSpPr>
        <p:spPr>
          <a:xfrm>
            <a:off y="4101275" x="256177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4" id="64"/>
          <p:cNvSpPr/>
          <p:nvPr/>
        </p:nvSpPr>
        <p:spPr>
          <a:xfrm>
            <a:off y="3045850" x="295132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5" id="65"/>
          <p:cNvSpPr/>
          <p:nvPr/>
        </p:nvSpPr>
        <p:spPr>
          <a:xfrm>
            <a:off y="3045850" x="256177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6" id="66"/>
          <p:cNvSpPr/>
          <p:nvPr/>
        </p:nvSpPr>
        <p:spPr>
          <a:xfrm>
            <a:off y="3045850" x="36977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7" id="67"/>
          <p:cNvSpPr/>
          <p:nvPr/>
        </p:nvSpPr>
        <p:spPr>
          <a:xfrm>
            <a:off y="3045850" x="33123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8" id="68"/>
          <p:cNvSpPr/>
          <p:nvPr/>
        </p:nvSpPr>
        <p:spPr>
          <a:xfrm>
            <a:off y="5168075" x="36977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69" id="69"/>
          <p:cNvSpPr/>
          <p:nvPr/>
        </p:nvSpPr>
        <p:spPr>
          <a:xfrm>
            <a:off y="5168075" x="33123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70" id="70"/>
          <p:cNvSpPr/>
          <p:nvPr/>
        </p:nvSpPr>
        <p:spPr>
          <a:xfrm>
            <a:off y="5168075" x="302752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71" id="71"/>
          <p:cNvSpPr/>
          <p:nvPr/>
        </p:nvSpPr>
        <p:spPr>
          <a:xfrm>
            <a:off y="5168075" x="2726775"/>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72" id="72"/>
          <p:cNvSpPr txBox="1"/>
          <p:nvPr/>
        </p:nvSpPr>
        <p:spPr>
          <a:xfrm>
            <a:off y="3502925" x="76200"/>
            <a:ext cy="775799" cx="1373100"/>
          </a:xfrm>
          <a:prstGeom prst="rect">
            <a:avLst/>
          </a:prstGeom>
          <a:noFill/>
        </p:spPr>
        <p:txBody>
          <a:bodyPr bIns="91425" tIns="91425" lIns="91425" anchor="t" anchorCtr="0" rIns="91425">
            <a:spAutoFit/>
          </a:bodyPr>
          <a:lstStyle/>
          <a:p>
            <a:pPr rtl="0" lvl="0">
              <a:buNone/>
            </a:pPr>
            <a:r>
              <a:rPr lang="en" sz="2400"/>
              <a:t>15 m</a:t>
            </a:r>
          </a:p>
        </p:txBody>
      </p:sp>
      <p:cxnSp>
        <p:nvCxnSpPr>
          <p:cNvPr name="Shape 73" id="73"/>
          <p:cNvCxnSpPr/>
          <p:nvPr/>
        </p:nvCxnSpPr>
        <p:spPr>
          <a:xfrm>
            <a:off y="3419750" x="4531925"/>
            <a:ext cy="960300" cx="6000"/>
          </a:xfrm>
          <a:prstGeom prst="straightConnector1">
            <a:avLst/>
          </a:prstGeom>
          <a:noFill/>
          <a:ln w="19050" cap="flat">
            <a:solidFill>
              <a:schemeClr val="dk2"/>
            </a:solidFill>
            <a:prstDash val="solid"/>
            <a:round/>
            <a:headEnd len="lg" type="none" w="lg"/>
            <a:tailEnd len="lg" type="none" w="lg"/>
          </a:ln>
        </p:spPr>
      </p:cxnSp>
      <p:sp>
        <p:nvSpPr>
          <p:cNvPr name="Shape 74" id="74"/>
          <p:cNvSpPr txBox="1"/>
          <p:nvPr/>
        </p:nvSpPr>
        <p:spPr>
          <a:xfrm>
            <a:off y="3697025" x="4519450"/>
            <a:ext cy="790500" cx="743699"/>
          </a:xfrm>
          <a:prstGeom prst="rect">
            <a:avLst/>
          </a:prstGeom>
          <a:noFill/>
        </p:spPr>
        <p:txBody>
          <a:bodyPr bIns="91425" tIns="91425" lIns="91425" anchor="t" anchorCtr="0" rIns="91425">
            <a:spAutoFit/>
          </a:bodyPr>
          <a:lstStyle/>
          <a:p>
            <a:pPr>
              <a:buNone/>
            </a:pPr>
            <a:r>
              <a:rPr lang="en" sz="2400"/>
              <a:t>3 m</a:t>
            </a:r>
          </a:p>
        </p:txBody>
      </p:sp>
      <p:sp>
        <p:nvSpPr>
          <p:cNvPr name="Shape 75" id="75"/>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76" id="76"/>
          <p:cNvSpPr/>
          <p:nvPr/>
        </p:nvSpPr>
        <p:spPr>
          <a:xfrm>
            <a:off y="2003682" x="1721391"/>
            <a:ext cy="453655" cx="443258"/>
          </a:xfrm>
          <a:prstGeom prst="rect">
            <a:avLst/>
          </a:prstGeom>
          <a:blipFill>
            <a:blip r:embed="rId3"/>
            <a:stretch>
              <a:fillRect/>
            </a:stretch>
          </a:blipFill>
          <a:ln>
            <a:noFill/>
          </a:ln>
        </p:spPr>
      </p:sp>
      <p:sp>
        <p:nvSpPr>
          <p:cNvPr name="Shape 77" id="77"/>
          <p:cNvSpPr/>
          <p:nvPr/>
        </p:nvSpPr>
        <p:spPr>
          <a:xfrm>
            <a:off y="2003682" x="4246875"/>
            <a:ext cy="453655" cx="443258"/>
          </a:xfrm>
          <a:prstGeom prst="rect">
            <a:avLst/>
          </a:prstGeom>
          <a:blipFill>
            <a:blip r:embed="rId3"/>
            <a:stretch>
              <a:fillRect/>
            </a:stretch>
          </a:blipFill>
          <a:ln>
            <a:noFill/>
          </a:ln>
        </p:spPr>
      </p:sp>
      <p:sp>
        <p:nvSpPr>
          <p:cNvPr name="Shape 78" id="78"/>
          <p:cNvSpPr txBox="1"/>
          <p:nvPr/>
        </p:nvSpPr>
        <p:spPr>
          <a:xfrm>
            <a:off y="3386950" x="6253648"/>
            <a:ext cy="867000" cx="2811299"/>
          </a:xfrm>
          <a:prstGeom prst="rect">
            <a:avLst/>
          </a:prstGeom>
          <a:noFill/>
        </p:spPr>
        <p:txBody>
          <a:bodyPr bIns="91425" tIns="91425" lIns="91425" anchor="t" anchorCtr="0" rIns="91425">
            <a:spAutoFit/>
          </a:bodyPr>
          <a:lstStyle/>
          <a:p>
            <a:pPr>
              <a:buNone/>
            </a:pPr>
            <a:r>
              <a:rPr lang="en" sz="2400"/>
              <a:t>=Point of interest	</a:t>
            </a:r>
            <a:r>
              <a:rPr lang="en"/>
              <a:t>	</a:t>
            </a:r>
          </a:p>
        </p:txBody>
      </p:sp>
      <p:sp>
        <p:nvSpPr>
          <p:cNvPr name="Shape 79" id="79"/>
          <p:cNvSpPr/>
          <p:nvPr/>
        </p:nvSpPr>
        <p:spPr>
          <a:xfrm>
            <a:off y="3489575" x="5972950"/>
            <a:ext cy="401399" cx="340800"/>
          </a:xfrm>
          <a:prstGeom prst="star5">
            <a:avLst>
              <a:gd name="adj" fmla="val 19098"/>
              <a:gd name="hf" fmla="val 105146"/>
              <a:gd name="vf" fmla="val 110557"/>
            </a:avLst>
          </a:prstGeom>
          <a:solidFill>
            <a:srgbClr val="000000"/>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80" id="80"/>
          <p:cNvSpPr/>
          <p:nvPr/>
        </p:nvSpPr>
        <p:spPr>
          <a:xfrm>
            <a:off y="4253950" x="6060850"/>
            <a:ext cy="188699" cx="164999"/>
          </a:xfrm>
          <a:prstGeom prst="flowChartConnector">
            <a:avLst/>
          </a:prstGeom>
          <a:solidFill>
            <a:srgbClr val="000000"/>
          </a:solidFill>
          <a:ln w="1905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81" id="81"/>
          <p:cNvSpPr txBox="1"/>
          <p:nvPr/>
        </p:nvSpPr>
        <p:spPr>
          <a:xfrm>
            <a:off y="4026825" x="6293975"/>
            <a:ext cy="612599" cx="2121000"/>
          </a:xfrm>
          <a:prstGeom prst="rect">
            <a:avLst/>
          </a:prstGeom>
          <a:noFill/>
        </p:spPr>
        <p:txBody>
          <a:bodyPr bIns="91425" tIns="91425" lIns="91425" anchor="t" anchorCtr="0" rIns="91425">
            <a:spAutoFit/>
          </a:bodyPr>
          <a:lstStyle/>
          <a:p>
            <a:pPr>
              <a:buNone/>
            </a:pPr>
            <a:r>
              <a:rPr lang="en" sz="2400"/>
              <a:t>= Occlusion</a:t>
            </a:r>
          </a:p>
        </p:txBody>
      </p:sp>
      <p:sp>
        <p:nvSpPr>
          <p:cNvPr name="Shape 82" id="82"/>
          <p:cNvSpPr/>
          <p:nvPr/>
        </p:nvSpPr>
        <p:spPr>
          <a:xfrm>
            <a:off y="4679625" x="5797475"/>
            <a:ext cy="235799" cx="495000"/>
          </a:xfrm>
          <a:prstGeom prst="rightArrow">
            <a:avLst>
              <a:gd name="adj1" fmla="val 50000"/>
              <a:gd name="adj2" fmla="val 5000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83" id="83"/>
          <p:cNvSpPr txBox="1"/>
          <p:nvPr/>
        </p:nvSpPr>
        <p:spPr>
          <a:xfrm>
            <a:off y="4574175" x="6292925"/>
            <a:ext cy="446700" cx="2601300"/>
          </a:xfrm>
          <a:prstGeom prst="rect">
            <a:avLst/>
          </a:prstGeom>
          <a:noFill/>
        </p:spPr>
        <p:txBody>
          <a:bodyPr bIns="91425" tIns="91425" lIns="91425" anchor="t" anchorCtr="0" rIns="91425">
            <a:spAutoFit/>
          </a:bodyPr>
          <a:lstStyle/>
          <a:p>
            <a:pPr>
              <a:buNone/>
            </a:pPr>
            <a:r>
              <a:rPr lang="en" sz="2400"/>
              <a:t>= Security Line</a:t>
            </a:r>
          </a:p>
        </p:txBody>
      </p:sp>
      <p:sp>
        <p:nvSpPr>
          <p:cNvPr name="Shape 84" id="84"/>
          <p:cNvSpPr/>
          <p:nvPr/>
        </p:nvSpPr>
        <p:spPr>
          <a:xfrm rot="10800000">
            <a:off y="6296878" x="1078796"/>
            <a:ext cy="28792" cx="4592651"/>
          </a:xfrm>
          <a:prstGeom prst="flowChartProcess">
            <a:avLst/>
          </a:prstGeom>
          <a:noFill/>
          <a:ln w="38100" cap="flat">
            <a:solidFill>
              <a:srgbClr val="000000"/>
            </a:solidFill>
            <a:prstDash val="solid"/>
            <a:round/>
            <a:headEnd len="med" type="none" w="med"/>
            <a:tailEnd len="med" type="none" w="med"/>
          </a:ln>
        </p:spPr>
        <p:txBody>
          <a:bodyPr bIns="91425" tIns="91425" lIns="91425" anchor="ctr" anchorCtr="0" rIns="91425">
            <a:spAutoFit/>
          </a:bodyPr>
          <a:lstStyle/>
          <a:p/>
        </p:txBody>
      </p:sp>
      <p:sp>
        <p:nvSpPr>
          <p:cNvPr name="Shape 85" id="85"/>
          <p:cNvSpPr txBox="1"/>
          <p:nvPr/>
        </p:nvSpPr>
        <p:spPr>
          <a:xfrm>
            <a:off y="2857275" x="6708250"/>
            <a:ext cy="515400" cx="1056600"/>
          </a:xfrm>
          <a:prstGeom prst="rect">
            <a:avLst/>
          </a:prstGeom>
          <a:noFill/>
        </p:spPr>
        <p:txBody>
          <a:bodyPr bIns="91425" tIns="91425" lIns="91425" anchor="t" anchorCtr="0" rIns="91425">
            <a:spAutoFit/>
          </a:bodyPr>
          <a:lstStyle/>
          <a:p>
            <a:pPr>
              <a:buNone/>
            </a:pPr>
            <a:r>
              <a:rPr lang="en" sz="3000"/>
              <a:t>Key</a:t>
            </a:r>
          </a:p>
        </p:txBody>
      </p:sp>
      <p:sp>
        <p:nvSpPr>
          <p:cNvPr name="Shape 86" id="86"/>
          <p:cNvSpPr txBox="1"/>
          <p:nvPr/>
        </p:nvSpPr>
        <p:spPr>
          <a:xfrm>
            <a:off y="6329667" x="2856375"/>
            <a:ext cy="775799" cx="1297500"/>
          </a:xfrm>
          <a:prstGeom prst="rect">
            <a:avLst/>
          </a:prstGeom>
          <a:noFill/>
        </p:spPr>
        <p:txBody>
          <a:bodyPr bIns="91425" tIns="91425" lIns="91425" anchor="t" anchorCtr="0" rIns="91425">
            <a:spAutoFit/>
          </a:bodyPr>
          <a:lstStyle/>
          <a:p>
            <a:pPr rtl="0" lvl="0">
              <a:buNone/>
            </a:pPr>
            <a:r>
              <a:rPr lang="en" sz="2400"/>
              <a:t>15 m</a:t>
            </a:r>
          </a:p>
        </p:txBody>
      </p:sp>
      <p:sp>
        <p:nvSpPr>
          <p:cNvPr name="Shape 87" id="87"/>
          <p:cNvSpPr txBox="1"/>
          <p:nvPr/>
        </p:nvSpPr>
        <p:spPr>
          <a:xfrm>
            <a:off y="6047724" x="6454000"/>
            <a:ext cy="527099" cx="1565100"/>
          </a:xfrm>
          <a:prstGeom prst="rect">
            <a:avLst/>
          </a:prstGeom>
          <a:noFill/>
        </p:spPr>
        <p:txBody>
          <a:bodyPr bIns="91425" tIns="91425" lIns="91425" anchor="t" anchorCtr="0" rIns="91425">
            <a:spAutoFit/>
          </a:bodyPr>
          <a:lstStyle/>
          <a:p>
            <a:pPr>
              <a:buNone/>
            </a:pPr>
            <a:r>
              <a:rPr lang="en" sz="2400"/>
              <a:t>(top view)</a:t>
            </a:r>
          </a:p>
        </p:txBody>
      </p:sp>
      <p:cxnSp>
        <p:nvCxnSpPr>
          <p:cNvPr name="Shape 88" id="88"/>
          <p:cNvCxnSpPr/>
          <p:nvPr/>
        </p:nvCxnSpPr>
        <p:spPr>
          <a:xfrm rot="10800000" flipH="1">
            <a:off y="2215360" x="2164650"/>
            <a:ext cy="3299" cx="2100899"/>
          </a:xfrm>
          <a:prstGeom prst="straightConnector1">
            <a:avLst/>
          </a:prstGeom>
          <a:noFill/>
          <a:ln w="19050" cap="flat">
            <a:solidFill>
              <a:schemeClr val="dk2"/>
            </a:solidFill>
            <a:prstDash val="solid"/>
            <a:round/>
            <a:headEnd len="lg" type="none" w="lg"/>
            <a:tailEnd len="lg" type="none" w="lg"/>
          </a:ln>
        </p:spPr>
      </p:cxnSp>
      <p:sp>
        <p:nvSpPr>
          <p:cNvPr name="Shape 89" id="89"/>
          <p:cNvSpPr txBox="1"/>
          <p:nvPr/>
        </p:nvSpPr>
        <p:spPr>
          <a:xfrm>
            <a:off y="1743950" x="2883606"/>
            <a:ext cy="353399" cx="1074900"/>
          </a:xfrm>
          <a:prstGeom prst="rect">
            <a:avLst/>
          </a:prstGeom>
          <a:noFill/>
        </p:spPr>
        <p:txBody>
          <a:bodyPr bIns="91425" tIns="91425" lIns="91425" anchor="t" anchorCtr="0" rIns="91425">
            <a:spAutoFit/>
          </a:bodyPr>
          <a:lstStyle/>
          <a:p>
            <a:pPr>
              <a:buNone/>
            </a:pPr>
            <a:r>
              <a:rPr lang="en" sz="2400"/>
              <a:t>5 m</a:t>
            </a:r>
          </a:p>
        </p:txBody>
      </p:sp>
      <p:cxnSp>
        <p:nvCxnSpPr>
          <p:cNvPr name="Shape 90" id="90"/>
          <p:cNvCxnSpPr>
            <a:endCxn id="69" idx="4"/>
          </p:cNvCxnSpPr>
          <p:nvPr/>
        </p:nvCxnSpPr>
        <p:spPr>
          <a:xfrm flipH="1">
            <a:off y="2356774" x="3394849"/>
            <a:ext cy="3000000" cx="1035899"/>
          </a:xfrm>
          <a:prstGeom prst="straightConnector1">
            <a:avLst/>
          </a:prstGeom>
          <a:noFill/>
          <a:ln w="19050" cap="flat">
            <a:solidFill>
              <a:schemeClr val="dk2"/>
            </a:solidFill>
            <a:prstDash val="solid"/>
            <a:round/>
            <a:headEnd len="lg" type="none" w="lg"/>
            <a:tailEnd len="lg" type="none" w="lg"/>
          </a:ln>
        </p:spPr>
      </p:cxnSp>
      <p:cxnSp>
        <p:nvCxnSpPr>
          <p:cNvPr name="Shape 91" id="91"/>
          <p:cNvCxnSpPr>
            <a:endCxn id="69" idx="4"/>
          </p:cNvCxnSpPr>
          <p:nvPr/>
        </p:nvCxnSpPr>
        <p:spPr>
          <a:xfrm>
            <a:off y="2333074" x="2003149"/>
            <a:ext cy="3023699" cx="1391699"/>
          </a:xfrm>
          <a:prstGeom prst="straightConnector1">
            <a:avLst/>
          </a:prstGeom>
          <a:noFill/>
          <a:ln w="19050" cap="flat">
            <a:solidFill>
              <a:schemeClr val="dk2"/>
            </a:solidFill>
            <a:prstDash val="solid"/>
            <a:round/>
            <a:headEnd len="lg" type="none" w="lg"/>
            <a:tailEnd len="lg" type="none" w="lg"/>
          </a:ln>
        </p:spPr>
      </p:cxn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82" id="382"/>
        <p:cNvGrpSpPr/>
        <p:nvPr/>
      </p:nvGrpSpPr>
      <p:grpSpPr>
        <a:xfrm>
          <a:off y="0" x="0"/>
          <a:ext cy="0" cx="0"/>
          <a:chOff y="0" x="0"/>
          <a:chExt cy="0" cx="0"/>
        </a:xfrm>
      </p:grpSpPr>
      <p:sp>
        <p:nvSpPr>
          <p:cNvPr name="Shape 383" id="383"/>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Obstacles &amp; Solutions</a:t>
            </a:r>
          </a:p>
        </p:txBody>
      </p:sp>
      <p:sp>
        <p:nvSpPr>
          <p:cNvPr name="Shape 384" id="384"/>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graphicFrame>
        <p:nvGraphicFramePr>
          <p:cNvPr name="Shape 385" id="385"/>
          <p:cNvGraphicFramePr/>
          <p:nvPr/>
        </p:nvGraphicFramePr>
        <p:xfrm>
          <a:off y="1777200" x="920175"/>
          <a:ext cy="3000000" cx="3000000"/>
        </p:xfrm>
        <a:graphic>
          <a:graphicData uri="http://schemas.openxmlformats.org/drawingml/2006/table">
            <a:tbl>
              <a:tblPr>
                <a:noFill/>
                <a:tableStyleId>{C26008B8-8D86-410C-AC65-F92035B8333B}</a:tableStyleId>
              </a:tblPr>
              <a:tblGrid>
                <a:gridCol w="3619500"/>
                <a:gridCol w="3619500"/>
              </a:tblGrid>
              <a:tr h="561100">
                <a:tc>
                  <a:txBody>
                    <a:bodyPr>
                      <a:spAutoFit/>
                    </a:bodyPr>
                    <a:lstStyle/>
                    <a:p>
                      <a:pPr>
                        <a:buNone/>
                      </a:pPr>
                      <a:r>
                        <a:rPr lang="en" sz="3000"/>
                        <a:t>Obstacles</a:t>
                      </a:r>
                    </a:p>
                  </a:txBody>
                  <a:tcPr marB="91425" marT="91425" marR="91425" marL="91425"/>
                </a:tc>
                <a:tc>
                  <a:txBody>
                    <a:bodyPr>
                      <a:spAutoFit/>
                    </a:bodyPr>
                    <a:lstStyle/>
                    <a:p>
                      <a:pPr>
                        <a:buNone/>
                      </a:pPr>
                      <a:r>
                        <a:rPr lang="en" sz="3000"/>
                        <a:t>Solutions</a:t>
                      </a:r>
                    </a:p>
                  </a:txBody>
                  <a:tcPr marB="91425" marT="91425" marR="91425" marL="91425"/>
                </a:tc>
              </a:tr>
              <a:tr h="734700">
                <a:tc>
                  <a:txBody>
                    <a:bodyPr>
                      <a:spAutoFit/>
                    </a:bodyPr>
                    <a:lstStyle/>
                    <a:p>
                      <a:pPr>
                        <a:buNone/>
                      </a:pPr>
                      <a:r>
                        <a:rPr lang="en" sz="2400"/>
                        <a:t>Lack of programming experience</a:t>
                      </a:r>
                    </a:p>
                  </a:txBody>
                  <a:tcPr marB="91425" marT="91425" marR="91425" marL="91425"/>
                </a:tc>
                <a:tc>
                  <a:txBody>
                    <a:bodyPr>
                      <a:spAutoFit/>
                    </a:bodyPr>
                    <a:lstStyle/>
                    <a:p>
                      <a:pPr>
                        <a:buNone/>
                      </a:pPr>
                      <a:r>
                        <a:rPr lang="en" sz="2400"/>
                        <a:t>Recruit, learn, and connect with others</a:t>
                      </a:r>
                    </a:p>
                  </a:txBody>
                  <a:tcPr marB="91425" marT="91425" marR="91425" marL="91425"/>
                </a:tc>
              </a:tr>
              <a:tr h="734700">
                <a:tc>
                  <a:txBody>
                    <a:bodyPr>
                      <a:spAutoFit/>
                    </a:bodyPr>
                    <a:lstStyle/>
                    <a:p>
                      <a:pPr>
                        <a:buNone/>
                      </a:pPr>
                      <a:r>
                        <a:rPr lang="en" sz="2400"/>
                        <a:t>Limited contact with client</a:t>
                      </a:r>
                    </a:p>
                  </a:txBody>
                  <a:tcPr marB="91425" marT="91425" marR="91425" marL="91425"/>
                </a:tc>
                <a:tc>
                  <a:txBody>
                    <a:bodyPr>
                      <a:spAutoFit/>
                    </a:bodyPr>
                    <a:lstStyle/>
                    <a:p>
                      <a:pPr>
                        <a:buNone/>
                      </a:pPr>
                      <a:r>
                        <a:rPr lang="en" sz="2400"/>
                        <a:t>Assumptions</a:t>
                      </a:r>
                    </a:p>
                  </a:txBody>
                  <a:tcPr marB="91425" marT="91425" marR="91425" marL="91425"/>
                </a:tc>
              </a:tr>
              <a:tr h="734700">
                <a:tc>
                  <a:txBody>
                    <a:bodyPr>
                      <a:spAutoFit/>
                    </a:bodyPr>
                    <a:lstStyle/>
                    <a:p>
                      <a:pPr>
                        <a:buNone/>
                      </a:pPr>
                      <a:r>
                        <a:rPr lang="en" sz="2400"/>
                        <a:t>Budget</a:t>
                      </a:r>
                    </a:p>
                  </a:txBody>
                  <a:tcPr marB="91425" marT="91425" marR="91425" marL="91425"/>
                </a:tc>
                <a:tc>
                  <a:txBody>
                    <a:bodyPr>
                      <a:spAutoFit/>
                    </a:bodyPr>
                    <a:lstStyle/>
                    <a:p>
                      <a:pPr>
                        <a:buNone/>
                      </a:pPr>
                      <a:r>
                        <a:rPr lang="en" sz="2400"/>
                        <a:t>Pugh analysis</a:t>
                      </a:r>
                    </a:p>
                  </a:txBody>
                  <a:tcPr marB="91425" marT="91425" marR="91425" marL="91425"/>
                </a:tc>
              </a:tr>
              <a:tr h="734700">
                <a:tc>
                  <a:txBody>
                    <a:bodyPr>
                      <a:spAutoFit/>
                    </a:bodyPr>
                    <a:lstStyle/>
                    <a:p>
                      <a:pPr>
                        <a:buNone/>
                      </a:pPr>
                      <a:r>
                        <a:rPr lang="en" sz="2400"/>
                        <a:t>Configuration of array</a:t>
                      </a:r>
                    </a:p>
                  </a:txBody>
                  <a:tcPr marB="91425" marT="91425" marR="91425" marL="91425"/>
                </a:tc>
                <a:tc>
                  <a:txBody>
                    <a:bodyPr>
                      <a:spAutoFit/>
                    </a:bodyPr>
                    <a:lstStyle/>
                    <a:p>
                      <a:pPr>
                        <a:buNone/>
                      </a:pPr>
                      <a:r>
                        <a:rPr lang="en" sz="2400"/>
                        <a:t>Predictive modelling</a:t>
                      </a:r>
                    </a:p>
                  </a:txBody>
                  <a:tcPr marB="91425" marT="91425" marR="91425" marL="91425"/>
                </a:tc>
              </a:tr>
              <a:tr h="734700">
                <a:tc>
                  <a:txBody>
                    <a:bodyPr>
                      <a:spAutoFit/>
                    </a:bodyPr>
                    <a:lstStyle/>
                    <a:p>
                      <a:pPr>
                        <a:buNone/>
                      </a:pPr>
                      <a:r>
                        <a:rPr lang="en" sz="2400"/>
                        <a:t>Camera synchronization and control</a:t>
                      </a:r>
                    </a:p>
                  </a:txBody>
                  <a:tcPr marB="91425" marT="91425" marR="91425" marL="91425"/>
                </a:tc>
                <a:tc>
                  <a:txBody>
                    <a:bodyPr>
                      <a:spAutoFit/>
                    </a:bodyPr>
                    <a:lstStyle/>
                    <a:p>
                      <a:pPr>
                        <a:buNone/>
                      </a:pPr>
                      <a:r>
                        <a:rPr lang="en" sz="2400"/>
                        <a:t>New organization next quarter</a:t>
                      </a:r>
                    </a:p>
                  </a:txBody>
                  <a:tcPr marB="91425" marT="91425" marR="91425" marL="91425"/>
                </a:tc>
              </a:tr>
            </a:tbl>
          </a:graphicData>
        </a:graphic>
      </p:graphicFrame>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89" id="389"/>
        <p:cNvGrpSpPr/>
        <p:nvPr/>
      </p:nvGrpSpPr>
      <p:grpSpPr>
        <a:xfrm>
          <a:off y="0" x="0"/>
          <a:ext cy="0" cx="0"/>
          <a:chOff y="0" x="0"/>
          <a:chExt cy="0" cx="0"/>
        </a:xfrm>
      </p:grpSpPr>
      <p:sp>
        <p:nvSpPr>
          <p:cNvPr name="Shape 390" id="390"/>
          <p:cNvSpPr txBox="1"/>
          <p:nvPr>
            <p:ph type="title"/>
          </p:nvPr>
        </p:nvSpPr>
        <p:spPr>
          <a:xfrm>
            <a:off y="274637" x="457200"/>
            <a:ext cy="1143000" cx="8229600"/>
          </a:xfrm>
          <a:prstGeom prst="rect">
            <a:avLst/>
          </a:prstGeom>
        </p:spPr>
        <p:txBody>
          <a:bodyPr bIns="91425" tIns="91425" lIns="91425" anchor="b" anchorCtr="0" rIns="91425">
            <a:spAutoFit/>
          </a:bodyPr>
          <a:lstStyle/>
          <a:p>
            <a:pPr rtl="0" lvl="0">
              <a:buNone/>
            </a:pPr>
            <a:r>
              <a:rPr lang="en"/>
              <a:t>Acknowledgements </a:t>
            </a:r>
          </a:p>
        </p:txBody>
      </p:sp>
      <p:graphicFrame>
        <p:nvGraphicFramePr>
          <p:cNvPr name="Shape 391" id="391"/>
          <p:cNvGraphicFramePr/>
          <p:nvPr/>
        </p:nvGraphicFramePr>
        <p:xfrm>
          <a:off y="1673587" x="387025"/>
          <a:ext cy="3000000" cx="3000000"/>
        </p:xfrm>
        <a:graphic>
          <a:graphicData uri="http://schemas.openxmlformats.org/drawingml/2006/table">
            <a:tbl>
              <a:tblPr>
                <a:noFill/>
                <a:tableStyleId>{6EBD0461-7EB5-4010-97E9-B08E5F66D6A0}</a:tableStyleId>
              </a:tblPr>
              <a:tblGrid>
                <a:gridCol w="2857650"/>
                <a:gridCol w="2857650"/>
                <a:gridCol w="2857650"/>
              </a:tblGrid>
              <a:tr h="1476900">
                <a:tc>
                  <a:txBody>
                    <a:bodyPr>
                      <a:spAutoFit/>
                    </a:bodyPr>
                    <a:lstStyle/>
                    <a:p>
                      <a:pPr rtl="0" lvl="0">
                        <a:buNone/>
                      </a:pPr>
                      <a:r>
                        <a:rPr lang="en" sz="2000"/>
                        <a:t>Jinwei Gu</a:t>
                      </a:r>
                    </a:p>
                    <a:p>
                      <a:pPr rtl="0" lvl="0">
                        <a:buNone/>
                      </a:pPr>
                      <a:r>
                        <a:rPr lang="en" i="1"/>
                        <a:t>RIT Assistant Professor</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Bo Hu</a:t>
                      </a:r>
                    </a:p>
                    <a:p>
                      <a:pPr rtl="0" lvl="0">
                        <a:buNone/>
                      </a:pPr>
                      <a:r>
                        <a:rPr lang="en" i="1"/>
                        <a:t>RIT Associate Research Scientist</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Kevin Dickey</a:t>
                      </a:r>
                    </a:p>
                    <a:p>
                      <a:pPr rtl="0" lvl="0">
                        <a:buNone/>
                      </a:pPr>
                      <a:r>
                        <a:rPr lang="en" i="1"/>
                        <a:t>RIT Imaging Science Undergraduate</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r>
              <a:tr h="1123775">
                <a:tc>
                  <a:txBody>
                    <a:bodyPr>
                      <a:spAutoFit/>
                    </a:bodyPr>
                    <a:lstStyle/>
                    <a:p>
                      <a:pPr rtl="0" lvl="0">
                        <a:buNone/>
                      </a:pPr>
                      <a:r>
                        <a:rPr lang="en" sz="2000"/>
                        <a:t>Joe Pow</a:t>
                      </a:r>
                    </a:p>
                    <a:p>
                      <a:pPr rtl="0" lvl="0">
                        <a:buNone/>
                      </a:pPr>
                      <a:r>
                        <a:rPr lang="en" i="1"/>
                        <a:t>RIT Associate Director</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Roger Easton</a:t>
                      </a:r>
                    </a:p>
                    <a:p>
                      <a:pPr rtl="0" lvl="0">
                        <a:buNone/>
                      </a:pPr>
                      <a:r>
                        <a:rPr lang="en" i="1"/>
                        <a:t>RIT Professor</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Matti Kariluoma</a:t>
                      </a:r>
                    </a:p>
                    <a:p>
                      <a:pPr rtl="0" lvl="0">
                        <a:buNone/>
                      </a:pPr>
                      <a:r>
                        <a:rPr lang="en" i="1"/>
                        <a:t>WoWiWi Instruction Co.</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r>
              <a:tr h="1830025">
                <a:tc>
                  <a:txBody>
                    <a:bodyPr>
                      <a:spAutoFit/>
                    </a:bodyPr>
                    <a:lstStyle/>
                    <a:p>
                      <a:pPr rtl="0" lvl="0">
                        <a:buNone/>
                      </a:pPr>
                      <a:r>
                        <a:rPr lang="en" sz="2000"/>
                        <a:t>Maria Helguera</a:t>
                      </a:r>
                    </a:p>
                    <a:p>
                      <a:pPr rtl="0" lvl="0">
                        <a:buNone/>
                      </a:pPr>
                      <a:r>
                        <a:rPr lang="en" i="1"/>
                        <a:t>RIT Associate Professor</a:t>
                      </a:r>
                    </a:p>
                    <a:p>
                      <a:r>
                        <a:t/>
                      </a:r>
                    </a:p>
                    <a:p>
                      <a:r>
                        <a:t/>
                      </a:r>
                    </a:p>
                    <a:p>
                      <a:r>
                        <a:t/>
                      </a:r>
                    </a:p>
                    <a:p>
                      <a:pPr rtl="0" lvl="0">
                        <a:buClr>
                          <a:srgbClr val="000000"/>
                        </a:buClr>
                        <a:buSzPct val="55000"/>
                        <a:buFont typeface="Arial"/>
                        <a:buNone/>
                      </a:pPr>
                      <a:r>
                        <a:rPr lang="en" sz="2000"/>
                        <a:t>Chris DeAngelis</a:t>
                      </a:r>
                    </a:p>
                    <a:p>
                      <a:pPr rtl="0" lvl="0">
                        <a:buNone/>
                      </a:pPr>
                      <a:r>
                        <a:rPr lang="en" i="1"/>
                        <a:t>RIT Imaging Science </a:t>
                      </a:r>
                    </a:p>
                    <a:p>
                      <a:pPr rtl="0" lvl="0">
                        <a:buClr>
                          <a:srgbClr val="000000"/>
                        </a:buClr>
                        <a:buSzPct val="78571"/>
                        <a:buFont typeface="Arial"/>
                        <a:buNone/>
                      </a:pPr>
                      <a:r>
                        <a:rPr lang="en" i="1"/>
                        <a:t>Graduate</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Vaibhav Vaish</a:t>
                      </a:r>
                    </a:p>
                    <a:p>
                      <a:pPr rtl="0" lvl="0">
                        <a:buNone/>
                      </a:pPr>
                      <a:r>
                        <a:rPr lang="en" i="1"/>
                        <a:t>Stanford Ph.D. Student</a:t>
                      </a:r>
                    </a:p>
                    <a:p>
                      <a:r>
                        <a:t/>
                      </a:r>
                    </a:p>
                    <a:p>
                      <a:r>
                        <a:t/>
                      </a:r>
                    </a:p>
                    <a:p>
                      <a:r>
                        <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c>
                  <a:txBody>
                    <a:bodyPr>
                      <a:spAutoFit/>
                    </a:bodyPr>
                    <a:lstStyle/>
                    <a:p>
                      <a:pPr rtl="0" lvl="0">
                        <a:buNone/>
                      </a:pPr>
                      <a:r>
                        <a:rPr lang="en" sz="2000"/>
                        <a:t>Marc Levoy</a:t>
                      </a:r>
                    </a:p>
                    <a:p>
                      <a:pPr rtl="0" lvl="0">
                        <a:buNone/>
                      </a:pPr>
                      <a:r>
                        <a:rPr lang="en" i="1"/>
                        <a:t>VM ware founder</a:t>
                      </a:r>
                    </a:p>
                    <a:p>
                      <a:pPr rtl="0" lvl="0">
                        <a:buNone/>
                      </a:pPr>
                      <a:r>
                        <a:rPr lang="en" i="1"/>
                        <a:t>Stanford Professor of Computer Science</a:t>
                      </a:r>
                    </a:p>
                  </a:txBody>
                  <a:tcPr marB="91425" marT="91425" marR="91425" marL="91425">
                    <a:lnL w="9525" cap="flat">
                      <a:solidFill>
                        <a:srgbClr val="000000">
                          <a:alpha val="0"/>
                        </a:srgbClr>
                      </a:solidFill>
                      <a:prstDash val="solid"/>
                      <a:round/>
                      <a:headEnd len="med" type="none" w="med"/>
                      <a:tailEnd len="med" type="none" w="med"/>
                    </a:lnL>
                    <a:lnR w="9525" cap="flat">
                      <a:solidFill>
                        <a:srgbClr val="000000">
                          <a:alpha val="0"/>
                        </a:srgbClr>
                      </a:solidFill>
                      <a:prstDash val="solid"/>
                      <a:round/>
                      <a:headEnd len="med" type="none" w="med"/>
                      <a:tailEnd len="med" type="none" w="med"/>
                    </a:lnR>
                    <a:lnT w="9525" cap="flat">
                      <a:solidFill>
                        <a:srgbClr val="000000">
                          <a:alpha val="0"/>
                        </a:srgbClr>
                      </a:solidFill>
                      <a:prstDash val="solid"/>
                      <a:round/>
                      <a:headEnd len="med" type="none" w="med"/>
                      <a:tailEnd len="med" type="none" w="med"/>
                    </a:lnT>
                    <a:lnB w="9525" cap="flat">
                      <a:solidFill>
                        <a:srgbClr val="000000">
                          <a:alpha val="0"/>
                        </a:srgbClr>
                      </a:solidFill>
                      <a:prstDash val="solid"/>
                      <a:round/>
                      <a:headEnd len="med" type="none" w="med"/>
                      <a:tailEnd len="med" type="none" w="med"/>
                    </a:lnB>
                  </a:tcPr>
                </a:tc>
              </a:tr>
            </a:tbl>
          </a:graphicData>
        </a:graphic>
      </p:graphicFrame>
      <p:sp>
        <p:nvSpPr>
          <p:cNvPr name="Shape 392" id="39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396" id="396"/>
        <p:cNvGrpSpPr/>
        <p:nvPr/>
      </p:nvGrpSpPr>
      <p:grpSpPr>
        <a:xfrm>
          <a:off y="0" x="0"/>
          <a:ext cy="0" cx="0"/>
          <a:chOff y="0" x="0"/>
          <a:chExt cy="0" cx="0"/>
        </a:xfrm>
      </p:grpSpPr>
      <p:sp>
        <p:nvSpPr>
          <p:cNvPr name="Shape 397" id="397"/>
          <p:cNvSpPr/>
          <p:nvPr/>
        </p:nvSpPr>
        <p:spPr>
          <a:xfrm>
            <a:off y="0" x="6"/>
            <a:ext cy="6858000" cx="9213299"/>
          </a:xfrm>
          <a:prstGeom prst="rtTriangle">
            <a:avLst/>
          </a:prstGeom>
          <a:solidFill>
            <a:srgbClr val="F18618"/>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398" id="398"/>
          <p:cNvSpPr txBox="1"/>
          <p:nvPr>
            <p:ph type="body" idx="1"/>
          </p:nvPr>
        </p:nvSpPr>
        <p:spPr>
          <a:xfrm>
            <a:off y="5796600" x="228600"/>
            <a:ext cy="832799" cx="4450199"/>
          </a:xfrm>
          <a:prstGeom prst="rect">
            <a:avLst/>
          </a:prstGeom>
        </p:spPr>
        <p:txBody>
          <a:bodyPr bIns="91425" tIns="91425" lIns="91425" anchor="t" anchorCtr="0" rIns="91425">
            <a:spAutoFit/>
          </a:bodyPr>
          <a:lstStyle/>
          <a:p>
            <a:pPr rtl="0" lvl="0">
              <a:buNone/>
            </a:pPr>
            <a:r>
              <a:rPr lang="en" sz="4800" b="1"/>
              <a:t>Comments?</a:t>
            </a:r>
            <a:r>
              <a:rPr lang="en" sz="3600" b="1"/>
              <a:t> </a:t>
            </a:r>
          </a:p>
        </p:txBody>
      </p:sp>
      <p:sp>
        <p:nvSpPr>
          <p:cNvPr name="Shape 399" id="399"/>
          <p:cNvSpPr txBox="1"/>
          <p:nvPr>
            <p:ph type="body" idx="2"/>
          </p:nvPr>
        </p:nvSpPr>
        <p:spPr>
          <a:xfrm>
            <a:off y="228600" x="4465200"/>
            <a:ext cy="2287499" cx="4450199"/>
          </a:xfrm>
          <a:prstGeom prst="rect">
            <a:avLst/>
          </a:prstGeom>
        </p:spPr>
        <p:txBody>
          <a:bodyPr bIns="91425" tIns="91425" lIns="91425" anchor="t" anchorCtr="0" rIns="91425">
            <a:spAutoFit/>
          </a:bodyPr>
          <a:lstStyle/>
          <a:p>
            <a:pPr algn="r" rtl="0" lvl="0">
              <a:buNone/>
            </a:pPr>
            <a:r>
              <a:rPr lang="en" sz="4800" b="1"/>
              <a:t>Questions? </a:t>
            </a: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03" id="403"/>
        <p:cNvGrpSpPr/>
        <p:nvPr/>
      </p:nvGrpSpPr>
      <p:grpSpPr>
        <a:xfrm>
          <a:off y="0" x="0"/>
          <a:ext cy="0" cx="0"/>
          <a:chOff y="0" x="0"/>
          <a:chExt cy="0" cx="0"/>
        </a:xfrm>
      </p:grpSpPr>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07" id="407"/>
        <p:cNvGrpSpPr/>
        <p:nvPr/>
      </p:nvGrpSpPr>
      <p:grpSpPr>
        <a:xfrm>
          <a:off y="0" x="0"/>
          <a:ext cy="0" cx="0"/>
          <a:chOff y="0" x="0"/>
          <a:chExt cy="0" cx="0"/>
        </a:xfrm>
      </p:grpSpPr>
      <p:sp>
        <p:nvSpPr>
          <p:cNvPr name="Shape 408" id="408"/>
          <p:cNvSpPr txBox="1"/>
          <p:nvPr/>
        </p:nvSpPr>
        <p:spPr>
          <a:xfrm>
            <a:off y="1002125" x="1219475"/>
            <a:ext cy="3597900" cx="6169800"/>
          </a:xfrm>
          <a:prstGeom prst="rect">
            <a:avLst/>
          </a:prstGeom>
          <a:noFill/>
        </p:spPr>
        <p:txBody>
          <a:bodyPr bIns="91425" tIns="91425" lIns="91425" anchor="t" anchorCtr="0" rIns="91425">
            <a:spAutoFit/>
          </a:bodyPr>
          <a:lstStyle/>
          <a:p>
            <a:pPr rtl="0" lvl="0">
              <a:buNone/>
            </a:pPr>
            <a:r>
              <a:rPr lang="en"/>
              <a:t>Bo Hu's Comments:</a:t>
            </a:r>
          </a:p>
          <a:p>
            <a:pPr rtl="0" lvl="0">
              <a:buNone/>
            </a:pPr>
            <a:r>
              <a:rPr lang="en"/>
              <a:t>-Visual of final system?</a:t>
            </a:r>
          </a:p>
          <a:p>
            <a:pPr rtl="0" lvl="0">
              <a:buNone/>
            </a:pPr>
            <a:r>
              <a:rPr lang="en"/>
              <a:t>-Major Obstacles </a:t>
            </a:r>
          </a:p>
          <a:p>
            <a:pPr rtl="0" lvl="0">
              <a:buNone/>
            </a:pPr>
            <a:r>
              <a:rPr lang="en"/>
              <a:t>-How we plan to overcome obstacles (in master plan)</a:t>
            </a:r>
          </a:p>
          <a:p>
            <a:r>
              <a:t/>
            </a:r>
          </a:p>
          <a:p>
            <a:pPr rtl="0" lvl="0">
              <a:buNone/>
            </a:pPr>
            <a:r>
              <a:rPr lang="en"/>
              <a:t>^Add to presentations for weeks 9 and 10? </a:t>
            </a:r>
          </a:p>
          <a:p>
            <a:r>
              <a:t/>
            </a:r>
          </a:p>
          <a:p>
            <a:pPr rtl="0" lvl="0">
              <a:buNone/>
            </a:pPr>
            <a:r>
              <a:rPr lang="en"/>
              <a:t>Also,</a:t>
            </a:r>
          </a:p>
          <a:p>
            <a:pPr rtl="0" lvl="0">
              <a:buNone/>
            </a:pPr>
            <a:r>
              <a:rPr lang="en"/>
              <a:t>-more software info (like what Vic answered at the first presentation, tell us all! :D)</a:t>
            </a:r>
          </a:p>
          <a:p>
            <a:pPr>
              <a:buNone/>
            </a:pPr>
            <a:r>
              <a:rPr lang="en"/>
              <a:t>-fix pugh analysis? (some boxes are colored/not colored and they don't make sense), dark red makes font difficult to read (perhaps make the colors more pale?)</a:t>
            </a: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12" id="412"/>
        <p:cNvGrpSpPr/>
        <p:nvPr/>
      </p:nvGrpSpPr>
      <p:grpSpPr>
        <a:xfrm>
          <a:off y="0" x="0"/>
          <a:ext cy="0" cx="0"/>
          <a:chOff y="0" x="0"/>
          <a:chExt cy="0" cx="0"/>
        </a:xfrm>
      </p:grpSpPr>
      <p:sp>
        <p:nvSpPr>
          <p:cNvPr name="Shape 413" id="413"/>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Light Field Imaging</a:t>
            </a:r>
          </a:p>
        </p:txBody>
      </p:sp>
      <p:sp>
        <p:nvSpPr>
          <p:cNvPr name="Shape 414" id="414"/>
          <p:cNvSpPr txBox="1"/>
          <p:nvPr/>
        </p:nvSpPr>
        <p:spPr>
          <a:xfrm>
            <a:off y="6106025" x="4782550"/>
            <a:ext cy="581400" cx="4090800"/>
          </a:xfrm>
          <a:prstGeom prst="rect">
            <a:avLst/>
          </a:prstGeom>
          <a:noFill/>
        </p:spPr>
        <p:txBody>
          <a:bodyPr bIns="91425" tIns="91425" lIns="91425" anchor="t" anchorCtr="0" rIns="91425">
            <a:spAutoFit/>
          </a:bodyPr>
          <a:lstStyle/>
          <a:p/>
        </p:txBody>
      </p:sp>
      <p:sp>
        <p:nvSpPr>
          <p:cNvPr name="Shape 415" id="415"/>
          <p:cNvSpPr txBox="1"/>
          <p:nvPr/>
        </p:nvSpPr>
        <p:spPr>
          <a:xfrm>
            <a:off y="6109925" x="4312566"/>
            <a:ext cy="573600" cx="4754700"/>
          </a:xfrm>
          <a:prstGeom prst="rect">
            <a:avLst/>
          </a:prstGeom>
        </p:spPr>
        <p:txBody>
          <a:bodyPr bIns="91425" tIns="91425" lIns="91425" anchor="ctr" anchorCtr="0" rIns="91425">
            <a:spAutoFit/>
          </a:bodyPr>
          <a:lstStyle/>
          <a:p>
            <a:pPr rtl="0" lvl="0">
              <a:buNone/>
            </a:pPr>
            <a:r>
              <a:rPr lang="en" sz="1100" u="sng">
                <a:solidFill>
                  <a:schemeClr val="hlink"/>
                </a:solidFill>
                <a:hlinkClick r:id="rId3"/>
              </a:rPr>
              <a:t>http://www.engineersgarage.com/articles/light-field-photography?page=2</a:t>
            </a:r>
          </a:p>
        </p:txBody>
      </p:sp>
      <p:sp>
        <p:nvSpPr>
          <p:cNvPr name="Shape 416" id="416"/>
          <p:cNvSpPr/>
          <p:nvPr/>
        </p:nvSpPr>
        <p:spPr>
          <a:xfrm>
            <a:off y="1635257" x="676837"/>
            <a:ext cy="4651124" cx="7790222"/>
          </a:xfrm>
          <a:prstGeom prst="rect">
            <a:avLst/>
          </a:prstGeom>
          <a:blipFill>
            <a:blip r:embed="rId4"/>
            <a:stretch>
              <a:fillRect/>
            </a:stretch>
          </a:blipFill>
          <a:ln>
            <a:noFill/>
          </a:ln>
        </p:spPr>
      </p:sp>
      <p:sp>
        <p:nvSpPr>
          <p:cNvPr name="Shape 417" id="41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21" id="421"/>
        <p:cNvGrpSpPr/>
        <p:nvPr/>
      </p:nvGrpSpPr>
      <p:grpSpPr>
        <a:xfrm>
          <a:off y="0" x="0"/>
          <a:ext cy="0" cx="0"/>
          <a:chOff y="0" x="0"/>
          <a:chExt cy="0" cx="0"/>
        </a:xfrm>
      </p:grpSpPr>
      <p:sp>
        <p:nvSpPr>
          <p:cNvPr name="Shape 422" id="422"/>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algn="ctr">
              <a:buNone/>
            </a:pPr>
            <a:r>
              <a:rPr lang="en"/>
              <a:t>Video Processing</a:t>
            </a:r>
          </a:p>
        </p:txBody>
      </p:sp>
      <p:sp>
        <p:nvSpPr>
          <p:cNvPr name="Shape 423" id="423"/>
          <p:cNvSpPr txBox="1"/>
          <p:nvPr>
            <p:ph type="body" idx="1"/>
          </p:nvPr>
        </p:nvSpPr>
        <p:spPr>
          <a:xfrm>
            <a:off y="1600200" x="457200"/>
            <a:ext cy="4967700" cx="8229600"/>
          </a:xfrm>
          <a:prstGeom prst="rect">
            <a:avLst/>
          </a:prstGeom>
          <a:ln w="9525" cap="flat">
            <a:solidFill>
              <a:schemeClr val="lt1"/>
            </a:solidFill>
            <a:prstDash val="solid"/>
            <a:round/>
            <a:headEnd len="med" type="none" w="med"/>
            <a:tailEnd len="med" type="none" w="med"/>
          </a:ln>
        </p:spPr>
        <p:txBody>
          <a:bodyPr bIns="91425" tIns="91425" lIns="91425" anchor="t" anchorCtr="0" rIns="91425">
            <a:spAutoFit/>
          </a:bodyPr>
          <a:lstStyle/>
          <a:p>
            <a:pPr indent="-419100" marL="457200" rtl="0" lvl="0">
              <a:buClr>
                <a:schemeClr val="dk1"/>
              </a:buClr>
              <a:buSzPct val="166666"/>
              <a:buFont typeface="Arial"/>
              <a:buChar char="•"/>
            </a:pPr>
            <a:r>
              <a:rPr lang="en"/>
              <a:t>Video Compression reduces file size using Codecs</a:t>
            </a:r>
          </a:p>
          <a:p>
            <a:pPr indent="-381000" marL="914400" rtl="0" lvl="1">
              <a:buClr>
                <a:schemeClr val="dk1"/>
              </a:buClr>
              <a:buSzPct val="80000"/>
              <a:buFont typeface="Courier New"/>
              <a:buChar char="o"/>
            </a:pPr>
            <a:r>
              <a:rPr lang="en"/>
              <a:t>Makes files sizes smaller and easier for the computer to handle</a:t>
            </a:r>
          </a:p>
          <a:p>
            <a:pPr indent="-419100" marL="457200" rtl="0" lvl="0">
              <a:buClr>
                <a:schemeClr val="dk1"/>
              </a:buClr>
              <a:buSzPct val="166666"/>
              <a:buFont typeface="Arial"/>
              <a:buChar char="•"/>
            </a:pPr>
            <a:r>
              <a:rPr lang="en"/>
              <a:t>Transformations: Translations, Scale, and Rotation</a:t>
            </a:r>
          </a:p>
          <a:p>
            <a:pPr indent="-381000" marL="914400" rtl="0" lvl="1">
              <a:buClr>
                <a:schemeClr val="dk1"/>
              </a:buClr>
              <a:buSzPct val="80000"/>
              <a:buFont typeface="Courier New"/>
              <a:buChar char="o"/>
            </a:pPr>
            <a:r>
              <a:rPr lang="en"/>
              <a:t>Accounts for differences between video streams due to the camera setup and possible errors</a:t>
            </a:r>
          </a:p>
          <a:p>
            <a:pPr indent="-381000" marL="1371600" rtl="0" lvl="2">
              <a:buClr>
                <a:schemeClr val="dk1"/>
              </a:buClr>
              <a:buSzPct val="80000"/>
              <a:buFont typeface="Wingdings"/>
              <a:buChar char="§"/>
            </a:pPr>
            <a:r>
              <a:rPr lang="en"/>
              <a:t>offset cameras</a:t>
            </a:r>
          </a:p>
          <a:p>
            <a:pPr indent="-381000" marL="1371600" rtl="0" lvl="2">
              <a:buClr>
                <a:schemeClr val="dk1"/>
              </a:buClr>
              <a:buSzPct val="80000"/>
              <a:buFont typeface="Wingdings"/>
              <a:buChar char="§"/>
            </a:pPr>
            <a:r>
              <a:rPr lang="en"/>
              <a:t>angling</a:t>
            </a:r>
          </a:p>
          <a:p>
            <a:pPr indent="-381000" marL="1371600" rtl="0" lvl="2">
              <a:buClr>
                <a:schemeClr val="dk1"/>
              </a:buClr>
              <a:buSzPct val="80000"/>
              <a:buFont typeface="Wingdings"/>
              <a:buChar char="§"/>
            </a:pPr>
            <a:r>
              <a:rPr lang="en"/>
              <a:t>field of view</a:t>
            </a:r>
          </a:p>
        </p:txBody>
      </p:sp>
      <p:sp>
        <p:nvSpPr>
          <p:cNvPr name="Shape 424" id="424"/>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28" id="428"/>
        <p:cNvGrpSpPr/>
        <p:nvPr/>
      </p:nvGrpSpPr>
      <p:grpSpPr>
        <a:xfrm>
          <a:off y="0" x="0"/>
          <a:ext cy="0" cx="0"/>
          <a:chOff y="0" x="0"/>
          <a:chExt cy="0" cx="0"/>
        </a:xfrm>
      </p:grpSpPr>
      <p:sp>
        <p:nvSpPr>
          <p:cNvPr name="Shape 429" id="429"/>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a:t>Video Processing Cont.</a:t>
            </a:r>
          </a:p>
        </p:txBody>
      </p:sp>
      <p:sp>
        <p:nvSpPr>
          <p:cNvPr name="Shape 430" id="430"/>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419100" marL="457200" rtl="0" lvl="0">
              <a:buClr>
                <a:schemeClr val="dk1"/>
              </a:buClr>
              <a:buSzPct val="166666"/>
              <a:buFont typeface="Arial"/>
              <a:buChar char="•"/>
            </a:pPr>
            <a:r>
              <a:rPr lang="en"/>
              <a:t>Alpha Blending combining images based on transparency</a:t>
            </a:r>
          </a:p>
          <a:p>
            <a:r>
              <a:t/>
            </a:r>
          </a:p>
        </p:txBody>
      </p:sp>
      <p:sp>
        <p:nvSpPr>
          <p:cNvPr name="Shape 431" id="431"/>
          <p:cNvSpPr/>
          <p:nvPr/>
        </p:nvSpPr>
        <p:spPr>
          <a:xfrm>
            <a:off y="2817496" x="457200"/>
            <a:ext cy="2889054" cx="4712461"/>
          </a:xfrm>
          <a:prstGeom prst="rect">
            <a:avLst/>
          </a:prstGeom>
          <a:blipFill>
            <a:blip r:embed="rId3"/>
            <a:stretch>
              <a:fillRect/>
            </a:stretch>
          </a:blipFill>
          <a:ln>
            <a:noFill/>
          </a:ln>
        </p:spPr>
      </p:sp>
      <p:sp>
        <p:nvSpPr>
          <p:cNvPr name="Shape 432" id="432"/>
          <p:cNvSpPr txBox="1"/>
          <p:nvPr/>
        </p:nvSpPr>
        <p:spPr>
          <a:xfrm>
            <a:off y="2907277" x="5503191"/>
            <a:ext cy="2997300" cx="3183600"/>
          </a:xfrm>
          <a:prstGeom prst="rect">
            <a:avLst/>
          </a:prstGeom>
          <a:noFill/>
        </p:spPr>
        <p:txBody>
          <a:bodyPr bIns="91425" tIns="91425" lIns="91425" anchor="t" anchorCtr="0" rIns="91425">
            <a:spAutoFit/>
          </a:bodyPr>
          <a:lstStyle/>
          <a:p>
            <a:pPr indent="-317500" marL="457200" lvl="0">
              <a:buClr>
                <a:srgbClr val="000000"/>
              </a:buClr>
              <a:buSzPct val="97222"/>
              <a:buFont typeface="Arial"/>
              <a:buChar char="•"/>
            </a:pPr>
            <a:r>
              <a:rPr lang="en" sz="2400"/>
              <a:t>We can reduce the transparency of some videos in order to layer them on top of one another and still see all the layers at once.</a:t>
            </a:r>
          </a:p>
        </p:txBody>
      </p:sp>
      <p:sp>
        <p:nvSpPr>
          <p:cNvPr name="Shape 433" id="433"/>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37" id="437"/>
        <p:cNvGrpSpPr/>
        <p:nvPr/>
      </p:nvGrpSpPr>
      <p:grpSpPr>
        <a:xfrm>
          <a:off y="0" x="0"/>
          <a:ext cy="0" cx="0"/>
          <a:chOff y="0" x="0"/>
          <a:chExt cy="0" cx="0"/>
        </a:xfrm>
      </p:grpSpPr>
      <p:sp>
        <p:nvSpPr>
          <p:cNvPr name="Shape 438" id="438"/>
          <p:cNvSpPr txBox="1"/>
          <p:nvPr>
            <p:ph type="title"/>
          </p:nvPr>
        </p:nvSpPr>
        <p:spPr>
          <a:xfrm>
            <a:off y="190760" x="205600"/>
            <a:ext cy="854100" cx="8229600"/>
          </a:xfrm>
          <a:prstGeom prst="rect">
            <a:avLst/>
          </a:prstGeom>
        </p:spPr>
        <p:txBody>
          <a:bodyPr bIns="91425" tIns="91425" lIns="91425" anchor="b" anchorCtr="0" rIns="91425">
            <a:spAutoFit/>
          </a:bodyPr>
          <a:lstStyle/>
          <a:p>
            <a:pPr rtl="0" lvl="0">
              <a:buNone/>
            </a:pPr>
            <a:r>
              <a:rPr lang="en"/>
              <a:t>Simple Testing Requirements</a:t>
            </a:r>
          </a:p>
        </p:txBody>
      </p:sp>
      <p:graphicFrame>
        <p:nvGraphicFramePr>
          <p:cNvPr name="Shape 439" id="439"/>
          <p:cNvGraphicFramePr/>
          <p:nvPr/>
        </p:nvGraphicFramePr>
        <p:xfrm>
          <a:off y="1524300" x="952500"/>
          <a:ext cy="3000000" cx="3000000"/>
        </p:xfrm>
        <a:graphic>
          <a:graphicData uri="http://schemas.openxmlformats.org/drawingml/2006/table">
            <a:tbl>
              <a:tblPr>
                <a:noFill/>
                <a:tableStyleId>{4F259420-E80D-4B18-BE30-6287E835B541}</a:tableStyleId>
              </a:tblPr>
              <a:tblGrid>
                <a:gridCol w="3604950"/>
                <a:gridCol w="3634050"/>
              </a:tblGrid>
              <a:tr h="369000">
                <a:tc>
                  <a:txBody>
                    <a:bodyPr>
                      <a:spAutoFit/>
                    </a:bodyPr>
                    <a:lstStyle/>
                    <a:p>
                      <a:pPr rtl="0" lvl="0">
                        <a:buNone/>
                      </a:pPr>
                      <a:r>
                        <a:rPr lang="en"/>
                        <a:t>Video type</a:t>
                      </a:r>
                    </a:p>
                  </a:txBody>
                  <a:tcPr marB="91425" marT="91425" marR="91425" marL="91425"/>
                </a:tc>
                <a:tc>
                  <a:txBody>
                    <a:bodyPr>
                      <a:spAutoFit/>
                    </a:bodyPr>
                    <a:lstStyle/>
                    <a:p>
                      <a:pPr rtl="0" lvl="0">
                        <a:buNone/>
                      </a:pPr>
                      <a:r>
                        <a:rPr lang="en"/>
                        <a:t>Black and White</a:t>
                      </a:r>
                    </a:p>
                  </a:txBody>
                  <a:tcPr marB="91425" marT="91425" marR="91425" marL="91425"/>
                </a:tc>
              </a:tr>
              <a:tr h="369000">
                <a:tc>
                  <a:txBody>
                    <a:bodyPr>
                      <a:spAutoFit/>
                    </a:bodyPr>
                    <a:lstStyle/>
                    <a:p>
                      <a:pPr rtl="0" lvl="0">
                        <a:buNone/>
                      </a:pPr>
                      <a:r>
                        <a:rPr lang="en"/>
                        <a:t>Movement of Cameras</a:t>
                      </a:r>
                    </a:p>
                  </a:txBody>
                  <a:tcPr marB="91425" marT="91425" marR="91425" marL="91425"/>
                </a:tc>
                <a:tc>
                  <a:txBody>
                    <a:bodyPr>
                      <a:spAutoFit/>
                    </a:bodyPr>
                    <a:lstStyle/>
                    <a:p>
                      <a:pPr rtl="0" lvl="0">
                        <a:buNone/>
                      </a:pPr>
                      <a:r>
                        <a:rPr lang="en"/>
                        <a:t>Stationary</a:t>
                      </a:r>
                    </a:p>
                  </a:txBody>
                  <a:tcPr marB="91425" marT="91425" marR="91425" marL="91425"/>
                </a:tc>
              </a:tr>
              <a:tr h="369000">
                <a:tc>
                  <a:txBody>
                    <a:bodyPr>
                      <a:spAutoFit/>
                    </a:bodyPr>
                    <a:lstStyle/>
                    <a:p>
                      <a:pPr rtl="0" lvl="0">
                        <a:buNone/>
                      </a:pPr>
                      <a:r>
                        <a:rPr lang="en"/>
                        <a:t>Movement of Lens</a:t>
                      </a:r>
                    </a:p>
                  </a:txBody>
                  <a:tcPr marB="91425" marT="91425" marR="91425" marL="91425"/>
                </a:tc>
                <a:tc>
                  <a:txBody>
                    <a:bodyPr>
                      <a:spAutoFit/>
                    </a:bodyPr>
                    <a:lstStyle/>
                    <a:p>
                      <a:pPr rtl="0" lvl="0">
                        <a:buNone/>
                      </a:pPr>
                      <a:r>
                        <a:rPr lang="en"/>
                        <a:t>No Zoom</a:t>
                      </a:r>
                    </a:p>
                  </a:txBody>
                  <a:tcPr marB="91425" marT="91425" marR="91425" marL="91425"/>
                </a:tc>
              </a:tr>
              <a:tr h="369000">
                <a:tc>
                  <a:txBody>
                    <a:bodyPr>
                      <a:spAutoFit/>
                    </a:bodyPr>
                    <a:lstStyle/>
                    <a:p>
                      <a:pPr rtl="0" lvl="0">
                        <a:buNone/>
                      </a:pPr>
                      <a:r>
                        <a:rPr lang="en"/>
                        <a:t>Number of Cameras</a:t>
                      </a:r>
                    </a:p>
                  </a:txBody>
                  <a:tcPr marB="91425" marT="91425" marR="91425" marL="91425"/>
                </a:tc>
                <a:tc>
                  <a:txBody>
                    <a:bodyPr>
                      <a:spAutoFit/>
                    </a:bodyPr>
                    <a:lstStyle/>
                    <a:p>
                      <a:pPr rtl="0" lvl="0">
                        <a:buNone/>
                      </a:pPr>
                      <a:r>
                        <a:rPr lang="en"/>
                        <a:t>2-4</a:t>
                      </a:r>
                    </a:p>
                  </a:txBody>
                  <a:tcPr marB="91425" marT="91425" marR="91425" marL="91425"/>
                </a:tc>
              </a:tr>
              <a:tr h="1374675">
                <a:tc>
                  <a:txBody>
                    <a:bodyPr>
                      <a:spAutoFit/>
                    </a:bodyPr>
                    <a:lstStyle/>
                    <a:p>
                      <a:pPr rtl="0" lvl="0">
                        <a:buNone/>
                      </a:pPr>
                      <a:r>
                        <a:rPr lang="en"/>
                        <a:t>Types of Cameras</a:t>
                      </a:r>
                    </a:p>
                  </a:txBody>
                  <a:tcPr marB="91425" marT="91425" marR="91425" marL="91425"/>
                </a:tc>
                <a:tc>
                  <a:txBody>
                    <a:bodyPr>
                      <a:spAutoFit/>
                    </a:bodyPr>
                    <a:lstStyle/>
                    <a:p>
                      <a:pPr rtl="0" lvl="0">
                        <a:buNone/>
                      </a:pPr>
                      <a:r>
                        <a:rPr lang="en"/>
                        <a:t>Point Grey: Grasshoppers and Chameleon,</a:t>
                      </a:r>
                    </a:p>
                    <a:p>
                      <a:pPr rtl="0" lvl="0">
                        <a:buNone/>
                      </a:pPr>
                      <a:r>
                        <a:rPr lang="en"/>
                        <a:t>Webcams</a:t>
                      </a:r>
                    </a:p>
                    <a:p>
                      <a:pPr rtl="0" lvl="0">
                        <a:buNone/>
                      </a:pPr>
                      <a:r>
                        <a:rPr lang="en"/>
                        <a:t>GoPRO</a:t>
                      </a:r>
                    </a:p>
                    <a:p>
                      <a:pPr rtl="0" lvl="0">
                        <a:buNone/>
                      </a:pPr>
                      <a:r>
                        <a:rPr lang="en"/>
                        <a:t>Pinhole Camera</a:t>
                      </a:r>
                    </a:p>
                    <a:p>
                      <a:pPr rtl="0" lvl="0">
                        <a:buNone/>
                      </a:pPr>
                      <a:r>
                        <a:rPr lang="en"/>
                        <a:t>Kodak Cameras</a:t>
                      </a:r>
                    </a:p>
                  </a:txBody>
                  <a:tcPr marB="91425" marT="91425" marR="91425" marL="91425"/>
                </a:tc>
              </a:tr>
              <a:tr h="369000">
                <a:tc>
                  <a:txBody>
                    <a:bodyPr>
                      <a:spAutoFit/>
                    </a:bodyPr>
                    <a:lstStyle/>
                    <a:p>
                      <a:pPr rtl="0" lvl="0">
                        <a:buNone/>
                      </a:pPr>
                      <a:r>
                        <a:rPr lang="en"/>
                        <a:t>Scale Dimensions</a:t>
                      </a:r>
                    </a:p>
                  </a:txBody>
                  <a:tcPr marB="91425" marT="91425" marR="91425" marL="91425"/>
                </a:tc>
                <a:tc>
                  <a:txBody>
                    <a:bodyPr>
                      <a:spAutoFit/>
                    </a:bodyPr>
                    <a:lstStyle/>
                    <a:p>
                      <a:pPr rtl="0" lvl="0">
                        <a:buNone/>
                      </a:pPr>
                      <a:r>
                        <a:rPr lang="en"/>
                        <a:t>Small(5x5) feet</a:t>
                      </a:r>
                    </a:p>
                  </a:txBody>
                  <a:tcPr marB="91425" marT="91425" marR="91425" marL="91425"/>
                </a:tc>
              </a:tr>
              <a:tr h="369000">
                <a:tc>
                  <a:txBody>
                    <a:bodyPr>
                      <a:spAutoFit/>
                    </a:bodyPr>
                    <a:lstStyle/>
                    <a:p>
                      <a:pPr rtl="0" lvl="0">
                        <a:buNone/>
                      </a:pPr>
                      <a:r>
                        <a:rPr lang="en"/>
                        <a:t>Field of View</a:t>
                      </a:r>
                    </a:p>
                  </a:txBody>
                  <a:tcPr marB="91425" marT="91425" marR="91425" marL="91425"/>
                </a:tc>
                <a:tc>
                  <a:txBody>
                    <a:bodyPr>
                      <a:spAutoFit/>
                    </a:bodyPr>
                    <a:lstStyle/>
                    <a:p>
                      <a:pPr rtl="0" lvl="0">
                        <a:buNone/>
                      </a:pPr>
                      <a:r>
                        <a:rPr lang="en"/>
                        <a:t>Future Scope</a:t>
                      </a:r>
                    </a:p>
                  </a:txBody>
                  <a:tcPr marB="91425" marT="91425" marR="91425" marL="91425"/>
                </a:tc>
              </a:tr>
              <a:tr h="570150">
                <a:tc>
                  <a:txBody>
                    <a:bodyPr>
                      <a:spAutoFit/>
                    </a:bodyPr>
                    <a:lstStyle/>
                    <a:p>
                      <a:pPr rtl="0" lvl="0">
                        <a:buNone/>
                      </a:pPr>
                      <a:r>
                        <a:rPr lang="en"/>
                        <a:t>Speed</a:t>
                      </a:r>
                    </a:p>
                  </a:txBody>
                  <a:tcPr marB="91425" marT="91425" marR="91425" marL="91425"/>
                </a:tc>
                <a:tc>
                  <a:txBody>
                    <a:bodyPr>
                      <a:spAutoFit/>
                    </a:bodyPr>
                    <a:lstStyle/>
                    <a:p>
                      <a:pPr rtl="0" lvl="0">
                        <a:buNone/>
                      </a:pPr>
                      <a:r>
                        <a:rPr lang="en"/>
                        <a:t>Frame Rate=10 frames per second</a:t>
                      </a:r>
                    </a:p>
                    <a:p>
                      <a:pPr rtl="0" lvl="0">
                        <a:buNone/>
                      </a:pPr>
                      <a:r>
                        <a:rPr lang="en"/>
                        <a:t>Data Processing=less than 1 second</a:t>
                      </a:r>
                    </a:p>
                  </a:txBody>
                  <a:tcPr marB="91425" marT="91425" marR="91425" marL="91425"/>
                </a:tc>
              </a:tr>
              <a:tr h="369000">
                <a:tc>
                  <a:txBody>
                    <a:bodyPr>
                      <a:spAutoFit/>
                    </a:bodyPr>
                    <a:lstStyle/>
                    <a:p>
                      <a:pPr rtl="0" lvl="0">
                        <a:buNone/>
                      </a:pPr>
                      <a:r>
                        <a:rPr lang="en"/>
                        <a:t>Resolution</a:t>
                      </a:r>
                    </a:p>
                  </a:txBody>
                  <a:tcPr marB="91425" marT="91425" marR="91425" marL="91425"/>
                </a:tc>
                <a:tc>
                  <a:txBody>
                    <a:bodyPr>
                      <a:spAutoFit/>
                    </a:bodyPr>
                    <a:lstStyle/>
                    <a:p>
                      <a:pPr rtl="0" lvl="0">
                        <a:buNone/>
                      </a:pPr>
                      <a:r>
                        <a:rPr lang="en"/>
                        <a:t>640p</a:t>
                      </a:r>
                    </a:p>
                  </a:txBody>
                  <a:tcPr marB="91425" marT="91425" marR="91425" marL="91425"/>
                </a:tc>
              </a:tr>
              <a:tr h="369000">
                <a:tc>
                  <a:txBody>
                    <a:bodyPr>
                      <a:spAutoFit/>
                    </a:bodyPr>
                    <a:lstStyle/>
                    <a:p>
                      <a:pPr rtl="0" lvl="0">
                        <a:buNone/>
                      </a:pPr>
                      <a:r>
                        <a:rPr lang="en"/>
                        <a:t>Data Connector</a:t>
                      </a:r>
                    </a:p>
                  </a:txBody>
                  <a:tcPr marB="91425" marT="91425" marR="91425" marL="91425"/>
                </a:tc>
                <a:tc>
                  <a:txBody>
                    <a:bodyPr>
                      <a:spAutoFit/>
                    </a:bodyPr>
                    <a:lstStyle/>
                    <a:p>
                      <a:pPr rtl="0" lvl="0">
                        <a:buNone/>
                      </a:pPr>
                      <a:r>
                        <a:rPr lang="en"/>
                        <a:t>Firewire</a:t>
                      </a:r>
                    </a:p>
                  </a:txBody>
                  <a:tcPr marB="91425" marT="91425" marR="91425" marL="91425"/>
                </a:tc>
              </a:tr>
            </a:tbl>
          </a:graphicData>
        </a:graphic>
      </p:graphicFrame>
      <p:sp>
        <p:nvSpPr>
          <p:cNvPr name="Shape 440" id="44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44" id="444"/>
        <p:cNvGrpSpPr/>
        <p:nvPr/>
      </p:nvGrpSpPr>
      <p:grpSpPr>
        <a:xfrm>
          <a:off y="0" x="0"/>
          <a:ext cy="0" cx="0"/>
          <a:chOff y="0" x="0"/>
          <a:chExt cy="0" cx="0"/>
        </a:xfrm>
      </p:grpSpPr>
      <p:sp>
        <p:nvSpPr>
          <p:cNvPr name="Shape 445" id="445"/>
          <p:cNvSpPr txBox="1"/>
          <p:nvPr>
            <p:ph type="title"/>
          </p:nvPr>
        </p:nvSpPr>
        <p:spPr>
          <a:xfrm>
            <a:off y="274637" x="457200"/>
            <a:ext cy="1143000" cx="8229600"/>
          </a:xfrm>
          <a:prstGeom prst="rect">
            <a:avLst/>
          </a:prstGeom>
        </p:spPr>
        <p:txBody>
          <a:bodyPr bIns="91425" tIns="91425" lIns="91425" anchor="b" anchorCtr="0" rIns="91425">
            <a:spAutoFit/>
          </a:bodyPr>
          <a:lstStyle/>
          <a:p>
            <a:pPr algn="ctr">
              <a:buNone/>
            </a:pPr>
            <a:r>
              <a:rPr lang="en"/>
              <a:t>Video Processing Cont.</a:t>
            </a:r>
          </a:p>
        </p:txBody>
      </p:sp>
      <p:sp>
        <p:nvSpPr>
          <p:cNvPr name="Shape 446" id="446"/>
          <p:cNvSpPr txBox="1"/>
          <p:nvPr>
            <p:ph type="body" idx="1"/>
          </p:nvPr>
        </p:nvSpPr>
        <p:spPr>
          <a:xfrm>
            <a:off y="1600200" x="457200"/>
            <a:ext cy="2926800" cx="8229600"/>
          </a:xfrm>
          <a:prstGeom prst="rect">
            <a:avLst/>
          </a:prstGeom>
        </p:spPr>
        <p:txBody>
          <a:bodyPr bIns="91425" tIns="91425" lIns="91425" anchor="t" anchorCtr="0" rIns="91425">
            <a:spAutoFit/>
          </a:bodyPr>
          <a:lstStyle/>
          <a:p>
            <a:pPr indent="-419100" marL="457200" rtl="0" lvl="0">
              <a:buClr>
                <a:schemeClr val="dk1"/>
              </a:buClr>
              <a:buSzPct val="166666"/>
              <a:buFont typeface="Arial"/>
              <a:buChar char="•"/>
            </a:pPr>
            <a:r>
              <a:rPr lang="en"/>
              <a:t>Video Stitching - Choosing proper overlap</a:t>
            </a:r>
          </a:p>
          <a:p>
            <a:pPr indent="-381000" marL="914400" rtl="0" lvl="1">
              <a:buClr>
                <a:schemeClr val="dk1"/>
              </a:buClr>
              <a:buSzPct val="80000"/>
              <a:buFont typeface="Courier New"/>
              <a:buChar char="o"/>
            </a:pPr>
            <a:r>
              <a:rPr lang="en"/>
              <a:t>Have to be careful to leave no obvious seams between videos</a:t>
            </a:r>
          </a:p>
          <a:p>
            <a:pPr indent="-419100" marL="457200" rtl="0" lvl="0">
              <a:buClr>
                <a:schemeClr val="dk1"/>
              </a:buClr>
              <a:buSzPct val="166666"/>
              <a:buFont typeface="Arial"/>
              <a:buChar char="•"/>
            </a:pPr>
            <a:r>
              <a:rPr lang="en"/>
              <a:t>Registration - identifying similar points to create transformation matrices</a:t>
            </a:r>
          </a:p>
          <a:p>
            <a:pPr indent="-381000" marL="914400" rtl="0" lvl="1">
              <a:buClr>
                <a:schemeClr val="dk1"/>
              </a:buClr>
              <a:buSzPct val="80000"/>
              <a:buFont typeface="Courier New"/>
              <a:buChar char="o"/>
            </a:pPr>
            <a:r>
              <a:rPr lang="en"/>
              <a:t>Use Block Matching Algorithm and Phase Correlation</a:t>
            </a:r>
          </a:p>
          <a:p>
            <a:r>
              <a:t/>
            </a:r>
          </a:p>
        </p:txBody>
      </p:sp>
      <p:sp>
        <p:nvSpPr>
          <p:cNvPr name="Shape 447" id="447"/>
          <p:cNvSpPr txBox="1"/>
          <p:nvPr/>
        </p:nvSpPr>
        <p:spPr>
          <a:xfrm>
            <a:off y="3888692" x="457200"/>
            <a:ext cy="2592599" cx="3511800"/>
          </a:xfrm>
          <a:prstGeom prst="rect">
            <a:avLst/>
          </a:prstGeom>
          <a:noFill/>
        </p:spPr>
        <p:txBody>
          <a:bodyPr bIns="91425" tIns="91425" lIns="91425" anchor="t" anchorCtr="0" rIns="91425">
            <a:spAutoFit/>
          </a:bodyPr>
          <a:lstStyle/>
          <a:p>
            <a:pPr indent="-419100" marL="457200" rtl="0" lvl="0">
              <a:spcBef>
                <a:spcPts val="600"/>
              </a:spcBef>
              <a:buClr>
                <a:schemeClr val="dk1"/>
              </a:buClr>
              <a:buSzPct val="208333"/>
              <a:buFont typeface="Arial"/>
              <a:buChar char="•"/>
            </a:pPr>
            <a:r>
              <a:rPr lang="en" sz="2400">
                <a:solidFill>
                  <a:schemeClr val="dk1"/>
                </a:solidFill>
              </a:rPr>
              <a:t>
</a:t>
            </a:r>
            <a:r>
              <a:rPr lang="en" sz="3000">
                <a:solidFill>
                  <a:schemeClr val="dk1"/>
                </a:solidFill>
              </a:rPr>
              <a:t>Eliminate Ghost Images through warping and transformations</a:t>
            </a:r>
          </a:p>
        </p:txBody>
      </p:sp>
      <p:sp>
        <p:nvSpPr>
          <p:cNvPr name="Shape 448" id="448"/>
          <p:cNvSpPr/>
          <p:nvPr/>
        </p:nvSpPr>
        <p:spPr>
          <a:xfrm>
            <a:off y="4102578" x="4298475"/>
            <a:ext cy="2378713" cx="4029825"/>
          </a:xfrm>
          <a:prstGeom prst="rect">
            <a:avLst/>
          </a:prstGeom>
          <a:blipFill>
            <a:blip r:embed="rId3"/>
            <a:stretch>
              <a:fillRect/>
            </a:stretch>
          </a:blipFill>
          <a:ln>
            <a:noFill/>
          </a:ln>
        </p:spPr>
      </p:sp>
      <p:sp>
        <p:nvSpPr>
          <p:cNvPr name="Shape 449" id="449"/>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95" id="95"/>
        <p:cNvGrpSpPr/>
        <p:nvPr/>
      </p:nvGrpSpPr>
      <p:grpSpPr>
        <a:xfrm>
          <a:off y="0" x="0"/>
          <a:ext cy="0" cx="0"/>
          <a:chOff y="0" x="0"/>
          <a:chExt cy="0" cx="0"/>
        </a:xfrm>
      </p:grpSpPr>
      <p:sp>
        <p:nvSpPr>
          <p:cNvPr name="Shape 96" id="96"/>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I. Our Task</a:t>
            </a:r>
          </a:p>
        </p:txBody>
      </p:sp>
      <p:sp>
        <p:nvSpPr>
          <p:cNvPr name="Shape 97" id="97"/>
          <p:cNvSpPr/>
          <p:nvPr/>
        </p:nvSpPr>
        <p:spPr>
          <a:xfrm>
            <a:off y="1745750" x="0"/>
            <a:ext cy="4890498" cx="9143999"/>
          </a:xfrm>
          <a:prstGeom prst="rect">
            <a:avLst/>
          </a:prstGeom>
          <a:blipFill>
            <a:blip r:embed="rId3"/>
            <a:stretch>
              <a:fillRect/>
            </a:stretch>
          </a:blipFill>
          <a:ln>
            <a:noFill/>
          </a:ln>
        </p:spPr>
      </p:sp>
      <p:sp>
        <p:nvSpPr>
          <p:cNvPr name="Shape 98" id="98"/>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53" id="453"/>
        <p:cNvGrpSpPr/>
        <p:nvPr/>
      </p:nvGrpSpPr>
      <p:grpSpPr>
        <a:xfrm>
          <a:off y="0" x="0"/>
          <a:ext cy="0" cx="0"/>
          <a:chOff y="0" x="0"/>
          <a:chExt cy="0" cx="0"/>
        </a:xfrm>
      </p:grpSpPr>
      <p:sp>
        <p:nvSpPr>
          <p:cNvPr name="Shape 454" id="454"/>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Computational Photography</a:t>
            </a:r>
          </a:p>
        </p:txBody>
      </p:sp>
      <p:sp>
        <p:nvSpPr>
          <p:cNvPr name="Shape 455" id="455"/>
          <p:cNvSpPr txBox="1"/>
          <p:nvPr/>
        </p:nvSpPr>
        <p:spPr>
          <a:xfrm>
            <a:off y="1208212" x="170225"/>
            <a:ext cy="1230599" cx="8064300"/>
          </a:xfrm>
          <a:prstGeom prst="rect">
            <a:avLst/>
          </a:prstGeom>
          <a:noFill/>
        </p:spPr>
        <p:txBody>
          <a:bodyPr bIns="91425" tIns="91425" lIns="91425" anchor="t" anchorCtr="0" rIns="91425">
            <a:spAutoFit/>
          </a:bodyPr>
          <a:lstStyle/>
          <a:p>
            <a:pPr rtl="0" lvl="0">
              <a:buNone/>
            </a:pPr>
            <a:r>
              <a:rPr lang="en" sz="2000"/>
              <a:t> </a:t>
            </a:r>
          </a:p>
          <a:p>
            <a:r>
              <a:t/>
            </a:r>
          </a:p>
          <a:p>
            <a:pPr indent="-381000" marL="457200" rtl="0" lvl="0">
              <a:buClr>
                <a:srgbClr val="000000"/>
              </a:buClr>
              <a:buSzPct val="166666"/>
              <a:buFont typeface="Arial"/>
              <a:buChar char="•"/>
            </a:pPr>
            <a:r>
              <a:rPr lang="en" sz="2400"/>
              <a:t>refers to computational image capture, processing and manipulation  </a:t>
            </a:r>
          </a:p>
          <a:p>
            <a:pPr indent="-381000" marL="457200" rtl="0" lvl="0">
              <a:buClr>
                <a:srgbClr val="000000"/>
              </a:buClr>
              <a:buSzPct val="166666"/>
              <a:buFont typeface="Arial"/>
              <a:buChar char="•"/>
            </a:pPr>
            <a:r>
              <a:rPr lang="en" sz="2400"/>
              <a:t>can be used to to overcome the limitations of a traditional camera</a:t>
            </a:r>
          </a:p>
          <a:p>
            <a:pPr indent="-381000" marL="457200" rtl="0" lvl="0">
              <a:buClr>
                <a:srgbClr val="000000"/>
              </a:buClr>
              <a:buSzPct val="166666"/>
              <a:buFont typeface="Arial"/>
              <a:buChar char="•"/>
            </a:pPr>
            <a:r>
              <a:rPr lang="en" sz="2400"/>
              <a:t>a popular example is HDR (High Dynamic Range) images</a:t>
            </a:r>
          </a:p>
          <a:p>
            <a:pPr indent="-381000" marL="457200" lvl="0">
              <a:buClr>
                <a:srgbClr val="000000"/>
              </a:buClr>
              <a:buSzPct val="166666"/>
              <a:buFont typeface="Arial"/>
              <a:buChar char="•"/>
            </a:pPr>
            <a:r>
              <a:rPr lang="en" sz="2400"/>
              <a:t>computational photography can be used in our project to combine many cameras to create one video stream</a:t>
            </a:r>
          </a:p>
        </p:txBody>
      </p:sp>
      <p:sp>
        <p:nvSpPr>
          <p:cNvPr name="Shape 456" id="456"/>
          <p:cNvSpPr/>
          <p:nvPr/>
        </p:nvSpPr>
        <p:spPr>
          <a:xfrm>
            <a:off y="4839473" x="6871825"/>
            <a:ext cy="1606119" cx="2055971"/>
          </a:xfrm>
          <a:prstGeom prst="rect">
            <a:avLst/>
          </a:prstGeom>
          <a:blipFill>
            <a:blip r:embed="rId3"/>
            <a:stretch>
              <a:fillRect/>
            </a:stretch>
          </a:blipFill>
          <a:ln>
            <a:noFill/>
          </a:ln>
        </p:spPr>
      </p:sp>
      <p:sp>
        <p:nvSpPr>
          <p:cNvPr name="Shape 457" id="457"/>
          <p:cNvSpPr/>
          <p:nvPr/>
        </p:nvSpPr>
        <p:spPr>
          <a:xfrm>
            <a:off y="5024744" x="457200"/>
            <a:ext cy="1235578" cx="1593410"/>
          </a:xfrm>
          <a:prstGeom prst="rect">
            <a:avLst/>
          </a:prstGeom>
          <a:blipFill>
            <a:blip r:embed="rId4"/>
            <a:stretch>
              <a:fillRect/>
            </a:stretch>
          </a:blipFill>
          <a:ln>
            <a:noFill/>
          </a:ln>
        </p:spPr>
      </p:sp>
      <p:sp>
        <p:nvSpPr>
          <p:cNvPr name="Shape 458" id="458"/>
          <p:cNvSpPr/>
          <p:nvPr/>
        </p:nvSpPr>
        <p:spPr>
          <a:xfrm>
            <a:off y="5012514" x="2198425"/>
            <a:ext cy="1260037" cx="1624627"/>
          </a:xfrm>
          <a:prstGeom prst="rect">
            <a:avLst/>
          </a:prstGeom>
          <a:blipFill>
            <a:blip r:embed="rId5"/>
            <a:stretch>
              <a:fillRect/>
            </a:stretch>
          </a:blipFill>
          <a:ln>
            <a:noFill/>
          </a:ln>
        </p:spPr>
      </p:sp>
      <p:sp>
        <p:nvSpPr>
          <p:cNvPr name="Shape 459" id="459"/>
          <p:cNvSpPr/>
          <p:nvPr/>
        </p:nvSpPr>
        <p:spPr>
          <a:xfrm>
            <a:off y="4970564" x="4002260"/>
            <a:ext cy="1343937" cx="1731686"/>
          </a:xfrm>
          <a:prstGeom prst="rect">
            <a:avLst/>
          </a:prstGeom>
          <a:blipFill>
            <a:blip r:embed="rId6"/>
            <a:stretch>
              <a:fillRect/>
            </a:stretch>
          </a:blipFill>
          <a:ln>
            <a:noFill/>
          </a:ln>
        </p:spPr>
      </p:sp>
      <p:sp>
        <p:nvSpPr>
          <p:cNvPr name="Shape 460" id="460"/>
          <p:cNvSpPr/>
          <p:nvPr/>
        </p:nvSpPr>
        <p:spPr>
          <a:xfrm>
            <a:off y="5533483" x="3784160"/>
            <a:ext cy="218100" cx="218100"/>
          </a:xfrm>
          <a:prstGeom prst="mathPlus">
            <a:avLst>
              <a:gd name="adj1" fmla="val 2352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461" id="461"/>
          <p:cNvSpPr/>
          <p:nvPr/>
        </p:nvSpPr>
        <p:spPr>
          <a:xfrm>
            <a:off y="5533483" x="2006525"/>
            <a:ext cy="218100" cx="218100"/>
          </a:xfrm>
          <a:prstGeom prst="mathPlus">
            <a:avLst>
              <a:gd name="adj1" fmla="val 2352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462" id="462"/>
          <p:cNvSpPr/>
          <p:nvPr/>
        </p:nvSpPr>
        <p:spPr>
          <a:xfrm>
            <a:off y="5533483" x="5990350"/>
            <a:ext cy="381000" cx="619200"/>
          </a:xfrm>
          <a:prstGeom prst="mathEqual">
            <a:avLst>
              <a:gd name="adj1" fmla="val 23520"/>
              <a:gd name="adj2" fmla="val 11760"/>
            </a:avLst>
          </a:prstGeom>
          <a:solidFill>
            <a:schemeClr val="lt2"/>
          </a:solidFill>
          <a:ln w="19050" cap="flat">
            <a:solidFill>
              <a:schemeClr val="dk2"/>
            </a:solidFill>
            <a:prstDash val="solid"/>
            <a:round/>
            <a:headEnd len="med" type="none" w="med"/>
            <a:tailEnd len="med" type="none" w="med"/>
          </a:ln>
        </p:spPr>
        <p:txBody>
          <a:bodyPr bIns="91425" tIns="91425" lIns="91425" anchor="ctr" anchorCtr="0" rIns="91425">
            <a:spAutoFit/>
          </a:bodyPr>
          <a:lstStyle/>
          <a:p/>
        </p:txBody>
      </p:sp>
      <p:sp>
        <p:nvSpPr>
          <p:cNvPr name="Shape 463" id="463"/>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67" id="467"/>
        <p:cNvGrpSpPr/>
        <p:nvPr/>
      </p:nvGrpSpPr>
      <p:grpSpPr>
        <a:xfrm>
          <a:off y="0" x="0"/>
          <a:ext cy="0" cx="0"/>
          <a:chOff y="0" x="0"/>
          <a:chExt cy="0" cx="0"/>
        </a:xfrm>
      </p:grpSpPr>
      <p:sp>
        <p:nvSpPr>
          <p:cNvPr name="Shape 468" id="46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Other Topics We Researched</a:t>
            </a:r>
          </a:p>
        </p:txBody>
      </p:sp>
      <p:sp>
        <p:nvSpPr>
          <p:cNvPr name="Shape 469" id="469"/>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419100" marL="457200" rtl="0" lvl="0">
              <a:buClr>
                <a:schemeClr val="dk1"/>
              </a:buClr>
              <a:buSzPct val="166666"/>
              <a:buFont typeface="Arial"/>
              <a:buChar char="•"/>
            </a:pPr>
            <a:r>
              <a:rPr lang="en"/>
              <a:t>Understanding Imaging Systems</a:t>
            </a:r>
          </a:p>
          <a:p>
            <a:pPr indent="-381000" marL="914400" rtl="0" lvl="1">
              <a:buClr>
                <a:schemeClr val="dk1"/>
              </a:buClr>
              <a:buSzPct val="80000"/>
              <a:buFont typeface="Courier New"/>
              <a:buChar char="o"/>
            </a:pPr>
            <a:r>
              <a:rPr lang="en"/>
              <a:t>Lytro Camera</a:t>
            </a:r>
          </a:p>
          <a:p>
            <a:pPr indent="-381000" marL="914400" rtl="0" lvl="1">
              <a:buClr>
                <a:schemeClr val="dk1"/>
              </a:buClr>
              <a:buSzPct val="80000"/>
              <a:buFont typeface="Courier New"/>
              <a:buChar char="o"/>
            </a:pPr>
            <a:r>
              <a:rPr lang="en"/>
              <a:t>Key Imaging Optics Concepts</a:t>
            </a:r>
          </a:p>
          <a:p>
            <a:r>
              <a:t/>
            </a:r>
          </a:p>
          <a:p>
            <a:pPr indent="-419100" marL="457200" rtl="0" lvl="0">
              <a:buClr>
                <a:schemeClr val="dk1"/>
              </a:buClr>
              <a:buSzPct val="166666"/>
              <a:buFont typeface="Arial"/>
              <a:buChar char="•"/>
            </a:pPr>
            <a:r>
              <a:rPr lang="en"/>
              <a:t>Organizing and Planning Resources and Time</a:t>
            </a:r>
          </a:p>
          <a:p>
            <a:pPr indent="-381000" marL="914400" rtl="0" lvl="1">
              <a:buClr>
                <a:schemeClr val="dk1"/>
              </a:buClr>
              <a:buSzPct val="80000"/>
              <a:buFont typeface="Courier New"/>
              <a:buChar char="o"/>
            </a:pPr>
            <a:r>
              <a:rPr lang="en"/>
              <a:t>Systems Engineering</a:t>
            </a:r>
          </a:p>
          <a:p>
            <a:pPr indent="-381000" marL="914400" rtl="0" lvl="1">
              <a:buClr>
                <a:schemeClr val="dk1"/>
              </a:buClr>
              <a:buSzPct val="80000"/>
              <a:buFont typeface="Courier New"/>
              <a:buChar char="o"/>
            </a:pPr>
            <a:r>
              <a:rPr lang="en"/>
              <a:t>Project Management</a:t>
            </a:r>
          </a:p>
          <a:p>
            <a:pPr indent="-381000" marL="914400" rtl="0" lvl="1">
              <a:buClr>
                <a:schemeClr val="dk1"/>
              </a:buClr>
              <a:buSzPct val="80000"/>
              <a:buFont typeface="Courier New"/>
              <a:buChar char="o"/>
            </a:pPr>
            <a:r>
              <a:rPr lang="en"/>
              <a:t>Configuration Management</a:t>
            </a:r>
          </a:p>
          <a:p>
            <a:pPr indent="-381000" marL="914400" rtl="0" lvl="1">
              <a:buClr>
                <a:schemeClr val="dk1"/>
              </a:buClr>
              <a:buSzPct val="80000"/>
              <a:buFont typeface="Courier New"/>
              <a:buChar char="o"/>
            </a:pPr>
            <a:r>
              <a:rPr lang="en"/>
              <a:t>Work Breakdown Structure</a:t>
            </a:r>
          </a:p>
          <a:p>
            <a:pPr indent="-381000" marL="914400" lvl="1">
              <a:buClr>
                <a:schemeClr val="dk1"/>
              </a:buClr>
              <a:buSzPct val="80000"/>
              <a:buFont typeface="Courier New"/>
              <a:buChar char="o"/>
            </a:pPr>
            <a:r>
              <a:rPr lang="en"/>
              <a:t>Design Reviews</a:t>
            </a:r>
          </a:p>
        </p:txBody>
      </p:sp>
      <p:sp>
        <p:nvSpPr>
          <p:cNvPr name="Shape 470" id="47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74" id="474"/>
        <p:cNvGrpSpPr/>
        <p:nvPr/>
      </p:nvGrpSpPr>
      <p:grpSpPr>
        <a:xfrm>
          <a:off y="0" x="0"/>
          <a:ext cy="0" cx="0"/>
          <a:chOff y="0" x="0"/>
          <a:chExt cy="0" cx="0"/>
        </a:xfrm>
      </p:grpSpPr>
      <p:sp>
        <p:nvSpPr>
          <p:cNvPr name="Shape 475" id="475"/>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Hardware: Point Grey Cameras</a:t>
            </a:r>
          </a:p>
        </p:txBody>
      </p:sp>
      <p:sp>
        <p:nvSpPr>
          <p:cNvPr name="Shape 476" id="476"/>
          <p:cNvSpPr txBox="1"/>
          <p:nvPr>
            <p:ph type="body" idx="1"/>
          </p:nvPr>
        </p:nvSpPr>
        <p:spPr>
          <a:xfrm>
            <a:off y="1615225" x="351925"/>
            <a:ext cy="4967700" cx="8229600"/>
          </a:xfrm>
          <a:prstGeom prst="rect">
            <a:avLst/>
          </a:prstGeom>
        </p:spPr>
        <p:txBody>
          <a:bodyPr bIns="91425" tIns="91425" lIns="91425" anchor="t" anchorCtr="0" rIns="91425">
            <a:spAutoFit/>
          </a:bodyPr>
          <a:lstStyle/>
          <a:p>
            <a:pPr indent="-419100" marL="457200" rtl="0" lvl="0">
              <a:buClr>
                <a:schemeClr val="dk1"/>
              </a:buClr>
              <a:buSzPct val="208333"/>
              <a:buFont typeface="Arial"/>
              <a:buChar char="•"/>
            </a:pPr>
            <a:r>
              <a:rPr lang="en" sz="2400"/>
              <a:t>
</a:t>
            </a:r>
            <a:r>
              <a:rPr lang="en"/>
              <a:t>Point Grey cameras already available</a:t>
            </a:r>
          </a:p>
          <a:p>
            <a:pPr indent="-419100" marL="457200" rtl="0" lvl="0">
              <a:buClr>
                <a:schemeClr val="dk1"/>
              </a:buClr>
              <a:buSzPct val="166666"/>
              <a:buFont typeface="Arial"/>
              <a:buChar char="•"/>
            </a:pPr>
            <a:r>
              <a:rPr lang="en"/>
              <a:t>Flycapture program - downloaded</a:t>
            </a:r>
          </a:p>
          <a:p>
            <a:pPr indent="-419100" marL="457200" rtl="0" lvl="0">
              <a:buClr>
                <a:schemeClr val="dk1"/>
              </a:buClr>
              <a:buSzPct val="166666"/>
              <a:buFont typeface="Arial"/>
              <a:buChar char="•"/>
            </a:pPr>
            <a:r>
              <a:rPr lang="en"/>
              <a:t>MultiSync program - downloaded</a:t>
            </a:r>
          </a:p>
          <a:p>
            <a:pPr indent="-419100" marL="457200" rtl="0" lvl="0">
              <a:buClr>
                <a:schemeClr val="dk1"/>
              </a:buClr>
              <a:buSzPct val="166666"/>
              <a:buFont typeface="Arial"/>
              <a:buChar char="•"/>
            </a:pPr>
            <a:r>
              <a:rPr lang="en"/>
              <a:t>Point Grey Multicamera Array model built</a:t>
            </a:r>
          </a:p>
          <a:p>
            <a:pPr indent="-419100" marL="457200" rtl="0" lvl="0">
              <a:buClr>
                <a:schemeClr val="dk1"/>
              </a:buClr>
              <a:buSzPct val="166666"/>
              <a:buFont typeface="Arial"/>
              <a:buChar char="•"/>
            </a:pPr>
            <a:r>
              <a:rPr lang="en"/>
              <a:t>Communication with Point Grey </a:t>
            </a:r>
          </a:p>
          <a:p>
            <a:pPr indent="-419100" marL="457200" rtl="0" lvl="0">
              <a:buClr>
                <a:schemeClr val="dk1"/>
              </a:buClr>
              <a:buSzPct val="166666"/>
              <a:buFont typeface="Arial"/>
              <a:buChar char="•"/>
            </a:pPr>
            <a:r>
              <a:rPr lang="en"/>
              <a:t>Daisy chaining</a:t>
            </a:r>
          </a:p>
          <a:p>
            <a:pPr indent="-419100" marL="457200" rtl="0" lvl="0">
              <a:buClr>
                <a:schemeClr val="dk1"/>
              </a:buClr>
              <a:buSzPct val="166666"/>
              <a:buFont typeface="Arial"/>
              <a:buChar char="•"/>
            </a:pPr>
            <a:r>
              <a:rPr lang="en"/>
              <a:t>Camera specifications - Pugh Analysis, top three by week 10</a:t>
            </a:r>
          </a:p>
        </p:txBody>
      </p:sp>
      <p:sp>
        <p:nvSpPr>
          <p:cNvPr name="Shape 477" id="47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81" id="481"/>
        <p:cNvGrpSpPr/>
        <p:nvPr/>
      </p:nvGrpSpPr>
      <p:grpSpPr>
        <a:xfrm>
          <a:off y="0" x="0"/>
          <a:ext cy="0" cx="0"/>
          <a:chOff y="0" x="0"/>
          <a:chExt cy="0" cx="0"/>
        </a:xfrm>
      </p:grpSpPr>
      <p:sp>
        <p:nvSpPr>
          <p:cNvPr name="Shape 482" id="482"/>
          <p:cNvSpPr txBox="1"/>
          <p:nvPr>
            <p:ph type="title"/>
          </p:nvPr>
        </p:nvSpPr>
        <p:spPr>
          <a:xfrm>
            <a:off y="259037" x="457200"/>
            <a:ext cy="1143000" cx="8229600"/>
          </a:xfrm>
          <a:prstGeom prst="rect">
            <a:avLst/>
          </a:prstGeom>
        </p:spPr>
        <p:txBody>
          <a:bodyPr bIns="91425" tIns="91425" lIns="91425" anchor="b" anchorCtr="0" rIns="91425">
            <a:spAutoFit/>
          </a:bodyPr>
          <a:lstStyle/>
          <a:p>
            <a:pPr>
              <a:buNone/>
            </a:pPr>
            <a:r>
              <a:rPr lang="en" sz="3000" b="0"/>
              <a:t>Capabilities of Our System</a:t>
            </a:r>
          </a:p>
        </p:txBody>
      </p:sp>
      <p:sp>
        <p:nvSpPr>
          <p:cNvPr name="Shape 483" id="483"/>
          <p:cNvSpPr txBox="1"/>
          <p:nvPr/>
        </p:nvSpPr>
        <p:spPr>
          <a:xfrm>
            <a:off y="2447050" x="919600"/>
            <a:ext cy="3132899" cx="2899200"/>
          </a:xfrm>
          <a:prstGeom prst="rect">
            <a:avLst/>
          </a:prstGeom>
          <a:noFill/>
        </p:spPr>
        <p:txBody>
          <a:bodyPr bIns="91425" tIns="91425" lIns="91425" anchor="t" anchorCtr="0" rIns="91425">
            <a:spAutoFit/>
          </a:bodyPr>
          <a:lstStyle/>
          <a:p>
            <a:pPr rtl="0" lvl="0">
              <a:buNone/>
            </a:pPr>
            <a:r>
              <a:rPr lang="en" sz="1800"/>
              <a:t>
</a:t>
            </a:r>
          </a:p>
          <a:p>
            <a:r>
              <a:t/>
            </a:r>
          </a:p>
        </p:txBody>
      </p:sp>
      <p:graphicFrame>
        <p:nvGraphicFramePr>
          <p:cNvPr name="Shape 484" id="484"/>
          <p:cNvGraphicFramePr/>
          <p:nvPr/>
        </p:nvGraphicFramePr>
        <p:xfrm>
          <a:off y="1869749" x="952500"/>
          <a:ext cy="3000000" cx="3000000"/>
        </p:xfrm>
        <a:graphic>
          <a:graphicData uri="http://schemas.openxmlformats.org/drawingml/2006/table">
            <a:tbl>
              <a:tblPr>
                <a:noFill/>
                <a:tableStyleId>{25D91EF0-62F3-4465-A03E-1456E38820E3}</a:tableStyleId>
              </a:tblPr>
              <a:tblGrid>
                <a:gridCol w="3619500"/>
                <a:gridCol w="3619500"/>
              </a:tblGrid>
              <a:tr h="407725">
                <a:tc>
                  <a:txBody>
                    <a:bodyPr>
                      <a:spAutoFit/>
                    </a:bodyPr>
                    <a:lstStyle/>
                    <a:p>
                      <a:pPr>
                        <a:buNone/>
                      </a:pPr>
                      <a:r>
                        <a:rPr lang="en"/>
                        <a:t>Video type</a:t>
                      </a:r>
                    </a:p>
                  </a:txBody>
                  <a:tcPr marB="91425" marT="91425" marR="91425" marL="91425"/>
                </a:tc>
                <a:tc>
                  <a:txBody>
                    <a:bodyPr>
                      <a:spAutoFit/>
                    </a:bodyPr>
                    <a:lstStyle/>
                    <a:p>
                      <a:pPr>
                        <a:buNone/>
                      </a:pPr>
                      <a:r>
                        <a:rPr lang="en"/>
                        <a:t>Color video</a:t>
                      </a:r>
                    </a:p>
                  </a:txBody>
                  <a:tcPr marB="91425" marT="91425" marR="91425" marL="91425"/>
                </a:tc>
              </a:tr>
              <a:tr h="407725">
                <a:tc>
                  <a:txBody>
                    <a:bodyPr>
                      <a:spAutoFit/>
                    </a:bodyPr>
                    <a:lstStyle/>
                    <a:p>
                      <a:pPr>
                        <a:buNone/>
                      </a:pPr>
                      <a:r>
                        <a:rPr lang="en"/>
                        <a:t>Movement of Cameras</a:t>
                      </a:r>
                    </a:p>
                  </a:txBody>
                  <a:tcPr marB="91425" marT="91425" marR="91425" marL="91425"/>
                </a:tc>
                <a:tc>
                  <a:txBody>
                    <a:bodyPr>
                      <a:spAutoFit/>
                    </a:bodyPr>
                    <a:lstStyle/>
                    <a:p>
                      <a:pPr>
                        <a:buNone/>
                      </a:pPr>
                      <a:r>
                        <a:rPr lang="en"/>
                        <a:t>Pan and tilt</a:t>
                      </a:r>
                    </a:p>
                  </a:txBody>
                  <a:tcPr marB="91425" marT="91425" marR="91425" marL="91425"/>
                </a:tc>
              </a:tr>
              <a:tr h="407725">
                <a:tc>
                  <a:txBody>
                    <a:bodyPr>
                      <a:spAutoFit/>
                    </a:bodyPr>
                    <a:lstStyle/>
                    <a:p>
                      <a:pPr>
                        <a:buNone/>
                      </a:pPr>
                      <a:r>
                        <a:rPr lang="en"/>
                        <a:t>Movement of Lens</a:t>
                      </a:r>
                    </a:p>
                  </a:txBody>
                  <a:tcPr marB="91425" marT="91425" marR="91425" marL="91425"/>
                </a:tc>
                <a:tc>
                  <a:txBody>
                    <a:bodyPr>
                      <a:spAutoFit/>
                    </a:bodyPr>
                    <a:lstStyle/>
                    <a:p>
                      <a:pPr rtl="0" lvl="0">
                        <a:buNone/>
                      </a:pPr>
                      <a:r>
                        <a:rPr lang="en"/>
                        <a:t>Zoom</a:t>
                      </a:r>
                    </a:p>
                  </a:txBody>
                  <a:tcPr marB="91425" marT="91425" marR="91425" marL="91425"/>
                </a:tc>
              </a:tr>
              <a:tr h="407725">
                <a:tc>
                  <a:txBody>
                    <a:bodyPr>
                      <a:spAutoFit/>
                    </a:bodyPr>
                    <a:lstStyle/>
                    <a:p>
                      <a:pPr>
                        <a:buNone/>
                      </a:pPr>
                      <a:r>
                        <a:rPr lang="en"/>
                        <a:t>Number of Cameras</a:t>
                      </a:r>
                    </a:p>
                  </a:txBody>
                  <a:tcPr marB="91425" marT="91425" marR="91425" marL="91425"/>
                </a:tc>
                <a:tc>
                  <a:txBody>
                    <a:bodyPr>
                      <a:spAutoFit/>
                    </a:bodyPr>
                    <a:lstStyle/>
                    <a:p>
                      <a:pPr>
                        <a:buNone/>
                      </a:pPr>
                      <a:r>
                        <a:rPr lang="en"/>
                        <a:t>As few or as many as we see fit</a:t>
                      </a:r>
                    </a:p>
                  </a:txBody>
                  <a:tcPr marB="91425" marT="91425" marR="91425" marL="91425"/>
                </a:tc>
              </a:tr>
              <a:tr h="407725">
                <a:tc>
                  <a:txBody>
                    <a:bodyPr>
                      <a:spAutoFit/>
                    </a:bodyPr>
                    <a:lstStyle/>
                    <a:p>
                      <a:pPr>
                        <a:buNone/>
                      </a:pPr>
                      <a:r>
                        <a:rPr lang="en"/>
                        <a:t>Cost of whole project</a:t>
                      </a:r>
                    </a:p>
                  </a:txBody>
                  <a:tcPr marB="91425" marT="91425" marR="91425" marL="91425"/>
                </a:tc>
                <a:tc>
                  <a:txBody>
                    <a:bodyPr>
                      <a:spAutoFit/>
                    </a:bodyPr>
                    <a:lstStyle/>
                    <a:p>
                      <a:pPr>
                        <a:buNone/>
                      </a:pPr>
                      <a:r>
                        <a:rPr lang="en"/>
                        <a:t>Below our $10,500 budget</a:t>
                      </a:r>
                    </a:p>
                  </a:txBody>
                  <a:tcPr marB="91425" marT="91425" marR="91425" marL="91425"/>
                </a:tc>
              </a:tr>
              <a:tr h="407725">
                <a:tc>
                  <a:txBody>
                    <a:bodyPr>
                      <a:spAutoFit/>
                    </a:bodyPr>
                    <a:lstStyle/>
                    <a:p>
                      <a:pPr>
                        <a:buNone/>
                      </a:pPr>
                      <a:r>
                        <a:rPr lang="en"/>
                        <a:t>Coverage Dimensions</a:t>
                      </a:r>
                    </a:p>
                  </a:txBody>
                  <a:tcPr marB="91425" marT="91425" marR="91425" marL="91425"/>
                </a:tc>
                <a:tc>
                  <a:txBody>
                    <a:bodyPr>
                      <a:spAutoFit/>
                    </a:bodyPr>
                    <a:lstStyle/>
                    <a:p>
                      <a:pPr>
                        <a:buNone/>
                      </a:pPr>
                      <a:r>
                        <a:rPr lang="en"/>
                        <a:t>10ft x 30ft</a:t>
                      </a:r>
                    </a:p>
                  </a:txBody>
                  <a:tcPr marB="91425" marT="91425" marR="91425" marL="91425"/>
                </a:tc>
              </a:tr>
              <a:tr h="407725">
                <a:tc>
                  <a:txBody>
                    <a:bodyPr>
                      <a:spAutoFit/>
                    </a:bodyPr>
                    <a:lstStyle/>
                    <a:p>
                      <a:pPr>
                        <a:buNone/>
                      </a:pPr>
                      <a:r>
                        <a:rPr lang="en"/>
                        <a:t>Field of view</a:t>
                      </a:r>
                    </a:p>
                  </a:txBody>
                  <a:tcPr marB="91425" marT="91425" marR="91425" marL="91425"/>
                </a:tc>
                <a:tc>
                  <a:txBody>
                    <a:bodyPr>
                      <a:spAutoFit/>
                    </a:bodyPr>
                    <a:lstStyle/>
                    <a:p>
                      <a:pPr>
                        <a:buNone/>
                      </a:pPr>
                      <a:r>
                        <a:rPr lang="en"/>
                        <a:t>180 degrees</a:t>
                      </a:r>
                    </a:p>
                  </a:txBody>
                  <a:tcPr marB="91425" marT="91425" marR="91425" marL="91425"/>
                </a:tc>
              </a:tr>
              <a:tr h="630000">
                <a:tc>
                  <a:txBody>
                    <a:bodyPr>
                      <a:spAutoFit/>
                    </a:bodyPr>
                    <a:lstStyle/>
                    <a:p>
                      <a:pPr>
                        <a:buNone/>
                      </a:pPr>
                      <a:r>
                        <a:rPr lang="en"/>
                        <a:t>Speed</a:t>
                      </a:r>
                    </a:p>
                  </a:txBody>
                  <a:tcPr marB="91425" marT="91425" marR="91425" marL="91425"/>
                </a:tc>
                <a:tc>
                  <a:txBody>
                    <a:bodyPr>
                      <a:spAutoFit/>
                    </a:bodyPr>
                    <a:lstStyle/>
                    <a:p>
                      <a:pPr rtl="0" lvl="0">
                        <a:buNone/>
                      </a:pPr>
                      <a:r>
                        <a:rPr lang="en"/>
                        <a:t>Frame Rate: 15 frames per second</a:t>
                      </a:r>
                    </a:p>
                    <a:p>
                      <a:pPr>
                        <a:buNone/>
                      </a:pPr>
                      <a:r>
                        <a:rPr lang="en"/>
                        <a:t>Data Processing: As low as possible</a:t>
                      </a:r>
                    </a:p>
                  </a:txBody>
                  <a:tcPr marB="91425" marT="91425" marR="91425" marL="91425"/>
                </a:tc>
              </a:tr>
              <a:tr h="407725">
                <a:tc>
                  <a:txBody>
                    <a:bodyPr>
                      <a:spAutoFit/>
                    </a:bodyPr>
                    <a:lstStyle/>
                    <a:p>
                      <a:pPr>
                        <a:buNone/>
                      </a:pPr>
                      <a:r>
                        <a:rPr lang="en"/>
                        <a:t>Resolution</a:t>
                      </a:r>
                    </a:p>
                  </a:txBody>
                  <a:tcPr marB="91425" marT="91425" marR="91425" marL="91425"/>
                </a:tc>
                <a:tc>
                  <a:txBody>
                    <a:bodyPr>
                      <a:spAutoFit/>
                    </a:bodyPr>
                    <a:lstStyle/>
                    <a:p>
                      <a:pPr>
                        <a:buNone/>
                      </a:pPr>
                      <a:r>
                        <a:rPr lang="en"/>
                        <a:t>1080p or 720p</a:t>
                      </a:r>
                    </a:p>
                  </a:txBody>
                  <a:tcPr marB="91425" marT="91425" marR="91425" marL="91425"/>
                </a:tc>
              </a:tr>
              <a:tr h="407725">
                <a:tc>
                  <a:txBody>
                    <a:bodyPr>
                      <a:spAutoFit/>
                    </a:bodyPr>
                    <a:lstStyle/>
                    <a:p>
                      <a:pPr>
                        <a:buNone/>
                      </a:pPr>
                      <a:r>
                        <a:rPr lang="en"/>
                        <a:t>Compatibility</a:t>
                      </a:r>
                    </a:p>
                  </a:txBody>
                  <a:tcPr marB="91425" marT="91425" marR="91425" marL="91425"/>
                </a:tc>
                <a:tc>
                  <a:txBody>
                    <a:bodyPr>
                      <a:spAutoFit/>
                    </a:bodyPr>
                    <a:lstStyle/>
                    <a:p>
                      <a:pPr>
                        <a:buNone/>
                      </a:pPr>
                      <a:r>
                        <a:rPr lang="en"/>
                        <a:t>ONVIF</a:t>
                      </a:r>
                    </a:p>
                  </a:txBody>
                  <a:tcPr marB="91425" marT="91425" marR="91425" marL="91425"/>
                </a:tc>
              </a:tr>
              <a:tr h="407725">
                <a:tc>
                  <a:txBody>
                    <a:bodyPr>
                      <a:spAutoFit/>
                    </a:bodyPr>
                    <a:lstStyle/>
                    <a:p>
                      <a:pPr>
                        <a:buNone/>
                      </a:pPr>
                      <a:r>
                        <a:rPr lang="en"/>
                        <a:t>Output</a:t>
                      </a:r>
                    </a:p>
                  </a:txBody>
                  <a:tcPr marB="91425" marT="91425" marR="91425" marL="91425"/>
                </a:tc>
                <a:tc>
                  <a:txBody>
                    <a:bodyPr>
                      <a:spAutoFit/>
                    </a:bodyPr>
                    <a:lstStyle/>
                    <a:p>
                      <a:pPr>
                        <a:buNone/>
                      </a:pPr>
                      <a:r>
                        <a:rPr lang="en"/>
                        <a:t>VGA</a:t>
                      </a:r>
                    </a:p>
                  </a:txBody>
                  <a:tcPr marB="91425" marT="91425" marR="91425" marL="91425"/>
                </a:tc>
              </a:tr>
            </a:tbl>
          </a:graphicData>
        </a:graphic>
      </p:graphicFrame>
      <p:sp>
        <p:nvSpPr>
          <p:cNvPr name="Shape 485" id="485"/>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489" id="489"/>
        <p:cNvGrpSpPr/>
        <p:nvPr/>
      </p:nvGrpSpPr>
      <p:grpSpPr>
        <a:xfrm>
          <a:off y="0" x="0"/>
          <a:ext cy="0" cx="0"/>
          <a:chOff y="0" x="0"/>
          <a:chExt cy="0" cx="0"/>
        </a:xfrm>
      </p:grpSpPr>
      <p:sp>
        <p:nvSpPr>
          <p:cNvPr name="Shape 490" id="49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Hardware Progress: Pugh Analysis</a:t>
            </a:r>
          </a:p>
        </p:txBody>
      </p:sp>
      <p:sp>
        <p:nvSpPr>
          <p:cNvPr name="Shape 491" id="491"/>
          <p:cNvSpPr/>
          <p:nvPr/>
        </p:nvSpPr>
        <p:spPr>
          <a:xfrm>
            <a:off y="1154033" x="10414989"/>
            <a:ext cy="4549932" cx="4445572"/>
          </a:xfrm>
          <a:prstGeom prst="rect">
            <a:avLst/>
          </a:prstGeom>
          <a:blipFill>
            <a:blip r:embed="rId3"/>
            <a:stretch>
              <a:fillRect/>
            </a:stretch>
          </a:blipFill>
        </p:spPr>
      </p:sp>
      <p:sp>
        <p:nvSpPr>
          <p:cNvPr name="Shape 492" id="492"/>
          <p:cNvSpPr/>
          <p:nvPr/>
        </p:nvSpPr>
        <p:spPr>
          <a:xfrm>
            <a:off y="1873884" x="9948183"/>
            <a:ext cy="4562501" cx="2316180"/>
          </a:xfrm>
          <a:prstGeom prst="rect">
            <a:avLst/>
          </a:prstGeom>
          <a:blipFill>
            <a:blip r:embed="rId4"/>
            <a:stretch>
              <a:fillRect/>
            </a:stretch>
          </a:blipFill>
        </p:spPr>
      </p:sp>
      <p:sp>
        <p:nvSpPr>
          <p:cNvPr name="Shape 493" id="493"/>
          <p:cNvSpPr/>
          <p:nvPr/>
        </p:nvSpPr>
        <p:spPr>
          <a:xfrm>
            <a:off y="1688872" x="1937163"/>
            <a:ext cy="4747513" cx="2203542"/>
          </a:xfrm>
          <a:prstGeom prst="rect">
            <a:avLst/>
          </a:prstGeom>
          <a:blipFill>
            <a:blip r:embed="rId5"/>
            <a:stretch>
              <a:fillRect/>
            </a:stretch>
          </a:blipFill>
        </p:spPr>
      </p:sp>
      <p:sp>
        <p:nvSpPr>
          <p:cNvPr name="Shape 494" id="494"/>
          <p:cNvSpPr/>
          <p:nvPr/>
        </p:nvSpPr>
        <p:spPr>
          <a:xfrm>
            <a:off y="1675265" x="4140705"/>
            <a:ext cy="4734435" cx="4346212"/>
          </a:xfrm>
          <a:prstGeom prst="rect">
            <a:avLst/>
          </a:prstGeom>
          <a:blipFill>
            <a:blip r:embed="rId6"/>
            <a:stretch>
              <a:fillRect/>
            </a:stretch>
          </a:blipFill>
        </p:spPr>
      </p:sp>
      <p:sp>
        <p:nvSpPr>
          <p:cNvPr name="Shape 495" id="495"/>
          <p:cNvSpPr/>
          <p:nvPr/>
        </p:nvSpPr>
        <p:spPr>
          <a:xfrm>
            <a:off y="1765931" x="317200"/>
            <a:ext cy="1788613" cx="1471748"/>
          </a:xfrm>
          <a:prstGeom prst="rect">
            <a:avLst/>
          </a:prstGeom>
          <a:blipFill>
            <a:blip r:embed="rId7"/>
            <a:stretch>
              <a:fillRect/>
            </a:stretch>
          </a:blipFill>
        </p:spPr>
      </p:sp>
      <p:sp>
        <p:nvSpPr>
          <p:cNvPr name="Shape 496" id="496"/>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497" id="497"/>
          <p:cNvSpPr txBox="1"/>
          <p:nvPr/>
        </p:nvSpPr>
        <p:spPr>
          <a:xfrm>
            <a:off y="2605444" x="6784725"/>
            <a:ext cy="219899" cx="835200"/>
          </a:xfrm>
          <a:prstGeom prst="rect">
            <a:avLst/>
          </a:prstGeom>
          <a:solidFill>
            <a:srgbClr val="FF0000"/>
          </a:solidFill>
        </p:spPr>
        <p:txBody>
          <a:bodyPr bIns="91425" tIns="91425" lIns="91425" anchor="t" anchorCtr="0" rIns="91425">
            <a:spAutoFit/>
          </a:bodyPr>
          <a:lstStyle/>
          <a:p/>
        </p:txBody>
      </p:sp>
      <p:sp>
        <p:nvSpPr>
          <p:cNvPr name="Shape 498" id="498"/>
          <p:cNvSpPr txBox="1"/>
          <p:nvPr/>
        </p:nvSpPr>
        <p:spPr>
          <a:xfrm>
            <a:off y="2516101" x="6719146"/>
            <a:ext cy="457200" cx="770700"/>
          </a:xfrm>
          <a:prstGeom prst="rect">
            <a:avLst/>
          </a:prstGeom>
          <a:noFill/>
        </p:spPr>
        <p:txBody>
          <a:bodyPr bIns="91425" tIns="91425" lIns="91425" anchor="t" anchorCtr="0" rIns="91425">
            <a:spAutoFit/>
          </a:bodyPr>
          <a:lstStyle/>
          <a:p>
            <a:pPr>
              <a:buNone/>
            </a:pPr>
            <a:r>
              <a:rPr lang="en"/>
              <a:t>$5000</a:t>
            </a:r>
          </a:p>
        </p:txBody>
      </p:sp>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02" id="502"/>
        <p:cNvGrpSpPr/>
        <p:nvPr/>
      </p:nvGrpSpPr>
      <p:grpSpPr>
        <a:xfrm>
          <a:off y="0" x="0"/>
          <a:ext cy="0" cx="0"/>
          <a:chOff y="0" x="0"/>
          <a:chExt cy="0" cx="0"/>
        </a:xfrm>
      </p:grpSpPr>
      <p:sp>
        <p:nvSpPr>
          <p:cNvPr name="Shape 503" id="503"/>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Hardware Progress: Pugh Analysis</a:t>
            </a:r>
          </a:p>
        </p:txBody>
      </p:sp>
      <p:sp>
        <p:nvSpPr>
          <p:cNvPr name="Shape 504" id="504"/>
          <p:cNvSpPr/>
          <p:nvPr/>
        </p:nvSpPr>
        <p:spPr>
          <a:xfrm>
            <a:off y="772056" x="10078873"/>
            <a:ext cy="4757327" cx="6449302"/>
          </a:xfrm>
          <a:prstGeom prst="rect">
            <a:avLst/>
          </a:prstGeom>
          <a:blipFill>
            <a:blip r:embed="rId3"/>
            <a:stretch>
              <a:fillRect/>
            </a:stretch>
          </a:blipFill>
        </p:spPr>
      </p:sp>
      <p:sp>
        <p:nvSpPr>
          <p:cNvPr name="Shape 505" id="505"/>
          <p:cNvSpPr/>
          <p:nvPr/>
        </p:nvSpPr>
        <p:spPr>
          <a:xfrm>
            <a:off y="1417637" x="-3019775"/>
            <a:ext cy="1807563" cx="1487461"/>
          </a:xfrm>
          <a:prstGeom prst="rect">
            <a:avLst/>
          </a:prstGeom>
          <a:blipFill>
            <a:blip r:embed="rId4"/>
            <a:stretch>
              <a:fillRect/>
            </a:stretch>
          </a:blipFill>
        </p:spPr>
      </p:sp>
      <p:sp>
        <p:nvSpPr>
          <p:cNvPr name="Shape 506" id="506"/>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
        <p:nvSpPr>
          <p:cNvPr name="Shape 507" id="507"/>
          <p:cNvSpPr/>
          <p:nvPr/>
        </p:nvSpPr>
        <p:spPr>
          <a:xfrm>
            <a:off y="1928811" x="-1"/>
            <a:ext cy="4929188" cx="9144002"/>
          </a:xfrm>
          <a:prstGeom prst="rect">
            <a:avLst/>
          </a:prstGeom>
          <a:blipFill>
            <a:blip r:embed="rId5"/>
            <a:stretch>
              <a:fillRect/>
            </a:stretch>
          </a:blipFill>
          <a:ln>
            <a:noFill/>
          </a:ln>
        </p:spPr>
      </p:sp>
    </p:spTree>
  </p:cSld>
  <p:clrMapOvr>
    <a:masterClrMapping/>
  </p:clrMapOvr>
  <p:transition spd="slow">
    <p:cut/>
  </p:transition>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11" id="511"/>
        <p:cNvGrpSpPr/>
        <p:nvPr/>
      </p:nvGrpSpPr>
      <p:grpSpPr>
        <a:xfrm>
          <a:off y="0" x="0"/>
          <a:ext cy="0" cx="0"/>
          <a:chOff y="0" x="0"/>
          <a:chExt cy="0" cx="0"/>
        </a:xfrm>
      </p:grpSpPr>
      <p:sp>
        <p:nvSpPr>
          <p:cNvPr name="Shape 512" id="512"/>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Synthetic Aperture Imaging</a:t>
            </a:r>
          </a:p>
        </p:txBody>
      </p:sp>
      <p:sp>
        <p:nvSpPr>
          <p:cNvPr name="Shape 513" id="513"/>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381000" marL="457200" rtl="0" lvl="0">
              <a:buClr>
                <a:schemeClr val="dk1"/>
              </a:buClr>
              <a:buSzPct val="166666"/>
              <a:buFont typeface="Arial"/>
              <a:buChar char="•"/>
            </a:pPr>
            <a:r>
              <a:rPr lang="en" sz="2400"/>
              <a:t>Multiple apertures are used to simulate an extremely large aperture</a:t>
            </a:r>
          </a:p>
          <a:p>
            <a:pPr indent="-381000" marL="457200" rtl="0" lvl="0">
              <a:buClr>
                <a:schemeClr val="dk1"/>
              </a:buClr>
              <a:buSzPct val="166666"/>
              <a:buFont typeface="Arial"/>
              <a:buChar char="•"/>
            </a:pPr>
            <a:r>
              <a:rPr lang="en" sz="2400"/>
              <a:t>Larger aperture implies smaller depth of field</a:t>
            </a:r>
          </a:p>
          <a:p>
            <a:r>
              <a:t/>
            </a:r>
          </a:p>
        </p:txBody>
      </p:sp>
      <p:sp>
        <p:nvSpPr>
          <p:cNvPr name="Shape 514" id="514"/>
          <p:cNvSpPr/>
          <p:nvPr/>
        </p:nvSpPr>
        <p:spPr>
          <a:xfrm>
            <a:off y="2858363" x="1307875"/>
            <a:ext cy="3709536" cx="5623455"/>
          </a:xfrm>
          <a:prstGeom prst="rect">
            <a:avLst/>
          </a:prstGeom>
          <a:blipFill>
            <a:blip r:embed="rId3"/>
            <a:stretch>
              <a:fillRect/>
            </a:stretch>
          </a:blipFill>
        </p:spPr>
      </p:sp>
      <p:sp>
        <p:nvSpPr>
          <p:cNvPr name="Shape 515" id="515"/>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19" id="519"/>
        <p:cNvGrpSpPr/>
        <p:nvPr/>
      </p:nvGrpSpPr>
      <p:grpSpPr>
        <a:xfrm>
          <a:off y="0" x="0"/>
          <a:ext cy="0" cx="0"/>
          <a:chOff y="0" x="0"/>
          <a:chExt cy="0" cx="0"/>
        </a:xfrm>
      </p:grpSpPr>
      <p:sp>
        <p:nvSpPr>
          <p:cNvPr name="Shape 520" id="520"/>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Software Group</a:t>
            </a:r>
          </a:p>
        </p:txBody>
      </p:sp>
      <p:sp>
        <p:nvSpPr>
          <p:cNvPr name="Shape 521" id="521"/>
          <p:cNvSpPr txBox="1"/>
          <p:nvPr>
            <p:ph type="body" idx="1"/>
          </p:nvPr>
        </p:nvSpPr>
        <p:spPr>
          <a:xfrm>
            <a:off y="1600200" x="457200"/>
            <a:ext cy="4967700" cx="8229600"/>
          </a:xfrm>
          <a:prstGeom prst="rect">
            <a:avLst/>
          </a:prstGeom>
        </p:spPr>
        <p:txBody>
          <a:bodyPr bIns="91425" tIns="91425" lIns="91425" anchor="t" anchorCtr="0" rIns="91425">
            <a:spAutoFit/>
          </a:bodyPr>
          <a:lstStyle/>
          <a:p>
            <a:pPr>
              <a:buNone/>
            </a:pPr>
            <a:r>
              <a:rPr lang="en"/>
              <a:t>Direct Show Demonstration</a:t>
            </a:r>
          </a:p>
        </p:txBody>
      </p:sp>
      <p:sp>
        <p:nvSpPr>
          <p:cNvPr name="Shape 522" id="52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526" id="526"/>
        <p:cNvGrpSpPr/>
        <p:nvPr/>
      </p:nvGrpSpPr>
      <p:grpSpPr>
        <a:xfrm>
          <a:off y="0" x="0"/>
          <a:ext cy="0" cx="0"/>
          <a:chOff y="0" x="0"/>
          <a:chExt cy="0" cx="0"/>
        </a:xfrm>
      </p:grpSpPr>
      <p:sp>
        <p:nvSpPr>
          <p:cNvPr name="Shape 527" id="527"/>
          <p:cNvSpPr/>
          <p:nvPr/>
        </p:nvSpPr>
        <p:spPr>
          <a:xfrm>
            <a:off y="1698050" x="381000"/>
            <a:ext cy="5048250" cx="8382000"/>
          </a:xfrm>
          <a:prstGeom prst="rect">
            <a:avLst/>
          </a:prstGeom>
          <a:blipFill>
            <a:blip r:embed="rId3"/>
            <a:stretch>
              <a:fillRect/>
            </a:stretch>
          </a:blipFill>
        </p:spPr>
      </p:sp>
      <p:sp>
        <p:nvSpPr>
          <p:cNvPr name="Shape 528" id="528"/>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Depth of Field</a:t>
            </a:r>
          </a:p>
        </p:txBody>
      </p:sp>
      <p:sp>
        <p:nvSpPr>
          <p:cNvPr name="Shape 529" id="529"/>
          <p:cNvSpPr txBox="1"/>
          <p:nvPr/>
        </p:nvSpPr>
        <p:spPr>
          <a:xfrm>
            <a:off y="2169775" x="381000"/>
            <a:ext cy="535799" cx="2337899"/>
          </a:xfrm>
          <a:prstGeom prst="rect">
            <a:avLst/>
          </a:prstGeom>
          <a:solidFill>
            <a:schemeClr val="lt1"/>
          </a:solidFill>
        </p:spPr>
        <p:txBody>
          <a:bodyPr bIns="91425" tIns="91425" lIns="91425" anchor="t" anchorCtr="0" rIns="91425">
            <a:spAutoFit/>
          </a:bodyPr>
          <a:lstStyle/>
          <a:p>
            <a:pPr>
              <a:buNone/>
            </a:pPr>
            <a:r>
              <a:rPr lang="en" sz="2400" b="1"/>
              <a:t>Object Plane</a:t>
            </a:r>
          </a:p>
        </p:txBody>
      </p:sp>
      <p:sp>
        <p:nvSpPr>
          <p:cNvPr name="Shape 530" id="530"/>
          <p:cNvSpPr txBox="1"/>
          <p:nvPr/>
        </p:nvSpPr>
        <p:spPr>
          <a:xfrm>
            <a:off y="5192175" x="6537950"/>
            <a:ext cy="3000000" cx="3000000"/>
          </a:xfrm>
          <a:prstGeom prst="rect">
            <a:avLst/>
          </a:prstGeom>
        </p:spPr>
        <p:txBody>
          <a:bodyPr bIns="91425" tIns="91425" lIns="91425" anchor="ctr" anchorCtr="0" rIns="91425">
            <a:spAutoFit/>
          </a:bodyPr>
          <a:lstStyle/>
          <a:p>
            <a:pPr rtl="0" lvl="0">
              <a:buNone/>
            </a:pPr>
            <a:r>
              <a:rPr lang="en"/>
              <a:t>Marc Levoy</a:t>
            </a:r>
          </a:p>
          <a:p>
            <a:r>
              <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2" id="102"/>
        <p:cNvGrpSpPr/>
        <p:nvPr/>
      </p:nvGrpSpPr>
      <p:grpSpPr>
        <a:xfrm>
          <a:off y="0" x="0"/>
          <a:ext cy="0" cx="0"/>
          <a:chOff y="0" x="0"/>
          <a:chExt cy="0" cx="0"/>
        </a:xfrm>
      </p:grpSpPr>
      <p:sp>
        <p:nvSpPr>
          <p:cNvPr name="Shape 103" id="103"/>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Airport Requirements</a:t>
            </a:r>
          </a:p>
        </p:txBody>
      </p:sp>
      <p:graphicFrame>
        <p:nvGraphicFramePr>
          <p:cNvPr name="Shape 104" id="104"/>
          <p:cNvGraphicFramePr/>
          <p:nvPr/>
        </p:nvGraphicFramePr>
        <p:xfrm>
          <a:off y="1871350" x="952500"/>
          <a:ext cy="3000000" cx="3000000"/>
        </p:xfrm>
        <a:graphic>
          <a:graphicData uri="http://schemas.openxmlformats.org/drawingml/2006/table">
            <a:tbl>
              <a:tblPr>
                <a:noFill/>
                <a:tableStyleId>{827EEFBD-3B68-45A4-9D6B-D24379D343B7}</a:tableStyleId>
              </a:tblPr>
              <a:tblGrid>
                <a:gridCol w="3619500"/>
                <a:gridCol w="3619500"/>
              </a:tblGrid>
              <a:tr h="706800">
                <a:tc>
                  <a:txBody>
                    <a:bodyPr>
                      <a:spAutoFit/>
                    </a:bodyPr>
                    <a:lstStyle/>
                    <a:p>
                      <a:pPr>
                        <a:buNone/>
                      </a:pPr>
                      <a:r>
                        <a:rPr lang="en" sz="2200"/>
                        <a:t>Zoom </a:t>
                      </a:r>
                    </a:p>
                  </a:txBody>
                  <a:tcPr marB="91425" marT="91425" marR="91425" marL="91425"/>
                </a:tc>
                <a:tc>
                  <a:txBody>
                    <a:bodyPr>
                      <a:spAutoFit/>
                    </a:bodyPr>
                    <a:lstStyle/>
                    <a:p>
                      <a:pPr>
                        <a:buNone/>
                      </a:pPr>
                      <a:r>
                        <a:rPr lang="en" sz="2200"/>
                        <a:t>16x </a:t>
                      </a:r>
                    </a:p>
                  </a:txBody>
                  <a:tcPr marB="91425" marT="91425" marR="91425" marL="91425"/>
                </a:tc>
              </a:tr>
              <a:tr h="483725">
                <a:tc>
                  <a:txBody>
                    <a:bodyPr>
                      <a:spAutoFit/>
                    </a:bodyPr>
                    <a:lstStyle/>
                    <a:p>
                      <a:pPr>
                        <a:buNone/>
                      </a:pPr>
                      <a:r>
                        <a:rPr lang="en" sz="2200"/>
                        <a:t>Color </a:t>
                      </a:r>
                    </a:p>
                  </a:txBody>
                  <a:tcPr marB="91425" marT="91425" marR="91425" marL="91425"/>
                </a:tc>
                <a:tc>
                  <a:txBody>
                    <a:bodyPr>
                      <a:spAutoFit/>
                    </a:bodyPr>
                    <a:lstStyle/>
                    <a:p>
                      <a:pPr>
                        <a:buNone/>
                      </a:pPr>
                      <a:r>
                        <a:rPr lang="en" sz="2200"/>
                        <a:t>Important</a:t>
                      </a:r>
                    </a:p>
                  </a:txBody>
                  <a:tcPr marB="91425" marT="91425" marR="91425" marL="91425"/>
                </a:tc>
              </a:tr>
              <a:tr h="1095350">
                <a:tc>
                  <a:txBody>
                    <a:bodyPr>
                      <a:spAutoFit/>
                    </a:bodyPr>
                    <a:lstStyle/>
                    <a:p>
                      <a:pPr>
                        <a:buNone/>
                      </a:pPr>
                      <a:r>
                        <a:rPr lang="en" sz="2200"/>
                        <a:t>Field of View</a:t>
                      </a:r>
                    </a:p>
                  </a:txBody>
                  <a:tcPr marB="91425" marT="91425" marR="91425" marL="91425"/>
                </a:tc>
                <a:tc>
                  <a:txBody>
                    <a:bodyPr>
                      <a:spAutoFit/>
                    </a:bodyPr>
                    <a:lstStyle/>
                    <a:p>
                      <a:pPr>
                        <a:buNone/>
                      </a:pPr>
                      <a:r>
                        <a:rPr lang="en" sz="2200"/>
                        <a:t>90-120 degree again depending greatly on application and zoom</a:t>
                      </a:r>
                    </a:p>
                  </a:txBody>
                  <a:tcPr marB="91425" marT="91425" marR="91425" marL="91425"/>
                </a:tc>
              </a:tr>
              <a:tr h="869375">
                <a:tc>
                  <a:txBody>
                    <a:bodyPr>
                      <a:spAutoFit/>
                    </a:bodyPr>
                    <a:lstStyle/>
                    <a:p>
                      <a:pPr rtl="0" lvl="0">
                        <a:buNone/>
                      </a:pPr>
                      <a:r>
                        <a:rPr lang="en" sz="2200"/>
                        <a:t>Pan &amp; Tilt</a:t>
                      </a:r>
                    </a:p>
                  </a:txBody>
                  <a:tcPr marB="91425" marT="91425" marR="91425" marL="91425"/>
                </a:tc>
                <a:tc>
                  <a:txBody>
                    <a:bodyPr>
                      <a:spAutoFit/>
                    </a:bodyPr>
                    <a:lstStyle/>
                    <a:p>
                      <a:pPr rtl="0" lvl="0">
                        <a:buNone/>
                      </a:pPr>
                      <a:r>
                        <a:rPr lang="en" sz="2200"/>
                        <a:t>Depends greatly on other factors</a:t>
                      </a:r>
                    </a:p>
                  </a:txBody>
                  <a:tcPr marB="91425" marT="91425" marR="91425" marL="91425"/>
                </a:tc>
              </a:tr>
              <a:tr h="483725">
                <a:tc>
                  <a:txBody>
                    <a:bodyPr>
                      <a:spAutoFit/>
                    </a:bodyPr>
                    <a:lstStyle/>
                    <a:p>
                      <a:pPr>
                        <a:buNone/>
                      </a:pPr>
                      <a:r>
                        <a:rPr lang="en" sz="2200"/>
                        <a:t>Frame Rate</a:t>
                      </a:r>
                    </a:p>
                  </a:txBody>
                  <a:tcPr marB="91425" marT="91425" marR="91425" marL="91425"/>
                </a:tc>
                <a:tc>
                  <a:txBody>
                    <a:bodyPr>
                      <a:spAutoFit/>
                    </a:bodyPr>
                    <a:lstStyle/>
                    <a:p>
                      <a:pPr>
                        <a:buNone/>
                      </a:pPr>
                      <a:r>
                        <a:rPr lang="en" sz="2200"/>
                        <a:t>No less than 15 fps</a:t>
                      </a:r>
                    </a:p>
                  </a:txBody>
                  <a:tcPr marB="91425" marT="91425" marR="91425" marL="91425"/>
                </a:tc>
              </a:tr>
              <a:tr h="789550">
                <a:tc>
                  <a:txBody>
                    <a:bodyPr>
                      <a:spAutoFit/>
                    </a:bodyPr>
                    <a:lstStyle/>
                    <a:p>
                      <a:pPr>
                        <a:buNone/>
                      </a:pPr>
                      <a:r>
                        <a:rPr lang="en" sz="2200"/>
                        <a:t>File Size and Processing Speed</a:t>
                      </a:r>
                    </a:p>
                  </a:txBody>
                  <a:tcPr marB="91425" marT="91425" marR="91425" marL="91425"/>
                </a:tc>
                <a:tc>
                  <a:txBody>
                    <a:bodyPr>
                      <a:spAutoFit/>
                    </a:bodyPr>
                    <a:lstStyle/>
                    <a:p>
                      <a:pPr>
                        <a:buNone/>
                      </a:pPr>
                      <a:r>
                        <a:rPr lang="en" sz="2200"/>
                        <a:t>To be discussed</a:t>
                      </a:r>
                    </a:p>
                  </a:txBody>
                  <a:tcPr marB="91425" marT="91425" marR="91425" marL="91425"/>
                </a:tc>
              </a:tr>
            </a:tbl>
          </a:graphicData>
        </a:graphic>
      </p:graphicFrame>
      <p:sp>
        <p:nvSpPr>
          <p:cNvPr name="Shape 105" id="105"/>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09" id="109"/>
        <p:cNvGrpSpPr/>
        <p:nvPr/>
      </p:nvGrpSpPr>
      <p:grpSpPr>
        <a:xfrm>
          <a:off y="0" x="0"/>
          <a:ext cy="0" cx="0"/>
          <a:chOff y="0" x="0"/>
          <a:chExt cy="0" cx="0"/>
        </a:xfrm>
      </p:grpSpPr>
      <p:sp>
        <p:nvSpPr>
          <p:cNvPr name="Shape 110" id="110"/>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rtl="0" lvl="0">
              <a:buNone/>
            </a:pPr>
            <a:r>
              <a:rPr lang="en"/>
              <a:t>Outline</a:t>
            </a:r>
          </a:p>
        </p:txBody>
      </p:sp>
      <p:sp>
        <p:nvSpPr>
          <p:cNvPr name="Shape 111" id="111"/>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L="0" rtl="0" lvl="0">
              <a:buNone/>
            </a:pPr>
            <a:r>
              <a:rPr lang="en"/>
              <a:t>I. Our Task</a:t>
            </a:r>
          </a:p>
          <a:p>
            <a:pPr rtl="0" lvl="0">
              <a:buNone/>
            </a:pPr>
            <a:r>
              <a:rPr lang="en" b="1"/>
              <a:t>II. Previous Work</a:t>
            </a:r>
          </a:p>
          <a:p>
            <a:pPr indent="0" marL="0" rtl="0" lvl="0">
              <a:buNone/>
            </a:pPr>
            <a:r>
              <a:rPr lang="en"/>
              <a:t>III. Background Information </a:t>
            </a:r>
          </a:p>
          <a:p>
            <a:pPr rtl="0" lvl="0">
              <a:buNone/>
            </a:pPr>
            <a:r>
              <a:rPr lang="en"/>
              <a:t>IV. Organization &amp; progress to date </a:t>
            </a:r>
          </a:p>
          <a:p>
            <a:pPr rtl="0" lvl="0">
              <a:buNone/>
            </a:pPr>
            <a:r>
              <a:rPr lang="en"/>
              <a:t>V. Future plans &amp; projections</a:t>
            </a:r>
          </a:p>
          <a:p>
            <a:r>
              <a:t/>
            </a:r>
          </a:p>
        </p:txBody>
      </p:sp>
      <p:sp>
        <p:nvSpPr>
          <p:cNvPr name="Shape 112" id="112"/>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16" id="116"/>
        <p:cNvGrpSpPr/>
        <p:nvPr/>
      </p:nvGrpSpPr>
      <p:grpSpPr>
        <a:xfrm>
          <a:off y="0" x="0"/>
          <a:ext cy="0" cx="0"/>
          <a:chOff y="0" x="0"/>
          <a:chExt cy="0" cx="0"/>
        </a:xfrm>
      </p:grpSpPr>
      <p:sp>
        <p:nvSpPr>
          <p:cNvPr name="Shape 117" id="117"/>
          <p:cNvSpPr txBox="1"/>
          <p:nvPr>
            <p:ph type="title"/>
          </p:nvPr>
        </p:nvSpPr>
        <p:spPr>
          <a:xfrm>
            <a:off y="274637" x="457200"/>
            <a:ext cy="1143000" cx="8229600"/>
          </a:xfrm>
          <a:prstGeom prst="rect">
            <a:avLst/>
          </a:prstGeom>
        </p:spPr>
        <p:txBody>
          <a:bodyPr bIns="91425" tIns="91425" lIns="91425" anchor="b" anchorCtr="0" rIns="91425">
            <a:spAutoFit/>
          </a:bodyPr>
          <a:lstStyle/>
          <a:p>
            <a:pPr>
              <a:buNone/>
            </a:pPr>
            <a:r>
              <a:rPr lang="en"/>
              <a:t>I. Previous Work </a:t>
            </a:r>
          </a:p>
        </p:txBody>
      </p:sp>
      <p:sp>
        <p:nvSpPr>
          <p:cNvPr name="Shape 118" id="118"/>
          <p:cNvSpPr txBox="1"/>
          <p:nvPr>
            <p:ph type="body" idx="1"/>
          </p:nvPr>
        </p:nvSpPr>
        <p:spPr>
          <a:xfrm>
            <a:off y="1547103" x="1634400"/>
            <a:ext cy="726600" cx="5875200"/>
          </a:xfrm>
          <a:prstGeom prst="rect">
            <a:avLst/>
          </a:prstGeom>
        </p:spPr>
        <p:txBody>
          <a:bodyPr bIns="91425" tIns="91425" lIns="91425" anchor="t" anchorCtr="0" rIns="91425">
            <a:spAutoFit/>
          </a:bodyPr>
          <a:lstStyle/>
          <a:p>
            <a:pPr rtl="0" lvl="0">
              <a:buNone/>
            </a:pPr>
            <a:r>
              <a:rPr lang="en"/>
              <a:t>    Stanford Multicamera Array</a:t>
            </a:r>
          </a:p>
          <a:p>
            <a:r>
              <a:t/>
            </a:r>
          </a:p>
        </p:txBody>
      </p:sp>
      <p:sp>
        <p:nvSpPr>
          <p:cNvPr name="Shape 119" id="119">
            <a:hlinkClick r:id="rId4"/>
          </p:cNvPr>
          <p:cNvSpPr/>
          <p:nvPr/>
        </p:nvSpPr>
        <p:spPr>
          <a:xfrm>
            <a:off y="2273703" x="1633568"/>
            <a:ext cy="4353537" cx="5802659"/>
          </a:xfrm>
          <a:prstGeom prst="rect">
            <a:avLst/>
          </a:prstGeom>
          <a:blipFill>
            <a:blip r:embed="rId5"/>
            <a:stretch>
              <a:fillRect/>
            </a:stretch>
          </a:blipFill>
          <a:ln>
            <a:noFill/>
          </a:ln>
        </p:spPr>
      </p:sp>
      <p:sp>
        <p:nvSpPr>
          <p:cNvPr name="Shape 120" id="120"/>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name="Shape 124" id="124"/>
        <p:cNvGrpSpPr/>
        <p:nvPr/>
      </p:nvGrpSpPr>
      <p:grpSpPr>
        <a:xfrm>
          <a:off y="0" x="0"/>
          <a:ext cy="0" cx="0"/>
          <a:chOff y="0" x="0"/>
          <a:chExt cy="0" cx="0"/>
        </a:xfrm>
      </p:grpSpPr>
      <p:sp>
        <p:nvSpPr>
          <p:cNvPr name="Shape 125" id="125"/>
          <p:cNvSpPr txBox="1"/>
          <p:nvPr>
            <p:ph type="title"/>
          </p:nvPr>
        </p:nvSpPr>
        <p:spPr>
          <a:xfrm>
            <a:off y="274637" x="457200"/>
            <a:ext cy="1143000" cx="8229600"/>
          </a:xfrm>
          <a:prstGeom prst="rect">
            <a:avLst/>
          </a:prstGeom>
          <a:ln>
            <a:noFill/>
          </a:ln>
        </p:spPr>
        <p:txBody>
          <a:bodyPr bIns="91425" tIns="91425" lIns="91425" anchor="b" anchorCtr="0" rIns="91425">
            <a:spAutoFit/>
          </a:bodyPr>
          <a:lstStyle/>
          <a:p>
            <a:pPr rtl="0" lvl="0">
              <a:buNone/>
            </a:pPr>
            <a:r>
              <a:rPr lang="en"/>
              <a:t>Outline</a:t>
            </a:r>
          </a:p>
        </p:txBody>
      </p:sp>
      <p:sp>
        <p:nvSpPr>
          <p:cNvPr name="Shape 126" id="126"/>
          <p:cNvSpPr txBox="1"/>
          <p:nvPr>
            <p:ph type="body" idx="1"/>
          </p:nvPr>
        </p:nvSpPr>
        <p:spPr>
          <a:xfrm>
            <a:off y="1600200" x="457200"/>
            <a:ext cy="4967700" cx="8229600"/>
          </a:xfrm>
          <a:prstGeom prst="rect">
            <a:avLst/>
          </a:prstGeom>
        </p:spPr>
        <p:txBody>
          <a:bodyPr bIns="91425" tIns="91425" lIns="91425" anchor="t" anchorCtr="0" rIns="91425">
            <a:spAutoFit/>
          </a:bodyPr>
          <a:lstStyle/>
          <a:p>
            <a:pPr indent="0" marL="0" rtl="0" lvl="0">
              <a:buNone/>
            </a:pPr>
            <a:r>
              <a:rPr lang="en"/>
              <a:t>I. Previous Work </a:t>
            </a:r>
          </a:p>
          <a:p>
            <a:pPr rtl="0" lvl="0">
              <a:buNone/>
            </a:pPr>
            <a:r>
              <a:rPr lang="en"/>
              <a:t>II. Our Task </a:t>
            </a:r>
          </a:p>
          <a:p>
            <a:pPr indent="0" marL="0" rtl="0" lvl="0">
              <a:buNone/>
            </a:pPr>
            <a:r>
              <a:rPr lang="en" b="1"/>
              <a:t>III. Background Information </a:t>
            </a:r>
          </a:p>
          <a:p>
            <a:pPr rtl="0" lvl="0">
              <a:buNone/>
            </a:pPr>
            <a:r>
              <a:rPr lang="en"/>
              <a:t>IV. Organization &amp; progress to date </a:t>
            </a:r>
          </a:p>
          <a:p>
            <a:pPr rtl="0" lvl="0">
              <a:buNone/>
            </a:pPr>
            <a:r>
              <a:rPr lang="en"/>
              <a:t>V. Future plans &amp; projections</a:t>
            </a:r>
          </a:p>
          <a:p>
            <a:r>
              <a:t/>
            </a:r>
          </a:p>
        </p:txBody>
      </p:sp>
      <p:sp>
        <p:nvSpPr>
          <p:cNvPr name="Shape 127" id="127"/>
          <p:cNvSpPr/>
          <p:nvPr/>
        </p:nvSpPr>
        <p:spPr>
          <a:xfrm rot="10800000">
            <a:off y="-2338" x="7504499"/>
            <a:ext cy="1570200" cx="1639500"/>
          </a:xfrm>
          <a:prstGeom prst="rtTriangle">
            <a:avLst/>
          </a:prstGeom>
          <a:solidFill>
            <a:srgbClr val="F18618"/>
          </a:solidFill>
          <a:ln>
            <a:noFill/>
          </a:ln>
        </p:spPr>
        <p:txBody>
          <a:bodyPr bIns="91425" tIns="91425" lIns="91425" anchor="ctr" anchorCtr="0" rIns="91425">
            <a:spAutoFit/>
          </a:bodyPr>
          <a:lstStyle/>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xmlns:r="http://schemas.openxmlformats.org/officeDocument/2006/relationships">
  <a:themeElements>
    <a:clrScheme name="Custom 233">
      <a:dk1>
        <a:srgbClr val="000000"/>
      </a:dk1>
      <a:lt1>
        <a:srgbClr val="FFFFFF"/>
      </a:lt1>
      <a:dk2>
        <a:srgbClr val="2388DB"/>
      </a:dk2>
      <a:lt2>
        <a:srgbClr val="BBD7F8"/>
      </a:lt2>
      <a:accent1>
        <a:srgbClr val="80B606"/>
      </a:accent1>
      <a:accent2>
        <a:srgbClr val="E29F1D"/>
      </a:accent2>
      <a:accent3>
        <a:srgbClr val="1D6FB2"/>
      </a:accent3>
      <a:accent4>
        <a:srgbClr val="3FAC98"/>
      </a:accent4>
      <a:accent5>
        <a:srgbClr val="5B57BB"/>
      </a:accent5>
      <a:accent6>
        <a:srgbClr val="D1505E"/>
      </a:accent6>
      <a:hlink>
        <a:srgbClr val="185DA2"/>
      </a:hlink>
      <a:folHlink>
        <a:srgbClr val="00487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scaled="1" ang="16200000"/>
        </a:gradFill>
        <a:gradFill rotWithShape="1">
          <a:gsLst>
            <a:gs pos="0">
              <a:schemeClr val="phClr">
                <a:tint val="100000"/>
                <a:shade val="100000"/>
                <a:satMod val="130000"/>
              </a:schemeClr>
            </a:gs>
            <a:gs pos="100000">
              <a:schemeClr val="phClr">
                <a:tint val="50000"/>
                <a:shade val="100000"/>
                <a:satMod val="350000"/>
              </a:schemeClr>
            </a:gs>
          </a:gsLst>
          <a:lin scaled="0" ang="1620000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rotWithShape="0" dir="5400000" dist="20000" blurRad="40000">
              <a:srgbClr val="000000">
                <a:alpha val="38000"/>
              </a:srgbClr>
            </a:outerShdw>
          </a:effectLst>
        </a:effectStyle>
        <a:effectStyle>
          <a:effectLst>
            <a:outerShdw rotWithShape="0" dir="5400000" dist="23000" blurRad="40000">
              <a:srgbClr val="000000">
                <a:alpha val="35000"/>
              </a:srgbClr>
            </a:outerShdw>
          </a:effectLst>
        </a:effectStyle>
        <a:effectStyle>
          <a:effectLst>
            <a:outerShdw rotWithShape="0" dir="5400000" dist="23000" blurRad="40000">
              <a:srgbClr val="000000">
                <a:alpha val="35000"/>
              </a:srgbClr>
            </a:outerShdw>
          </a:effectLst>
          <a:scene3d>
            <a:camera prst="orthographicFront">
              <a:rot rev="0" lat="0" lon="0"/>
            </a:camera>
            <a:lightRig rig="threePt" dir="t">
              <a:rot rev="1200000" lat="0" lon="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t="-80000" r="50000"/>
          </a:path>
        </a:gradFill>
        <a:gradFill rotWithShape="1">
          <a:gsLst>
            <a:gs pos="0">
              <a:schemeClr val="phClr">
                <a:tint val="80000"/>
                <a:satMod val="300000"/>
              </a:schemeClr>
            </a:gs>
            <a:gs pos="100000">
              <a:schemeClr val="phClr">
                <a:shade val="30000"/>
                <a:satMod val="200000"/>
              </a:schemeClr>
            </a:gs>
          </a:gsLst>
          <a:path path="circle">
            <a:fillToRect b="50000" l="50000" t="50000" r="50000"/>
          </a:path>
        </a:gradFill>
      </a:bgFillStyleLst>
    </a:fmtScheme>
  </a:themeElements>
</a:theme>
</file>