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This requires units and a bit of thought. Is focal length in centimeters? What's the meaning of accuracy and precision? Do you need so many decimal places? MH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This is the data cut and pasted from the matlab calibration, the decimal places are just what the program gives. Focal length is in pixels. I explain how you get to a focal length in millimeters on the next slide.</a:t>
            </a:r>
          </a:p>
          <a:p>
            <a:pPr>
              <a:buNone/>
            </a:pPr>
            <a:r>
              <a:rPr lang="en"/>
              <a:t>Kevin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Are you sure that focal length is measured in pixels? MH</a:t>
            </a:r>
          </a:p>
          <a:p>
            <a:pPr rtl="0" lvl="0">
              <a:buNone/>
            </a:pPr>
            <a:r>
              <a:rPr lang="en"/>
              <a:t>that is what the caltech website says.</a:t>
            </a:r>
          </a:p>
          <a:p>
            <a:pPr>
              <a:buNone/>
            </a:pPr>
            <a:r>
              <a:rPr lang="en"/>
              <a:t>Kevin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Kevin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Kevin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Amy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Amy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
</a:t>
            </a:r>
            <a:r>
              <a:rPr lang="en"/>
              <a:t>Calibration used to be a tedious process, but modern software makes it easy to achieve</a:t>
            </a:r>
          </a:p>
          <a:p>
            <a:pPr>
              <a:buNone/>
            </a:pPr>
            <a:r>
              <a:rPr lang="en"/>
              <a:t>Liz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Liz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Liz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Billy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Billy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Took 30 pictures because .... (MH)</a:t>
            </a:r>
          </a:p>
          <a:p>
            <a:pPr rtl="0" lvl="0">
              <a:buNone/>
            </a:pPr>
            <a:r>
              <a:rPr lang="en"/>
              <a:t>Amy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Amy</a:t>
            </a:r>
          </a:p>
          <a:p>
            <a:pPr>
              <a:buNone/>
            </a:pPr>
            <a:r>
              <a:rPr lang="en"/>
              <a:t>DEMO BREAK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Amy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../media/image00.png" Type="http://schemas.openxmlformats.org/officeDocument/2006/relationships/image" Id="rId3"/><Relationship Target="../media/image04.png" Type="http://schemas.openxmlformats.org/officeDocument/2006/relationships/image" Id="rId5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4"/><Relationship Target="../media/image08.png" Type="http://schemas.openxmlformats.org/officeDocument/2006/relationships/image" Id="rId3"/><Relationship Target="../media/image09.png" Type="http://schemas.openxmlformats.org/officeDocument/2006/relationships/image" Id="rId5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gif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Geometric Calibration of Cameras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400" cx="79421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Liz Pieri, Kevin Sacca, Billy Frey, Amy Becker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3000" lang="en"/>
              <a:t>Calibration results after optimization (with uncertainties)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u="sng" sz="1800" lang="en"/>
              <a:t>Focal Length:</a:t>
            </a:r>
            <a:r>
              <a:rPr sz="1800" lang="en"/>
              <a:t>          fc = [ 4157.98585   4171.02467 ] ± [ 27.87620   28.51297 ]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sz="1800" lang="en"/>
              <a:t>Principal point:</a:t>
            </a:r>
            <a:r>
              <a:rPr sz="1800" lang="en"/>
              <a:t>       cc = [ 701.38591   575.64447 ] ± [ 47.94380   49.46080 ]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sz="1800" lang="en"/>
              <a:t>Skew: </a:t>
            </a:r>
            <a:r>
              <a:rPr sz="1800" lang="en"/>
              <a:t>            alpha_c = [ 0.00000 ] ± [ 0.00000  ]   =&gt; angle of pixel axes = 90.00000 ± 0.00000 degrees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sz="1800" lang="en"/>
              <a:t>Distortion:</a:t>
            </a:r>
            <a:r>
              <a:rPr sz="1800" lang="en"/>
              <a:t>            kc = [ -0.05967   -6.10873   0.01049   -0.00232  0.00000 ] ± [ 0.10572   5.15735   0.00324   0.00260  0.00000 ]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61111"/>
              <a:buFont typeface="Arial"/>
              <a:buNone/>
            </a:pPr>
            <a:r>
              <a:rPr u="sng" sz="1800" lang="en"/>
              <a:t>Pixel error:</a:t>
            </a:r>
            <a:r>
              <a:rPr sz="1800" lang="en"/>
              <a:t>          err = [ 0.59055   0.63039 ]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Calculations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 indent="-419100" marL="457200">
              <a:buClr>
                <a:schemeClr val="lt1"/>
              </a:buClr>
              <a:buSzPct val="357142"/>
              <a:buFont typeface="Arial"/>
              <a:buChar char="•"/>
            </a:pPr>
            <a:r>
              <a:rPr sz="1400" lang="en"/>
              <a:t>
</a:t>
            </a:r>
            <a:r>
              <a:rPr sz="2400" lang="en">
                <a:solidFill>
                  <a:srgbClr val="FFFFFF"/>
                </a:solidFill>
              </a:rPr>
              <a:t>The point grey chameleon has a pixel size of 3.75 micrometers, or 3.75 * 10^-6 meters.</a:t>
            </a:r>
          </a:p>
          <a:p>
            <a:pPr rtl="0" lvl="0" indent="-419100" marL="457200">
              <a:buClr>
                <a:schemeClr val="lt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FFFFFF"/>
                </a:solidFill>
              </a:rPr>
              <a:t>So, with the focal length we have from the data, which is a focal length of 4157.98585 pixels.</a:t>
            </a:r>
          </a:p>
          <a:p>
            <a:pPr rtl="0" lvl="0" indent="0" marL="457200">
              <a:buNone/>
            </a:pPr>
            <a:r>
              <a:rPr sz="2400" lang="en">
                <a:solidFill>
                  <a:srgbClr val="FFFFFF"/>
                </a:solidFill>
              </a:rPr>
              <a:t>(3.75 x 10-6 meters/pixel )(4157.98585 pixels) = 0.01559 meters = </a:t>
            </a:r>
            <a:r>
              <a:rPr u="sng" b="1" sz="2400" lang="en" i="1">
                <a:solidFill>
                  <a:srgbClr val="FFFFFF"/>
                </a:solidFill>
              </a:rPr>
              <a:t>15.59mm focal length.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/>
        </p:nvSpPr>
        <p:spPr>
          <a:xfrm>
            <a:off y="1780485" x="220329"/>
            <a:ext cy="4704629" cx="884184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8" name="Shape 98"/>
          <p:cNvSpPr txBox="1"/>
          <p:nvPr/>
        </p:nvSpPr>
        <p:spPr>
          <a:xfrm>
            <a:off y="360075" x="474650"/>
            <a:ext cy="1063800" cx="8036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4800" lang="en">
                <a:solidFill>
                  <a:srgbClr val="FFFFFF"/>
                </a:solidFill>
              </a:rPr>
              <a:t>Our Grid Positions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/>
        </p:nvSpPr>
        <p:spPr>
          <a:xfrm>
            <a:off y="1676685" x="109836"/>
            <a:ext cy="4748578" cx="892432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4" name="Shape 104"/>
          <p:cNvSpPr txBox="1"/>
          <p:nvPr/>
        </p:nvSpPr>
        <p:spPr>
          <a:xfrm>
            <a:off y="360075" x="474650"/>
            <a:ext cy="1063800" cx="8036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sz="4800" lang="en">
                <a:solidFill>
                  <a:srgbClr val="FFFFFF"/>
                </a:solidFill>
              </a:rPr>
              <a:t>Relative Camera Positions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0" x="464250"/>
            <a:ext cy="1143000" cx="85310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Using the Intrinsic Parameters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y="1221687" x="464250"/>
            <a:ext cy="4765200" cx="821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 indent="-317500" marL="457200">
              <a:buClr>
                <a:srgbClr val="FFFFFF"/>
              </a:buClr>
              <a:buSzPct val="129629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
</a:t>
            </a:r>
            <a:r>
              <a:rPr sz="1800" lang="en">
                <a:solidFill>
                  <a:srgbClr val="FFFFFF"/>
                </a:solidFill>
              </a:rPr>
              <a:t>Let </a:t>
            </a:r>
            <a:r>
              <a:rPr b="1" sz="1800" lang="en">
                <a:solidFill>
                  <a:srgbClr val="FFFFFF"/>
                </a:solidFill>
              </a:rPr>
              <a:t>P</a:t>
            </a:r>
            <a:r>
              <a:rPr sz="1800" lang="en">
                <a:solidFill>
                  <a:srgbClr val="FFFFFF"/>
                </a:solidFill>
              </a:rPr>
              <a:t> be a point in space of coordinate vector </a:t>
            </a:r>
            <a:r>
              <a:rPr b="1" sz="1800" lang="en">
                <a:solidFill>
                  <a:srgbClr val="FFFFFF"/>
                </a:solidFill>
              </a:rPr>
              <a:t>XXc = [Xc;Yc;Zc]</a:t>
            </a:r>
            <a:r>
              <a:rPr sz="1800" lang="en">
                <a:solidFill>
                  <a:srgbClr val="FFFFFF"/>
                </a:solidFill>
              </a:rPr>
              <a:t> in the  camera reference frame. </a:t>
            </a:r>
          </a:p>
          <a:p>
            <a:pPr rtl="0" lvl="0" indent="-317500" marL="457200">
              <a:buClr>
                <a:srgbClr val="FFFFFF"/>
              </a:buClr>
              <a:buSzPct val="129629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Let us project now that point on the image plane according to the intrinsic parameters (</a:t>
            </a:r>
            <a:r>
              <a:rPr b="1" sz="1800" lang="en">
                <a:solidFill>
                  <a:srgbClr val="FFFFFF"/>
                </a:solidFill>
              </a:rPr>
              <a:t>fc</a:t>
            </a:r>
            <a:r>
              <a:rPr sz="1800" lang="en">
                <a:solidFill>
                  <a:srgbClr val="FFFFFF"/>
                </a:solidFill>
              </a:rPr>
              <a:t>,</a:t>
            </a:r>
            <a:r>
              <a:rPr b="1" sz="1800" lang="en">
                <a:solidFill>
                  <a:srgbClr val="FFFFFF"/>
                </a:solidFill>
              </a:rPr>
              <a:t>cc</a:t>
            </a:r>
            <a:r>
              <a:rPr sz="1800" lang="en">
                <a:solidFill>
                  <a:srgbClr val="FFFFFF"/>
                </a:solidFill>
              </a:rPr>
              <a:t>,</a:t>
            </a:r>
            <a:r>
              <a:rPr b="1" sz="1800" lang="en">
                <a:solidFill>
                  <a:srgbClr val="FFFFFF"/>
                </a:solidFill>
              </a:rPr>
              <a:t>alpha_c</a:t>
            </a:r>
            <a:r>
              <a:rPr sz="1800" lang="en">
                <a:solidFill>
                  <a:srgbClr val="FFFFFF"/>
                </a:solidFill>
              </a:rPr>
              <a:t>,</a:t>
            </a:r>
            <a:r>
              <a:rPr b="1" sz="1800" lang="en">
                <a:solidFill>
                  <a:srgbClr val="FFFFFF"/>
                </a:solidFill>
              </a:rPr>
              <a:t>kc</a:t>
            </a:r>
            <a:r>
              <a:rPr sz="1800" lang="en">
                <a:solidFill>
                  <a:srgbClr val="FFFFFF"/>
                </a:solidFill>
              </a:rPr>
              <a:t>). </a:t>
            </a:r>
          </a:p>
          <a:p>
            <a:pPr rtl="0" lvl="0" indent="-317500" marL="457200">
              <a:buClr>
                <a:srgbClr val="FFFFFF"/>
              </a:buClr>
              <a:buSzPct val="129629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Let </a:t>
            </a:r>
            <a:r>
              <a:rPr b="1" sz="1800" lang="en">
                <a:solidFill>
                  <a:srgbClr val="FFFFFF"/>
                </a:solidFill>
              </a:rPr>
              <a:t>xn</a:t>
            </a:r>
            <a:r>
              <a:rPr sz="1800" lang="en">
                <a:solidFill>
                  <a:srgbClr val="FFFFFF"/>
                </a:solidFill>
              </a:rPr>
              <a:t> be the normalized (pinhole) image projection: 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 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Let </a:t>
            </a:r>
            <a:r>
              <a:rPr b="1" sz="1800" lang="en">
                <a:solidFill>
                  <a:srgbClr val="FFFFFF"/>
                </a:solidFill>
              </a:rPr>
              <a:t>r2 = x2 + y2</a:t>
            </a:r>
            <a:r>
              <a:rPr sz="1800" lang="en">
                <a:solidFill>
                  <a:srgbClr val="FFFFFF"/>
                </a:solidFill>
              </a:rPr>
              <a:t>.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After including lens distortion, the new normalized point coordinate </a:t>
            </a:r>
            <a:r>
              <a:rPr b="1" sz="1800" lang="en">
                <a:solidFill>
                  <a:srgbClr val="FFFFFF"/>
                </a:solidFill>
              </a:rPr>
              <a:t>xd</a:t>
            </a:r>
            <a:r>
              <a:rPr sz="1800" lang="en">
                <a:solidFill>
                  <a:srgbClr val="FFFFFF"/>
                </a:solidFill>
              </a:rPr>
              <a:t> is defined as follows: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where </a:t>
            </a:r>
            <a:r>
              <a:rPr b="1" sz="1800" lang="en">
                <a:solidFill>
                  <a:srgbClr val="FFFFFF"/>
                </a:solidFill>
              </a:rPr>
              <a:t>dx</a:t>
            </a:r>
            <a:r>
              <a:rPr sz="1800" lang="en">
                <a:solidFill>
                  <a:srgbClr val="FFFFFF"/>
                </a:solidFill>
              </a:rPr>
              <a:t> is the tangential distortion vector: 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 </a:t>
            </a:r>
          </a:p>
          <a:p>
            <a:r>
              <a:t/>
            </a:r>
          </a:p>
        </p:txBody>
      </p:sp>
      <p:sp>
        <p:nvSpPr>
          <p:cNvPr id="111" name="Shape 111"/>
          <p:cNvSpPr/>
          <p:nvPr/>
        </p:nvSpPr>
        <p:spPr>
          <a:xfrm>
            <a:off y="2570392" x="6514454"/>
            <a:ext cy="803007" cx="207454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/>
          <p:nvPr/>
        </p:nvSpPr>
        <p:spPr>
          <a:xfrm>
            <a:off y="3577549" x="580250"/>
            <a:ext cy="749375" cx="520752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3" name="Shape 113"/>
          <p:cNvSpPr/>
          <p:nvPr/>
        </p:nvSpPr>
        <p:spPr>
          <a:xfrm>
            <a:off y="5517911" x="580250"/>
            <a:ext cy="876763" cx="397927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y="1691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Using the Intrinsic Parameters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1416375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Once distortion is applied, the final pixel coordinates </a:t>
            </a:r>
            <a:r>
              <a:rPr b="1"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x_pixel = [xp;yp]</a:t>
            </a: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the projection of </a:t>
            </a:r>
            <a:r>
              <a:rPr b="1"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the image plane is: 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Therefore, the pixel coordinate vector </a:t>
            </a:r>
            <a:r>
              <a:rPr b="1"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x_pixel</a:t>
            </a: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the normalized (distorted) coordinate vector </a:t>
            </a:r>
            <a:r>
              <a:rPr b="1"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xd</a:t>
            </a: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are related to each other through the linear equation: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</a:t>
            </a:r>
            <a:r>
              <a:rPr b="1"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KK</a:t>
            </a:r>
            <a:r>
              <a:rPr sz="18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known as the camera matrix, and defined as follows: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20" name="Shape 120"/>
          <p:cNvSpPr/>
          <p:nvPr/>
        </p:nvSpPr>
        <p:spPr>
          <a:xfrm>
            <a:off y="2297009" x="543575"/>
            <a:ext cy="674790" cx="364883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1" name="Shape 121"/>
          <p:cNvSpPr/>
          <p:nvPr/>
        </p:nvSpPr>
        <p:spPr>
          <a:xfrm>
            <a:off y="3802410" x="543575"/>
            <a:ext cy="1006989" cx="17610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2" name="Shape 122"/>
          <p:cNvSpPr/>
          <p:nvPr/>
        </p:nvSpPr>
        <p:spPr>
          <a:xfrm>
            <a:off y="5537519" x="543575"/>
            <a:ext cy="1030380" cx="355103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Source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http://www.vision.caltech.edu/bouguetj/calib_doc/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Background 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en"/>
              <a:t>Calibration is a way of examining a controlled image/video and deducing what the camera situation was at the time the image was captured</a:t>
            </a:r>
          </a:p>
          <a:p>
            <a:r>
              <a:t/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en"/>
              <a:t>Can be used to figure out: 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location of camera in relation to a scene in a photograph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focal length scene was shot at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horizontal/vertical scaling factors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shape of pixels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skew factor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en"/>
              <a:t>lens distortion</a:t>
            </a:r>
          </a:p>
          <a:p>
            <a:r>
              <a:t/>
            </a:r>
          </a:p>
          <a:p>
            <a:pPr lvl="0" indent="-342900" marL="457200">
              <a:buClr>
                <a:schemeClr val="lt1"/>
              </a:buClr>
              <a:buSzPct val="124999"/>
              <a:buFont typeface="Arial"/>
              <a:buChar char="•"/>
            </a:pPr>
            <a:r>
              <a:rPr sz="2400" lang="en"/>
              <a:t>Can be used to take an image sent to a computer and figure out various coordinates of the real world</a:t>
            </a:r>
          </a:p>
        </p:txBody>
      </p:sp>
      <p:sp>
        <p:nvSpPr>
          <p:cNvPr id="31" name="Shape 31"/>
          <p:cNvSpPr/>
          <p:nvPr/>
        </p:nvSpPr>
        <p:spPr>
          <a:xfrm>
            <a:off y="4081516" x="4995112"/>
            <a:ext cy="1280545" cx="127805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Radial Distortion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633925" x="28872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600" lang="en"/>
              <a:t>Real lenses do not really image lines as lines, and with cheap lenses or with short focal lengths, there is significant error.</a:t>
            </a:r>
          </a:p>
        </p:txBody>
      </p:sp>
      <p:sp>
        <p:nvSpPr>
          <p:cNvPr id="38" name="Shape 38"/>
          <p:cNvSpPr/>
          <p:nvPr/>
        </p:nvSpPr>
        <p:spPr>
          <a:xfrm>
            <a:off y="3381185" x="1148758"/>
            <a:ext cy="1826473" cx="674174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Radial Distortion Modeling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400" lang="en"/>
              <a:t>Want to minimize the distance between distorted line and ideal line</a:t>
            </a:r>
          </a:p>
          <a:p>
            <a:r>
              <a:t/>
            </a:r>
          </a:p>
          <a:p>
            <a:pPr>
              <a:buNone/>
            </a:pPr>
            <a:r>
              <a:rPr sz="2400" lang="en"/>
              <a:t>(x',y') is a radial projection of (x,y) on a straight line</a:t>
            </a:r>
          </a:p>
        </p:txBody>
      </p:sp>
      <p:sp>
        <p:nvSpPr>
          <p:cNvPr id="45" name="Shape 45"/>
          <p:cNvSpPr/>
          <p:nvPr/>
        </p:nvSpPr>
        <p:spPr>
          <a:xfrm>
            <a:off y="3959262" x="1444825"/>
            <a:ext cy="2009775" cx="2476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6" name="Shape 46"/>
          <p:cNvSpPr/>
          <p:nvPr/>
        </p:nvSpPr>
        <p:spPr>
          <a:xfrm>
            <a:off y="3623200" x="4563937"/>
            <a:ext cy="2809875" cx="26384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Pinhole Camera Model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There is a fundamental assumption in our calibration method that the camera acts as a pinhole camera.</a:t>
            </a:r>
          </a:p>
        </p:txBody>
      </p:sp>
      <p:sp>
        <p:nvSpPr>
          <p:cNvPr id="53" name="Shape 53"/>
          <p:cNvSpPr/>
          <p:nvPr/>
        </p:nvSpPr>
        <p:spPr>
          <a:xfrm>
            <a:off y="3360691" x="2614293"/>
            <a:ext cy="2211614" cx="314699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Pinhole Camera Model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The pinhole camera model is only an approximation of what the 3D scene looks like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Geometric distortions (blurring of unfocused objects caused by lenses and finite sized apertures) are not taken into account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quality of the camera affects the accuracy of the pinhole model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133237" x="457199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None/>
            </a:pPr>
            <a:r>
              <a:rPr lang="en"/>
              <a:t>Calibrating Using Caltech Website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3598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 indent="-381000" marL="457200">
              <a:buClr>
                <a:schemeClr val="lt1"/>
              </a:buClr>
              <a:buSzPct val="222222"/>
              <a:buFont typeface="Arial"/>
              <a:buChar char="•"/>
            </a:pPr>
            <a:r>
              <a:rPr sz="1800" lang="en"/>
              <a:t>Downloaded toolbox for matlab and sample pictures from website</a:t>
            </a:r>
          </a:p>
          <a:p>
            <a:pPr rtl="0" lvl="0" indent="-381000" marL="457200">
              <a:buClr>
                <a:schemeClr val="lt1"/>
              </a:buClr>
              <a:buSzPct val="222222"/>
              <a:buFont typeface="Arial"/>
              <a:buChar char="•"/>
            </a:pPr>
            <a:r>
              <a:rPr sz="1800" lang="en"/>
              <a:t>Completed first tutorial on website for camera calibration with their 20 sample pictures</a:t>
            </a:r>
          </a:p>
          <a:p>
            <a:pPr rtl="0" lvl="0" indent="-381000" marL="457200">
              <a:buClr>
                <a:schemeClr val="lt1"/>
              </a:buClr>
              <a:buSzPct val="222222"/>
              <a:buFont typeface="Arial"/>
              <a:buChar char="•"/>
            </a:pPr>
            <a:r>
              <a:rPr sz="1800" lang="en"/>
              <a:t>We took 30 pictures because more information can be analyzed by the computer when calibrating</a:t>
            </a:r>
          </a:p>
          <a:p>
            <a:pPr rtl="0" lvl="0" indent="-381000" marL="457200">
              <a:buClr>
                <a:schemeClr val="lt1"/>
              </a:buClr>
              <a:buSzPct val="222222"/>
              <a:buFont typeface="Arial"/>
              <a:buChar char="•"/>
            </a:pPr>
            <a:r>
              <a:rPr sz="1800" lang="en"/>
              <a:t>Using 30 pictures gets rid of other variables that would be present with only 15 pictures, resulting in more accurate data </a:t>
            </a:r>
          </a:p>
          <a:p>
            <a:r>
              <a:t/>
            </a:r>
          </a:p>
        </p:txBody>
      </p:sp>
      <p:sp>
        <p:nvSpPr>
          <p:cNvPr id="66" name="Shape 66"/>
          <p:cNvSpPr/>
          <p:nvPr/>
        </p:nvSpPr>
        <p:spPr>
          <a:xfrm>
            <a:off y="3760313" x="2388700"/>
            <a:ext cy="2821689" cx="40170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7" name="Shape 67"/>
          <p:cNvSpPr txBox="1"/>
          <p:nvPr/>
        </p:nvSpPr>
        <p:spPr>
          <a:xfrm>
            <a:off y="4277425" x="692850"/>
            <a:ext cy="1131299" cx="1060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Sample pictures from website </a:t>
            </a:r>
          </a:p>
        </p:txBody>
      </p:sp>
      <p:sp>
        <p:nvSpPr>
          <p:cNvPr id="68" name="Shape 68"/>
          <p:cNvSpPr/>
          <p:nvPr/>
        </p:nvSpPr>
        <p:spPr>
          <a:xfrm>
            <a:off y="4652125" x="1527125"/>
            <a:ext cy="381899" cx="410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76812" x="329925"/>
            <a:ext cy="1143000" cx="89930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The Process 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403512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Print out and mount a grid</a:t>
            </a:r>
          </a:p>
          <a:p>
            <a:r>
              <a:t/>
            </a:r>
          </a:p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Take pictures of it tilted at numerous different positions and angles </a:t>
            </a:r>
          </a:p>
          <a:p>
            <a:r>
              <a:t/>
            </a:r>
          </a:p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Give the computer information about what it's seeing on the grid (size of boxes, number of boxes)</a:t>
            </a:r>
          </a:p>
          <a:p>
            <a:r>
              <a:t/>
            </a:r>
          </a:p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Then, you let matlab analyze the images and account for the error that the camera creates</a:t>
            </a:r>
          </a:p>
          <a:p>
            <a:r>
              <a:t/>
            </a:r>
          </a:p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At the end, matlab gives us the intrinsic parameters </a:t>
            </a:r>
          </a:p>
          <a:p>
            <a:r>
              <a:t/>
            </a:r>
          </a:p>
          <a:p>
            <a:pPr rtl="0"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These known intrinsic parameters are used to correct the error that the camera causes </a:t>
            </a:r>
          </a:p>
          <a:p>
            <a:r>
              <a:t/>
            </a:r>
          </a:p>
          <a:p>
            <a:pPr lvl="0" indent="-3429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800" lang="en"/>
              <a:t>We will now show you the process in matlab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Intrinsic Parameters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66666"/>
              <a:buFont typeface="Arial"/>
              <a:buChar char="•"/>
            </a:pP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Focal length: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focal length in pixels is stored in the 2x1 vector </a:t>
            </a: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fc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66666"/>
              <a:buFont typeface="Arial"/>
              <a:buChar char="•"/>
            </a:pP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Principal point: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principal point coordinates are stored in the 2x1 vector </a:t>
            </a: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cc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66666"/>
              <a:buFont typeface="Arial"/>
              <a:buChar char="•"/>
            </a:pP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Skew coefficient: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skew coefficient defining the angle between the x and y pixel axes is stored in the scalar </a:t>
            </a: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alpha_c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66666"/>
              <a:buFont typeface="Arial"/>
              <a:buChar char="•"/>
            </a:pP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Distortions: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image distortion coefficients (radial and tangential distortions) are stored in the 5x1 vector </a:t>
            </a:r>
            <a:r>
              <a:rPr b="1"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kc</a:t>
            </a:r>
            <a:r>
              <a:rPr sz="24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