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9.xml" ContentType="application/vnd.openxmlformats-officedocument.presentationml.notesSlide+xml"/>
  <Override PartName="/ppt/notesSlides/notesSlide33.xml" ContentType="application/vnd.openxmlformats-officedocument.presentationml.notesSlide+xml"/>
  <Override PartName="/ppt/notesSlides/notesSlide10.xml" ContentType="application/vnd.openxmlformats-officedocument.presentationml.notesSlide+xml"/>
  <Override PartName="/ppt/notesSlides/notesSlide43.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35.xml" ContentType="application/vnd.openxmlformats-officedocument.presentationml.notesSlide+xml"/>
  <Override PartName="/ppt/notesSlides/notesSlide22.xml" ContentType="application/vnd.openxmlformats-officedocument.presentationml.notesSlide+xml"/>
  <Override PartName="/ppt/notesSlides/notesSlide13.xml" ContentType="application/vnd.openxmlformats-officedocument.presentationml.notesSlide+xml"/>
  <Override PartName="/ppt/notesSlides/notesSlide27.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15.xml" ContentType="application/vnd.openxmlformats-officedocument.presentationml.notesSlide+xml"/>
  <Override PartName="/ppt/notesSlides/notesSlide1.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42.xml" ContentType="application/vnd.openxmlformats-officedocument.presentationml.notesSlide+xml"/>
  <Override PartName="/ppt/notesSlides/notesSlide26.xml" ContentType="application/vnd.openxmlformats-officedocument.presentationml.notesSlide+xml"/>
  <Override PartName="/ppt/notesSlides/notesSlide40.xml" ContentType="application/vnd.openxmlformats-officedocument.presentationml.notesSlide+xml"/>
  <Override PartName="/ppt/notesSlides/notesSlide11.xml" ContentType="application/vnd.openxmlformats-officedocument.presentationml.notesSlide+xml"/>
  <Override PartName="/ppt/notesSlides/notesSlide23.xml" ContentType="application/vnd.openxmlformats-officedocument.presentationml.notesSlide+xml"/>
  <Override PartName="/ppt/notesSlides/notesSlide29.xml" ContentType="application/vnd.openxmlformats-officedocument.presentationml.notesSlide+xml"/>
  <Override PartName="/ppt/notesSlides/notesSlide46.xml" ContentType="application/vnd.openxmlformats-officedocument.presentationml.notesSlide+xml"/>
  <Override PartName="/ppt/notesSlides/notesSlide18.xml" ContentType="application/vnd.openxmlformats-officedocument.presentationml.notesSlide+xml"/>
  <Override PartName="/ppt/notesSlides/notesSlide39.xml" ContentType="application/vnd.openxmlformats-officedocument.presentationml.notesSlide+xml"/>
  <Override PartName="/ppt/notesSlides/notesSlide20.xml" ContentType="application/vnd.openxmlformats-officedocument.presentationml.notesSlide+xml"/>
  <Override PartName="/ppt/notesSlides/notesSlide24.xml" ContentType="application/vnd.openxmlformats-officedocument.presentationml.notesSlide+xml"/>
  <Override PartName="/ppt/notesSlides/notesSlide48.xml" ContentType="application/vnd.openxmlformats-officedocument.presentationml.notesSlide+xml"/>
  <Override PartName="/ppt/notesSlides/notesSlide17.xml" ContentType="application/vnd.openxmlformats-officedocument.presentationml.notesSlide+xml"/>
  <Override PartName="/ppt/notesSlides/notesSlide25.xml" ContentType="application/vnd.openxmlformats-officedocument.presentationml.notesSlide+xml"/>
  <Override PartName="/ppt/notesSlides/notesSlide14.xml" ContentType="application/vnd.openxmlformats-officedocument.presentationml.notesSlide+xml"/>
  <Override PartName="/ppt/notesSlides/notesSlide47.xml" ContentType="application/vnd.openxmlformats-officedocument.presentationml.notesSlide+xml"/>
  <Override PartName="/ppt/notesSlides/notesSlide32.xml" ContentType="application/vnd.openxmlformats-officedocument.presentationml.notesSlide+xml"/>
  <Override PartName="/ppt/notesSlides/notesSlide37.xml" ContentType="application/vnd.openxmlformats-officedocument.presentationml.notesSlide+xml"/>
  <Override PartName="/ppt/notesSlides/notesSlide31.xml" ContentType="application/vnd.openxmlformats-officedocument.presentationml.notesSlide+xml"/>
  <Override PartName="/ppt/notesSlides/notesSlide16.xml" ContentType="application/vnd.openxmlformats-officedocument.presentationml.notesSlide+xml"/>
  <Override PartName="/ppt/notesSlides/notesSlide3.xml" ContentType="application/vnd.openxmlformats-officedocument.presentationml.notesSlide+xml"/>
  <Override PartName="/ppt/notesSlides/notesSlide6.xml" ContentType="application/vnd.openxmlformats-officedocument.presentationml.notesSlide+xml"/>
  <Override PartName="/ppt/notesSlides/notesSlide28.xml" ContentType="application/vnd.openxmlformats-officedocument.presentationml.notesSlide+xml"/>
  <Override PartName="/ppt/notesSlides/notesSlide38.xml" ContentType="application/vnd.openxmlformats-officedocument.presentationml.notesSlide+xml"/>
  <Override PartName="/ppt/notesSlides/notesSlide8.xml" ContentType="application/vnd.openxmlformats-officedocument.presentationml.notesSlide+xml"/>
  <Override PartName="/ppt/notesSlides/notesSlide45.xml" ContentType="application/vnd.openxmlformats-officedocument.presentationml.notesSlide+xml"/>
  <Override PartName="/ppt/notesSlides/notesSlide44.xml" ContentType="application/vnd.openxmlformats-officedocument.presentationml.notesSlide+xml"/>
  <Override PartName="/ppt/notesSlides/notesSlide19.xml" ContentType="application/vnd.openxmlformats-officedocument.presentationml.notesSlide+xml"/>
  <Override PartName="/ppt/notesSlides/notesSlide30.xml" ContentType="application/vnd.openxmlformats-officedocument.presentationml.notesSlide+xml"/>
  <Override PartName="/ppt/notesSlides/notesSlide34.xml" ContentType="application/vnd.openxmlformats-officedocument.presentationml.notesSlide+xml"/>
  <Override PartName="/ppt/notesSlides/notesSlide21.xml" ContentType="application/vnd.openxmlformats-officedocument.presentationml.notesSlide+xml"/>
  <Override PartName="/ppt/notesSlides/notesSlide36.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37.xml" ContentType="application/vnd.openxmlformats-officedocument.presentationml.slide+xml"/>
  <Override PartName="/ppt/slides/slide47.xml" ContentType="application/vnd.openxmlformats-officedocument.presentationml.slide+xml"/>
  <Override PartName="/ppt/slides/slide45.xml" ContentType="application/vnd.openxmlformats-officedocument.presentationml.slide+xml"/>
  <Override PartName="/ppt/slides/slide6.xml" ContentType="application/vnd.openxmlformats-officedocument.presentationml.slide+xml"/>
  <Override PartName="/ppt/slides/slide33.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24.xml" ContentType="application/vnd.openxmlformats-officedocument.presentationml.slide+xml"/>
  <Override PartName="/ppt/slides/slide50.xml" ContentType="application/vnd.openxmlformats-officedocument.presentationml.slide+xml"/>
  <Override PartName="/ppt/slides/slide11.xml" ContentType="application/vnd.openxmlformats-officedocument.presentationml.slide+xml"/>
  <Override PartName="/ppt/slides/slide42.xml" ContentType="application/vnd.openxmlformats-officedocument.presentationml.slide+xml"/>
  <Override PartName="/ppt/slides/slide40.xml" ContentType="application/vnd.openxmlformats-officedocument.presentationml.slide+xml"/>
  <Override PartName="/ppt/slides/slide1.xml" ContentType="application/vnd.openxmlformats-officedocument.presentationml.slide+xml"/>
  <Override PartName="/ppt/slides/slide44.xml" ContentType="application/vnd.openxmlformats-officedocument.presentationml.slide+xml"/>
  <Override PartName="/ppt/slides/slide46.xml" ContentType="application/vnd.openxmlformats-officedocument.presentationml.slide+xml"/>
  <Override PartName="/ppt/slides/slide39.xml" ContentType="application/vnd.openxmlformats-officedocument.presentationml.slide+xml"/>
  <Override PartName="/ppt/slides/slide9.xml" ContentType="application/vnd.openxmlformats-officedocument.presentationml.slide+xml"/>
  <Override PartName="/ppt/slides/slide18.xml" ContentType="application/vnd.openxmlformats-officedocument.presentationml.slide+xml"/>
  <Override PartName="/ppt/slides/slide30.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28.xml" ContentType="application/vnd.openxmlformats-officedocument.presentationml.slide+xml"/>
  <Override PartName="/ppt/slides/slide49.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6.xml" ContentType="application/vnd.openxmlformats-officedocument.presentationml.slide+xml"/>
  <Override PartName="/ppt/slides/slide48.xml" ContentType="application/vnd.openxmlformats-officedocument.presentationml.slide+xml"/>
  <Override PartName="/ppt/slides/slide2.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23.xml" ContentType="application/vnd.openxmlformats-officedocument.presentationml.slide+xml"/>
  <Override PartName="/ppt/slides/slide34.xml" ContentType="application/vnd.openxmlformats-officedocument.presentationml.slide+xml"/>
  <Override PartName="/ppt/slides/slide10.xml" ContentType="application/vnd.openxmlformats-officedocument.presentationml.slide+xml"/>
  <Override PartName="/ppt/slides/slide31.xml" ContentType="application/vnd.openxmlformats-officedocument.presentationml.slide+xml"/>
  <Override PartName="/ppt/slides/slide43.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38.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9.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27.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mc:PreserveAttributes="mv:*" mc:Ignorable="mv">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Lst>
  <p:sldSz cy="68580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24513CA1-D130-44E8-B326-E88CD59DDA31}">
  <a:tblStyle styleName="Table_0" styleId="{24513CA1-D130-44E8-B326-E88CD59DDA31}">
    <a:wholeTbl>
      <a:tcStyle>
        <a:tcBdr>
          <a:left>
            <a:ln w="9525" cap="flat">
              <a:solidFill>
                <a:srgbClr val="000000"/>
              </a:solidFill>
              <a:prstDash val="solid"/>
              <a:round/>
              <a:headEnd w="med" len="med" type="none"/>
              <a:tailEnd w="med" len="med" type="none"/>
            </a:ln>
          </a:left>
          <a:right>
            <a:ln w="9525" cap="flat">
              <a:solidFill>
                <a:srgbClr val="000000"/>
              </a:solidFill>
              <a:prstDash val="solid"/>
              <a:round/>
              <a:headEnd w="med" len="med" type="none"/>
              <a:tailEnd w="med" len="med" type="none"/>
            </a:ln>
          </a:right>
          <a:top>
            <a:ln w="9525" cap="flat">
              <a:solidFill>
                <a:srgbClr val="000000"/>
              </a:solidFill>
              <a:prstDash val="solid"/>
              <a:round/>
              <a:headEnd w="med" len="med" type="none"/>
              <a:tailEnd w="med" len="med" type="none"/>
            </a:ln>
          </a:top>
          <a:bottom>
            <a:ln w="9525" cap="flat">
              <a:solidFill>
                <a:srgbClr val="000000"/>
              </a:solidFill>
              <a:prstDash val="solid"/>
              <a:round/>
              <a:headEnd w="med" len="med" type="none"/>
              <a:tailEnd w="med" len="med" type="none"/>
            </a:ln>
          </a:bottom>
          <a:insideH>
            <a:ln w="9525" cap="flat">
              <a:solidFill>
                <a:srgbClr val="000000"/>
              </a:solidFill>
              <a:prstDash val="solid"/>
              <a:round/>
              <a:headEnd w="med" len="med" type="none"/>
              <a:tailEnd w="med" len="med" type="none"/>
            </a:ln>
          </a:insideH>
          <a:insideV>
            <a:ln w="9525" cap="flat">
              <a:solidFill>
                <a:srgbClr val="000000"/>
              </a:solidFill>
              <a:prstDash val="solid"/>
              <a:round/>
              <a:headEnd w="med" len="med" type="none"/>
              <a:tailEnd w="med" len="med" type="none"/>
            </a:ln>
          </a:insideV>
        </a:tcBdr>
      </a:tcStyle>
    </a:wholeTbl>
  </a:tblStyle>
  <a:tblStyle styleName="Table_1" styleId="{A9B297ED-EF56-4D3E-BC36-C4CACA3855B8}">
    <a:wholeTbl>
      <a:tcStyle>
        <a:tcBdr>
          <a:left>
            <a:ln w="9525" cap="flat">
              <a:solidFill>
                <a:srgbClr val="000000"/>
              </a:solidFill>
              <a:prstDash val="solid"/>
              <a:round/>
              <a:headEnd w="med" len="med" type="none"/>
              <a:tailEnd w="med" len="med" type="none"/>
            </a:ln>
          </a:left>
          <a:right>
            <a:ln w="9525" cap="flat">
              <a:solidFill>
                <a:srgbClr val="000000"/>
              </a:solidFill>
              <a:prstDash val="solid"/>
              <a:round/>
              <a:headEnd w="med" len="med" type="none"/>
              <a:tailEnd w="med" len="med" type="none"/>
            </a:ln>
          </a:right>
          <a:top>
            <a:ln w="9525" cap="flat">
              <a:solidFill>
                <a:srgbClr val="000000"/>
              </a:solidFill>
              <a:prstDash val="solid"/>
              <a:round/>
              <a:headEnd w="med" len="med" type="none"/>
              <a:tailEnd w="med" len="med" type="none"/>
            </a:ln>
          </a:top>
          <a:bottom>
            <a:ln w="9525" cap="flat">
              <a:solidFill>
                <a:srgbClr val="000000"/>
              </a:solidFill>
              <a:prstDash val="solid"/>
              <a:round/>
              <a:headEnd w="med" len="med" type="none"/>
              <a:tailEnd w="med" len="med" type="none"/>
            </a:ln>
          </a:bottom>
          <a:insideH>
            <a:ln w="9525" cap="flat">
              <a:solidFill>
                <a:srgbClr val="000000"/>
              </a:solidFill>
              <a:prstDash val="solid"/>
              <a:round/>
              <a:headEnd w="med" len="med" type="none"/>
              <a:tailEnd w="med" len="med" type="none"/>
            </a:ln>
          </a:insideH>
          <a:insideV>
            <a:ln w="9525" cap="flat">
              <a:solidFill>
                <a:srgbClr val="000000"/>
              </a:solidFill>
              <a:prstDash val="solid"/>
              <a:round/>
              <a:headEnd w="med" len="med" type="none"/>
              <a:tailEnd w="med" len="med" type="none"/>
            </a:ln>
          </a:insideV>
        </a:tcBdr>
      </a:tcStyle>
    </a:wholeTbl>
  </a:tblStyle>
  <a:tblStyle styleName="Table_2" styleId="{EC46335F-9DD1-44BC-8E7D-6CE3D40AA578}">
    <a:wholeTbl>
      <a:tcStyle>
        <a:tcBdr>
          <a:left>
            <a:ln w="9525" cap="flat">
              <a:solidFill>
                <a:srgbClr val="000000"/>
              </a:solidFill>
              <a:prstDash val="solid"/>
              <a:round/>
              <a:headEnd w="med" len="med" type="none"/>
              <a:tailEnd w="med" len="med" type="none"/>
            </a:ln>
          </a:left>
          <a:right>
            <a:ln w="9525" cap="flat">
              <a:solidFill>
                <a:srgbClr val="000000"/>
              </a:solidFill>
              <a:prstDash val="solid"/>
              <a:round/>
              <a:headEnd w="med" len="med" type="none"/>
              <a:tailEnd w="med" len="med" type="none"/>
            </a:ln>
          </a:right>
          <a:top>
            <a:ln w="9525" cap="flat">
              <a:solidFill>
                <a:srgbClr val="000000"/>
              </a:solidFill>
              <a:prstDash val="solid"/>
              <a:round/>
              <a:headEnd w="med" len="med" type="none"/>
              <a:tailEnd w="med" len="med" type="none"/>
            </a:ln>
          </a:top>
          <a:bottom>
            <a:ln w="9525" cap="flat">
              <a:solidFill>
                <a:srgbClr val="000000"/>
              </a:solidFill>
              <a:prstDash val="solid"/>
              <a:round/>
              <a:headEnd w="med" len="med" type="none"/>
              <a:tailEnd w="med" len="med" type="none"/>
            </a:ln>
          </a:bottom>
          <a:insideH>
            <a:ln w="9525" cap="flat">
              <a:solidFill>
                <a:srgbClr val="000000"/>
              </a:solidFill>
              <a:prstDash val="solid"/>
              <a:round/>
              <a:headEnd w="med" len="med" type="none"/>
              <a:tailEnd w="med" len="med" type="none"/>
            </a:ln>
          </a:insideH>
          <a:insideV>
            <a:ln w="9525" cap="flat">
              <a:solidFill>
                <a:srgbClr val="000000"/>
              </a:solidFill>
              <a:prstDash val="solid"/>
              <a:round/>
              <a:headEnd w="med" len="med" type="none"/>
              <a:tailEnd w="med" len="med" type="none"/>
            </a:ln>
          </a:insideV>
        </a:tcBdr>
      </a:tcStyle>
    </a:wholeTbl>
  </a:tblStyle>
</a:tblStyleLst>
</file>

<file path=ppt/_rels/presentation.xml.rels><?xml version="1.0" encoding="UTF-8" standalone="yes"?><Relationships xmlns="http://schemas.openxmlformats.org/package/2006/relationships"><Relationship Target="slides/slide34.xml" Type="http://schemas.openxmlformats.org/officeDocument/2006/relationships/slide" Id="rId39"/><Relationship Target="slides/slide33.xml" Type="http://schemas.openxmlformats.org/officeDocument/2006/relationships/slide" Id="rId38"/><Relationship Target="slides/slide32.xml" Type="http://schemas.openxmlformats.org/officeDocument/2006/relationships/slide" Id="rId37"/><Relationship Target="slides/slide31.xml" Type="http://schemas.openxmlformats.org/officeDocument/2006/relationships/slide" Id="rId36"/><Relationship Target="slides/slide25.xml" Type="http://schemas.openxmlformats.org/officeDocument/2006/relationships/slide" Id="rId30"/><Relationship Target="slides/slide26.xml" Type="http://schemas.openxmlformats.org/officeDocument/2006/relationships/slide" Id="rId31"/><Relationship Target="slides/slide29.xml" Type="http://schemas.openxmlformats.org/officeDocument/2006/relationships/slide" Id="rId34"/><Relationship Target="slides/slide30.xml" Type="http://schemas.openxmlformats.org/officeDocument/2006/relationships/slide" Id="rId35"/><Relationship Target="slides/slide27.xml" Type="http://schemas.openxmlformats.org/officeDocument/2006/relationships/slide" Id="rId32"/><Relationship Target="slides/slide28.xml" Type="http://schemas.openxmlformats.org/officeDocument/2006/relationships/slide" Id="rId33"/><Relationship Target="slides/slide43.xml" Type="http://schemas.openxmlformats.org/officeDocument/2006/relationships/slide" Id="rId48"/><Relationship Target="slides/slide42.xml" Type="http://schemas.openxmlformats.org/officeDocument/2006/relationships/slide" Id="rId47"/><Relationship Target="slides/slide44.xml" Type="http://schemas.openxmlformats.org/officeDocument/2006/relationships/slide" Id="rId49"/><Relationship Target="presProps.xml" Type="http://schemas.openxmlformats.org/officeDocument/2006/relationships/presProps" Id="rId2"/><Relationship Target="theme/theme3.xml" Type="http://schemas.openxmlformats.org/officeDocument/2006/relationships/theme" Id="rId1"/><Relationship Target="slides/slide35.xml" Type="http://schemas.openxmlformats.org/officeDocument/2006/relationships/slide" Id="rId40"/><Relationship Target="slideMasters/slideMaster1.xml" Type="http://schemas.openxmlformats.org/officeDocument/2006/relationships/slideMaster" Id="rId4"/><Relationship Target="slides/slide36.xml" Type="http://schemas.openxmlformats.org/officeDocument/2006/relationships/slide" Id="rId41"/><Relationship Target="tableStyles.xml" Type="http://schemas.openxmlformats.org/officeDocument/2006/relationships/tableStyles" Id="rId3"/><Relationship Target="slides/slide37.xml" Type="http://schemas.openxmlformats.org/officeDocument/2006/relationships/slide" Id="rId42"/><Relationship Target="slides/slide38.xml" Type="http://schemas.openxmlformats.org/officeDocument/2006/relationships/slide" Id="rId43"/><Relationship Target="slides/slide39.xml" Type="http://schemas.openxmlformats.org/officeDocument/2006/relationships/slide" Id="rId44"/><Relationship Target="slides/slide40.xml" Type="http://schemas.openxmlformats.org/officeDocument/2006/relationships/slide" Id="rId45"/><Relationship Target="slides/slide41.xml" Type="http://schemas.openxmlformats.org/officeDocument/2006/relationships/slide" Id="rId46"/><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 Target="slides/slide14.xml" Type="http://schemas.openxmlformats.org/officeDocument/2006/relationships/slide" Id="rId19"/><Relationship Target="slides/slide13.xml" Type="http://schemas.openxmlformats.org/officeDocument/2006/relationships/slide" Id="rId18"/><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slides/slide7.xml" Type="http://schemas.openxmlformats.org/officeDocument/2006/relationships/slide" Id="rId12"/><Relationship Target="slides/slide8.xml" Type="http://schemas.openxmlformats.org/officeDocument/2006/relationships/slide" Id="rId13"/><Relationship Target="slides/slide5.xml" Type="http://schemas.openxmlformats.org/officeDocument/2006/relationships/slide" Id="rId10"/><Relationship Target="slides/slide6.xml" Type="http://schemas.openxmlformats.org/officeDocument/2006/relationships/slide" Id="rId11"/><Relationship Target="slides/slide50.xml" Type="http://schemas.openxmlformats.org/officeDocument/2006/relationships/slide" Id="rId55"/><Relationship Target="slides/slide49.xml" Type="http://schemas.openxmlformats.org/officeDocument/2006/relationships/slide" Id="rId54"/><Relationship Target="slides/slide48.xml" Type="http://schemas.openxmlformats.org/officeDocument/2006/relationships/slide" Id="rId53"/><Relationship Target="slides/slide47.xml" Type="http://schemas.openxmlformats.org/officeDocument/2006/relationships/slide" Id="rId52"/><Relationship Target="slides/slide46.xml" Type="http://schemas.openxmlformats.org/officeDocument/2006/relationships/slide" Id="rId51"/><Relationship Target="slides/slide45.xml" Type="http://schemas.openxmlformats.org/officeDocument/2006/relationships/slide" Id="rId50"/><Relationship Target="slides/slide24.xml" Type="http://schemas.openxmlformats.org/officeDocument/2006/relationships/slide" Id="rId29"/><Relationship Target="slides/slide21.xml" Type="http://schemas.openxmlformats.org/officeDocument/2006/relationships/slide" Id="rId26"/><Relationship Target="slides/slide20.xml" Type="http://schemas.openxmlformats.org/officeDocument/2006/relationships/slide" Id="rId25"/><Relationship Target="slides/slide23.xml" Type="http://schemas.openxmlformats.org/officeDocument/2006/relationships/slide" Id="rId28"/><Relationship Target="slides/slide22.xml" Type="http://schemas.openxmlformats.org/officeDocument/2006/relationships/slide" Id="rId27"/><Relationship Target="slides/slide16.xml" Type="http://schemas.openxmlformats.org/officeDocument/2006/relationships/slide" Id="rId21"/><Relationship Target="slides/slide17.xml" Type="http://schemas.openxmlformats.org/officeDocument/2006/relationships/slide" Id="rId22"/><Relationship Target="slides/slide18.xml" Type="http://schemas.openxmlformats.org/officeDocument/2006/relationships/slide" Id="rId23"/><Relationship Target="slides/slide19.xml" Type="http://schemas.openxmlformats.org/officeDocument/2006/relationships/slide" Id="rId24"/><Relationship Target="slides/slide15.xml" Type="http://schemas.openxmlformats.org/officeDocument/2006/relationships/slide" Id="rId20"/></Relationships>
</file>

<file path=ppt/notesMasters/_rels/notesMaster1.xml.rels><?xml version="1.0" encoding="UTF-8" standalone="yes"?><Relationships xmlns="http://schemas.openxmlformats.org/package/2006/relationships"><Relationship Target="../theme/theme1.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3" name="Shape 3"/>
          <p:cNvSpPr txBox="1"/>
          <p:nvPr>
            <p:ph idx="1" type="body"/>
          </p:nvPr>
        </p:nvSpPr>
        <p:spPr>
          <a:xfrm>
            <a:off y="4343400" x="685800"/>
            <a:ext cy="4114800" cx="5486399"/>
          </a:xfrm>
          <a:prstGeom prst="rect">
            <a:avLst/>
          </a:prstGeom>
        </p:spPr>
        <p:txBody>
          <a:bodyPr bIns="91425" rIns="91425" lIns="91425" t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6" name="Shape 26"/>
        <p:cNvGrpSpPr/>
        <p:nvPr/>
      </p:nvGrpSpPr>
      <p:grpSpPr>
        <a:xfrm>
          <a:off y="0" x="0"/>
          <a:ext cy="0" cx="0"/>
          <a:chOff y="0" x="0"/>
          <a:chExt cy="0" cx="0"/>
        </a:xfrm>
      </p:grpSpPr>
      <p:sp>
        <p:nvSpPr>
          <p:cNvPr id="27" name="Shape 27"/>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28" name="Shape 28"/>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Briefly speak about the goal of our project and what we hope to produce (ImagineRIT &amp; Airport security).</a:t>
            </a:r>
          </a:p>
          <a:p>
            <a:pPr rtl="0" lvl="0">
              <a:buNone/>
            </a:pPr>
            <a:r>
              <a:rPr lang="en"/>
              <a:t>Give an overview of what a multi-camera array is and what synthetic aperture systems do.</a:t>
            </a:r>
          </a:p>
          <a:p>
            <a:r>
              <a:t/>
            </a:r>
          </a:p>
          <a:p>
            <a:pPr rtl="0" lvl="0">
              <a:buNone/>
            </a:pPr>
            <a:r>
              <a:rPr lang="en"/>
              <a:t>Welcome to the Critical Design Review for the 2013 Freshman Imaging Project.</a:t>
            </a:r>
          </a:p>
          <a:p>
            <a:pPr rtl="0" lvl="0">
              <a:buNone/>
            </a:pPr>
            <a:r>
              <a:rPr lang="en"/>
              <a:t>As you remember we have been developing a multi camera array for the Greater Rochester International Airport that uses synthetic aperture technology to see through occlusions.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7" name="Shape 77"/>
        <p:cNvGrpSpPr/>
        <p:nvPr/>
      </p:nvGrpSpPr>
      <p:grpSpPr>
        <a:xfrm>
          <a:off y="0" x="0"/>
          <a:ext cy="0" cx="0"/>
          <a:chOff y="0" x="0"/>
          <a:chExt cy="0" cx="0"/>
        </a:xfrm>
      </p:grpSpPr>
      <p:sp>
        <p:nvSpPr>
          <p:cNvPr id="78" name="Shape 7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79" name="Shape 79"/>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Cylinders - easier to render than people bc people are more complex</a:t>
            </a:r>
          </a:p>
          <a:p>
            <a:pPr rtl="0" lvl="0">
              <a:buNone/>
            </a:pPr>
            <a:r>
              <a:rPr lang="en"/>
              <a:t>6 cameras 30 centimeters apart based on the black fly specifications and a 6mm lens</a:t>
            </a:r>
          </a:p>
          <a:p>
            <a:pPr rtl="0" lvl="0">
              <a:buNone/>
            </a:pPr>
            <a:r>
              <a:rPr lang="en"/>
              <a:t>sensor size, lens focal length (calculated angle of view, captured in images)</a:t>
            </a:r>
          </a:p>
          <a:p>
            <a:r>
              <a:t/>
            </a:r>
          </a:p>
          <a:p>
            <a:pPr rtl="0" lvl="0">
              <a:buNone/>
            </a:pPr>
            <a:r>
              <a:rPr lang="en"/>
              <a:t>Purpose: </a:t>
            </a:r>
            <a:r>
              <a:rPr b="1" lang="en"/>
              <a:t>To generate videos for software to use for stitching purposes (overlaying the images)</a:t>
            </a:r>
          </a:p>
          <a:p>
            <a:pPr rtl="0" lvl="0">
              <a:buNone/>
            </a:pPr>
            <a:r>
              <a:rPr lang="en"/>
              <a:t>	   To test out different configurations without having to buy a quantity of cameras</a:t>
            </a:r>
          </a:p>
          <a:p>
            <a:pPr rtl="0" lvl="0">
              <a:buNone/>
            </a:pPr>
            <a:r>
              <a:rPr lang="en"/>
              <a:t>Conveyor Belt hides red guy at points but still visible in some views</a:t>
            </a:r>
          </a:p>
          <a:p>
            <a:r>
              <a:t/>
            </a:r>
          </a:p>
          <a:p>
            <a:pPr rtl="0" lvl="0">
              <a:buNone/>
            </a:pPr>
            <a:r>
              <a:rPr lang="en"/>
              <a:t>	   Can input camera parameters such as focal length and sensor size to test cameras without having to buy them</a:t>
            </a:r>
          </a:p>
          <a:p>
            <a:pPr rtl="0" lvl="0" indent="0" marL="457200">
              <a:buNone/>
            </a:pPr>
            <a:r>
              <a:rPr lang="en"/>
              <a:t>   This is an example of a linear array composed of 6 cameras</a:t>
            </a:r>
          </a:p>
          <a:p>
            <a:pPr rtl="0" lvl="0" indent="0" marL="457200">
              <a:buNone/>
            </a:pPr>
            <a:r>
              <a:rPr lang="en"/>
              <a:t>Predictive model status:</a:t>
            </a:r>
          </a:p>
          <a:p>
            <a:pPr rtl="0" lvl="0" indent="-298450" marL="457200">
              <a:spcBef>
                <a:spcPts val="600"/>
              </a:spcBef>
              <a:buClr>
                <a:srgbClr val="000000"/>
              </a:buClr>
              <a:buSzPct val="166666"/>
              <a:buFont typeface="Arial"/>
              <a:buChar char="•"/>
            </a:pPr>
            <a:r>
              <a:rPr lang="en"/>
              <a:t>Exported video feeds that can be used to test processing algorithms</a:t>
            </a:r>
          </a:p>
          <a:p>
            <a:pPr rtl="0" lvl="0" indent="-298450" marL="457200">
              <a:spcBef>
                <a:spcPts val="600"/>
              </a:spcBef>
              <a:buClr>
                <a:srgbClr val="000000"/>
              </a:buClr>
              <a:buSzPct val="166666"/>
              <a:buFont typeface="Arial"/>
              <a:buChar char="•"/>
            </a:pPr>
            <a:r>
              <a:rPr lang="en"/>
              <a:t>10 specific cases identified to assess various array configurations and cameras</a:t>
            </a:r>
          </a:p>
          <a:p>
            <a:r>
              <a:t/>
            </a:r>
          </a:p>
          <a:p>
            <a:pPr rtl="0" lvl="0">
              <a:spcBef>
                <a:spcPts val="600"/>
              </a:spcBef>
              <a:buNone/>
            </a:pPr>
            <a:r>
              <a:rPr lang="en"/>
              <a:t>These images were generated using the Point Grey Black Fly specifications with an 8 mm lens. These six cameras were placed 60 centimeters apart in a linear array. (PLAY VIDEO) In the generated images you can see grey cylinders, which represent occlusions, along with 2 red and 2 blue characters which represent targets for focusing. The blue targets move in place while the red targets move around the scene. The model was used to export imagery representing what each camera would see in the physical scene. These images would be analyzed to determine which configuration worked best as well as providing our software developers with test imagery to work with and test their software.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7" name="Shape 87"/>
        <p:cNvGrpSpPr/>
        <p:nvPr/>
      </p:nvGrpSpPr>
      <p:grpSpPr>
        <a:xfrm>
          <a:off y="0" x="0"/>
          <a:ext cy="0" cx="0"/>
          <a:chOff y="0" x="0"/>
          <a:chExt cy="0" cx="0"/>
        </a:xfrm>
      </p:grpSpPr>
      <p:sp>
        <p:nvSpPr>
          <p:cNvPr id="88" name="Shape 8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89" name="Shape 89"/>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As you may remember we studied different cameras, made pugh analysis. Based on our serarch, 4 were worth looking into. Going to talk about the various implications on using our system. </a:t>
            </a:r>
          </a:p>
          <a:p>
            <a:pPr rtl="0" lvl="0">
              <a:buNone/>
            </a:pPr>
            <a:r>
              <a:rPr lang="en"/>
              <a:t>By the end of the fall quarter, put together a pugh analysis comparing the attributes of 10 cameras. It helped narrow down our choices, and we had planned on selecting from those cameras, but as we faced technical challenges, we had to consider other camera options. (The ones outlined in red are cameras that we used at some point in time)</a:t>
            </a:r>
          </a:p>
          <a:p>
            <a:pPr rtl="0" lvl="0">
              <a:buNone/>
            </a:pPr>
            <a:r>
              <a:rPr lang="en"/>
              <a:t>In the Imaging lab, we had access to Point Grey Chameleon cameras, and we mainly used them for testing. </a:t>
            </a:r>
          </a:p>
          <a:p>
            <a:pPr rtl="0" lvl="0">
              <a:buNone/>
            </a:pPr>
            <a:r>
              <a:rPr lang="en"/>
              <a:t>(reduce amount of data moving through system [data flow] needed later forced us to look into other options, synchronization = important)at the end of the quarter, it was suggested that we look into gigE cameras</a:t>
            </a:r>
          </a:p>
          <a:p>
            <a:pPr rtl="0" lvl="0">
              <a:buNone/>
            </a:pPr>
            <a:r>
              <a:rPr lang="en"/>
              <a:t>we ordered 2</a:t>
            </a:r>
          </a:p>
          <a:p>
            <a:r>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8" name="Shape 98"/>
        <p:cNvGrpSpPr/>
        <p:nvPr/>
      </p:nvGrpSpPr>
      <p:grpSpPr>
        <a:xfrm>
          <a:off y="0" x="0"/>
          <a:ext cy="0" cx="0"/>
          <a:chOff y="0" x="0"/>
          <a:chExt cy="0" cx="0"/>
        </a:xfrm>
      </p:grpSpPr>
      <p:sp>
        <p:nvSpPr>
          <p:cNvPr id="99" name="Shape 9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00" name="Shape 100"/>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-We had Point Grey Chameleons in the lab to experiment with and help us learn about camera parameters.</a:t>
            </a:r>
          </a:p>
          <a:p>
            <a:pPr rtl="0" lvl="0">
              <a:buNone/>
            </a:pPr>
            <a:r>
              <a:rPr lang="en"/>
              <a:t>-As the fall quarter progressed, we believed that USB would be the best interface for us to use, because it was less expensive than other interfaces (Firewire, for example)</a:t>
            </a:r>
          </a:p>
          <a:p>
            <a:pPr rtl="0" lvl="0">
              <a:buNone/>
            </a:pPr>
            <a:r>
              <a:rPr lang="en"/>
              <a:t>-Ordered a number of different webcams because they were inexpensive and USB compatible. </a:t>
            </a:r>
          </a:p>
          <a:p>
            <a:pPr rtl="0" lvl="0">
              <a:buNone/>
            </a:pPr>
            <a:r>
              <a:rPr lang="en"/>
              <a:t>-At the end of the PDR, it was suggested that we look into GigE cameras (relatively recent interface technology in which data travels through ethernet cables), due to its higher bandwidth capabilities compared to USB. </a:t>
            </a:r>
          </a:p>
          <a:p>
            <a:r>
              <a:t/>
            </a:r>
          </a:p>
          <a:p>
            <a:r>
              <a:t/>
            </a:r>
          </a:p>
          <a:p>
            <a:pPr rtl="0" lvl="0">
              <a:buNone/>
            </a:pPr>
            <a:r>
              <a:rPr lang="en"/>
              <a:t>(-Victoria)</a:t>
            </a:r>
          </a:p>
          <a:p>
            <a:pPr rtl="0" lvl="0">
              <a:buClr>
                <a:srgbClr val="000000"/>
              </a:buClr>
              <a:buSzPct val="100000"/>
              <a:buFont typeface="Arial"/>
              <a:buNone/>
            </a:pPr>
            <a:r>
              <a:rPr lang="en"/>
              <a:t>The Hardware group has been further exploring different camera possibilities this quarter (ranging from Chameleons that we already have access to, to purchasing webcams and Point Grey Blackflys). Each camera type has its pros and cons. In addition to researching online and the creating of a pugh analysis to determine which camera would be the best for our system, we have started to characterize the cameras by performing physical tests. </a:t>
            </a:r>
          </a:p>
          <a:p>
            <a:r>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6" name="Shape 106"/>
        <p:cNvGrpSpPr/>
        <p:nvPr/>
      </p:nvGrpSpPr>
      <p:grpSpPr>
        <a:xfrm>
          <a:off y="0" x="0"/>
          <a:ext cy="0" cx="0"/>
          <a:chOff y="0" x="0"/>
          <a:chExt cy="0" cx="0"/>
        </a:xfrm>
      </p:grpSpPr>
      <p:sp>
        <p:nvSpPr>
          <p:cNvPr id="107" name="Shape 107"/>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08" name="Shape 108"/>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-After looking into GigE, we bought 2 PG Blackfly cameras. To fix our bandwidth issues, we thought it would be faster.</a:t>
            </a:r>
          </a:p>
          <a:p>
            <a:pPr rtl="0" lvl="0">
              <a:buNone/>
            </a:pPr>
            <a:r>
              <a:rPr lang="en"/>
              <a:t>-But the issue of not having enough bandwidth further down the stream came to our attention later in the winter quarter. </a:t>
            </a:r>
          </a:p>
          <a:p>
            <a:pPr rtl="0" lvl="0">
              <a:buNone/>
            </a:pPr>
            <a:r>
              <a:rPr lang="en"/>
              <a:t>We then decided that we want a camera that has on-board compression (as opposed to </a:t>
            </a:r>
          </a:p>
          <a:p>
            <a:pPr>
              <a:buNone/>
            </a:pPr>
            <a:r>
              <a:rPr lang="en"/>
              <a:t>decided that synchronizaztion and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7" name="Shape 137"/>
        <p:cNvGrpSpPr/>
        <p:nvPr/>
      </p:nvGrpSpPr>
      <p:grpSpPr>
        <a:xfrm>
          <a:off y="0" x="0"/>
          <a:ext cy="0" cx="0"/>
          <a:chOff y="0" x="0"/>
          <a:chExt cy="0" cx="0"/>
        </a:xfrm>
      </p:grpSpPr>
      <p:sp>
        <p:nvSpPr>
          <p:cNvPr id="138" name="Shape 13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39" name="Shape 139"/>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Clr>
                <a:srgbClr val="000000"/>
              </a:buClr>
              <a:buSzPct val="100000"/>
              <a:buFont typeface="Arial"/>
              <a:buNone/>
            </a:pPr>
            <a:r>
              <a:rPr lang="en"/>
              <a:t>It's a way to put numbers to something subjective, resolution (clarity in an image). </a:t>
            </a:r>
          </a:p>
          <a:p>
            <a:pPr rtl="0" lvl="0">
              <a:buClr>
                <a:srgbClr val="000000"/>
              </a:buClr>
              <a:buSzPct val="100000"/>
              <a:buFont typeface="Arial"/>
              <a:buNone/>
            </a:pPr>
            <a:r>
              <a:rPr lang="en"/>
              <a:t>Max and min are the brightness values (lightest, darkest). Modulation is highest when the difference between the darkest and lightest values in the image are greatest, </a:t>
            </a:r>
          </a:p>
          <a:p>
            <a:pPr rtl="0" lvl="0">
              <a:buClr>
                <a:srgbClr val="000000"/>
              </a:buClr>
              <a:buSzPct val="100000"/>
              <a:buFont typeface="Arial"/>
              <a:buNone/>
            </a:pPr>
            <a:r>
              <a:rPr lang="en"/>
              <a:t>Big difference between pickets and background, but as the spatial frequency increases (the pickets are closer together), they appear to be gray and One way to characterize performance of cameras is to measure their resolution in a scientific way- MTF. </a:t>
            </a:r>
          </a:p>
          <a:p>
            <a:pPr rtl="0" lvl="0">
              <a:buClr>
                <a:srgbClr val="000000"/>
              </a:buClr>
              <a:buSzPct val="100000"/>
              <a:buFont typeface="Arial"/>
              <a:buNone/>
            </a:pPr>
            <a:r>
              <a:rPr lang="en"/>
              <a:t>No imaging system is perfect; it cannot perfectly capture the scene at all frequencies. </a:t>
            </a:r>
          </a:p>
          <a:p>
            <a:pPr rtl="0" lvl="0">
              <a:buClr>
                <a:srgbClr val="000000"/>
              </a:buClr>
              <a:buSzPct val="100000"/>
              <a:buFont typeface="Arial"/>
              <a:buNone/>
            </a:pPr>
            <a:r>
              <a:rPr lang="en"/>
              <a:t>i.e. look at picture- </a:t>
            </a:r>
            <a:br>
              <a:rPr lang="en"/>
            </a:br>
            <a:r>
              <a:rPr lang="en"/>
              <a:t>Blue dot, low spatial frequency, can distinguish between pickets, good resolution</a:t>
            </a:r>
          </a:p>
          <a:p>
            <a:pPr rtl="0" lvl="0">
              <a:buClr>
                <a:srgbClr val="000000"/>
              </a:buClr>
              <a:buSzPct val="100000"/>
              <a:buFont typeface="Arial"/>
              <a:buNone/>
            </a:pPr>
            <a:r>
              <a:rPr lang="en"/>
              <a:t>Yellow dot, high spatial frequency. quantify this by looking at plot. </a:t>
            </a:r>
          </a:p>
          <a:p>
            <a:pPr rtl="0" lvl="0">
              <a:buClr>
                <a:srgbClr val="000000"/>
              </a:buClr>
              <a:buSzPct val="100000"/>
              <a:buFont typeface="Arial"/>
              <a:buNone/>
            </a:pPr>
            <a:r>
              <a:rPr lang="en"/>
              <a:t>frequency in the picture is the amount of pickets per box, ot the amplitutde of signal, </a:t>
            </a:r>
          </a:p>
          <a:p>
            <a:pPr rtl="0" lvl="0">
              <a:buClr>
                <a:srgbClr val="000000"/>
              </a:buClr>
              <a:buSzPct val="100000"/>
              <a:buFont typeface="Arial"/>
              <a:buNone/>
            </a:pPr>
            <a:r>
              <a:rPr lang="en"/>
              <a:t>low spatial frequency, blue dot, is up close to ideal case, because you can still ditinguish.</a:t>
            </a:r>
          </a:p>
          <a:p>
            <a:pPr rtl="0" lvl="0">
              <a:buClr>
                <a:srgbClr val="000000"/>
              </a:buClr>
              <a:buSzPct val="100000"/>
              <a:buFont typeface="Arial"/>
              <a:buNone/>
            </a:pPr>
            <a:r>
              <a:rPr lang="en"/>
              <a:t>when you go to right ot plot,ywllow dot high frequency, pickets cant be distignished. system cannot resolve pattern. </a:t>
            </a:r>
          </a:p>
          <a:p>
            <a:pPr rtl="0" lvl="0">
              <a:buClr>
                <a:srgbClr val="000000"/>
              </a:buClr>
              <a:buSzPct val="100000"/>
              <a:buFont typeface="Arial"/>
              <a:buNone/>
            </a:pPr>
            <a:r>
              <a:rPr lang="en"/>
              <a:t>obtain curve, use equation at top. </a:t>
            </a:r>
          </a:p>
          <a:p>
            <a:pPr rtl="0" lvl="0">
              <a:buClr>
                <a:srgbClr val="000000"/>
              </a:buClr>
              <a:buSzPct val="100000"/>
              <a:buFont typeface="Arial"/>
              <a:buNone/>
            </a:pPr>
            <a:r>
              <a:rPr lang="en"/>
              <a:t>mTF is out over in. do equation for image, divide by scene. get the MT for plot.</a:t>
            </a:r>
          </a:p>
          <a:p>
            <a:pPr rtl="0" lvl="0">
              <a:buClr>
                <a:srgbClr val="000000"/>
              </a:buClr>
              <a:buSzPct val="100000"/>
              <a:buFont typeface="Arial"/>
              <a:buNone/>
            </a:pPr>
            <a:r>
              <a:rPr lang="en"/>
              <a:t>ideal imaging system </a:t>
            </a:r>
          </a:p>
          <a:p>
            <a:pPr rtl="0" lvl="0">
              <a:buClr>
                <a:srgbClr val="000000"/>
              </a:buClr>
              <a:buSzPct val="100000"/>
              <a:buFont typeface="Arial"/>
              <a:buNone/>
            </a:pPr>
            <a:r>
              <a:rPr lang="en"/>
              <a:t>measuring the performance of the </a:t>
            </a:r>
            <a:r>
              <a:rPr b="1" lang="en"/>
              <a:t>system,</a:t>
            </a:r>
            <a:r>
              <a:rPr lang="en"/>
              <a:t> picture, graph, then max and min refer to brightness </a:t>
            </a:r>
          </a:p>
          <a:p>
            <a:r>
              <a:t/>
            </a:r>
          </a:p>
          <a:p>
            <a:pPr rtl="0" lvl="0">
              <a:buClr>
                <a:srgbClr val="000000"/>
              </a:buClr>
              <a:buSzPct val="100000"/>
              <a:buFont typeface="Arial"/>
              <a:buNone/>
            </a:pPr>
            <a:r>
              <a:rPr lang="en"/>
              <a:t>One way of characterizing cameras is to measure their MTF. MTF (Modulation Transfer Function) is basically a measure of the blur in the images. No imaging system is perfect; it will not be able to completely replicate reality at all frequencies within its images.</a:t>
            </a:r>
          </a:p>
          <a:p>
            <a:pPr rtl="0" lvl="0">
              <a:buClr>
                <a:srgbClr val="000000"/>
              </a:buClr>
              <a:buSzPct val="100000"/>
              <a:buFont typeface="Arial"/>
              <a:buNone/>
            </a:pPr>
            <a:r>
              <a:rPr lang="en"/>
              <a:t>For example, look at the picture of the fence. As you look further into the distance, it gets increasingly more difficult to distinguish between between the pickets. At the point when they appear to be gray blurs, this is the resolution limit of the image, where the MTF curve _______ (reaches ~0 OR where the function is at a vertical 50%?)</a:t>
            </a:r>
          </a:p>
          <a:p>
            <a:r>
              <a:t/>
            </a:r>
          </a:p>
          <a:p>
            <a:pPr rtl="0" lvl="0">
              <a:buNone/>
            </a:pPr>
            <a:r>
              <a:rPr lang="en"/>
              <a:t>MTF can be measured by using resolution charts. The MTF curve is Modulation as a function of oscillating frequency. An MT % of 100 is pretty much perfect. As the frequency increases, the MTF of the image approaches zero because its ability to recreate reality decreases. </a:t>
            </a:r>
          </a:p>
          <a:p>
            <a:pPr rtl="0" lvl="0">
              <a:buNone/>
            </a:pPr>
            <a:r>
              <a:rPr lang="en"/>
              <a:t>The red curve on the graph is the MTF curve generated from the image of the fence.</a:t>
            </a:r>
          </a:p>
          <a:p>
            <a:pPr rtl="0" lvl="0">
              <a:buNone/>
            </a:pPr>
            <a:r>
              <a:rPr lang="en"/>
              <a:t>The green dotted line is an ideal (but not possible) imaging system, which would replicate reality perfectly in its images at all frequencies.</a:t>
            </a:r>
          </a:p>
          <a:p>
            <a:pPr rtl="0" lvl="0">
              <a:buNone/>
            </a:pPr>
            <a:r>
              <a:rPr lang="en"/>
              <a:t>The blue dot on the MTF curve represents the point on the fence image where the pickets are clearly distinguishable, the black and white are distinct. High resolution.</a:t>
            </a:r>
          </a:p>
          <a:p>
            <a:pPr rtl="0" lvl="0">
              <a:buNone/>
            </a:pPr>
            <a:r>
              <a:rPr lang="en"/>
              <a:t>The yellow dot on the MTF curve represents the point on the fence where the pickets appear to blur together, cannot be distinguished from one another. Low resolution. Possibly the resolution limit of the system. </a:t>
            </a:r>
          </a:p>
          <a:p>
            <a:r>
              <a:t/>
            </a:r>
          </a:p>
          <a:p>
            <a:pPr rtl="0" lvl="0">
              <a:buNone/>
            </a:pPr>
            <a:r>
              <a:rPr lang="en"/>
              <a:t>8 bit. black = 0, white = 255. </a:t>
            </a:r>
          </a:p>
          <a:p>
            <a:pPr rtl="0" lvl="0">
              <a:buNone/>
            </a:pPr>
            <a:r>
              <a:rPr lang="en"/>
              <a:t>128 </a:t>
            </a:r>
          </a:p>
          <a:p>
            <a:pPr rtl="0" lvl="0">
              <a:buNone/>
            </a:pPr>
            <a:r>
              <a:rPr lang="en"/>
              <a:t>half way down vertical axis, travl right to hit curve, travel down, will cross at some frequency which is the resolution limit. after that, you will lose resolution. </a:t>
            </a:r>
          </a:p>
          <a:p>
            <a:r>
              <a:t/>
            </a:r>
          </a:p>
          <a:p>
            <a:pPr rtl="0" lvl="0">
              <a:buClr>
                <a:srgbClr val="000000"/>
              </a:buClr>
              <a:buSzPct val="100000"/>
              <a:buFont typeface="Arial"/>
              <a:buNone/>
            </a:pPr>
            <a:r>
              <a:rPr lang="en"/>
              <a:t>This an actual image and MTF graph that we captured/generated.</a:t>
            </a:r>
          </a:p>
          <a:p>
            <a:pPr rtl="0" lvl="0">
              <a:buClr>
                <a:srgbClr val="000000"/>
              </a:buClr>
              <a:buSzPct val="100000"/>
              <a:buFont typeface="Arial"/>
              <a:buNone/>
            </a:pPr>
            <a:r>
              <a:rPr lang="en"/>
              <a:t>We systematically took images from video using each camera with different lens and aperture settings. Then, using Matlab (and a code courtesy of Chris.. we should probably learn the specifics of his code to know how to explain what it does specifically) we generated an MTF curve based in the slanted edge in each image. </a:t>
            </a:r>
          </a:p>
          <a:p>
            <a:pPr rtl="0" lvl="0">
              <a:buClr>
                <a:srgbClr val="000000"/>
              </a:buClr>
              <a:buSzPct val="100000"/>
              <a:buFont typeface="Arial"/>
              <a:buNone/>
            </a:pPr>
            <a:r>
              <a:rPr lang="en"/>
              <a:t>Trace from .5 on the vertical axis, go right to the curve, trace down and that is the limiting resolution. </a:t>
            </a:r>
          </a:p>
          <a:p>
            <a:pPr rtl="0" lvl="0">
              <a:buClr>
                <a:srgbClr val="000000"/>
              </a:buClr>
              <a:buSzPct val="100000"/>
              <a:buFont typeface="Arial"/>
              <a:buNone/>
            </a:pPr>
            <a:r>
              <a:rPr lang="en"/>
              <a:t>Normalized to 1 pixel on vertical axis. </a:t>
            </a:r>
            <a:r>
              <a:rPr lang="en">
                <a:solidFill>
                  <a:srgbClr val="FF0000"/>
                </a:solidFill>
              </a:rPr>
              <a:t>MH Note: Pixel is on horizontal axis</a:t>
            </a:r>
          </a:p>
          <a:p>
            <a:pPr rtl="0" lvl="0">
              <a:buClr>
                <a:srgbClr val="000000"/>
              </a:buClr>
              <a:buSzPct val="100000"/>
              <a:buFont typeface="Arial"/>
              <a:buNone/>
            </a:pPr>
            <a:r>
              <a:rPr lang="en"/>
              <a:t>Nyquist frequency is the theoretical resolution limit</a:t>
            </a:r>
          </a:p>
          <a:p>
            <a:pPr rtl="0" lvl="0">
              <a:buNone/>
            </a:pPr>
            <a:r>
              <a:rPr lang="en"/>
              <a:t>We will use the information from these MTF graphs to compare the resolution abilities of all of the cameras we have, to hopefully help us make a final decision on which camera we will use in our array. </a:t>
            </a:r>
          </a:p>
          <a:p>
            <a:r>
              <a:t/>
            </a:r>
          </a:p>
          <a:p>
            <a:r>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5" name="Shape 145"/>
        <p:cNvGrpSpPr/>
        <p:nvPr/>
      </p:nvGrpSpPr>
      <p:grpSpPr>
        <a:xfrm>
          <a:off y="0" x="0"/>
          <a:ext cy="0" cx="0"/>
          <a:chOff y="0" x="0"/>
          <a:chExt cy="0" cx="0"/>
        </a:xfrm>
      </p:grpSpPr>
      <p:sp>
        <p:nvSpPr>
          <p:cNvPr id="146" name="Shape 14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47" name="Shape 147"/>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these curves have promoted great discussion in our class... don't know why they're happening</a:t>
            </a:r>
          </a:p>
          <a:p>
            <a:pPr rtl="0" lvl="0">
              <a:buNone/>
            </a:pPr>
            <a:r>
              <a:rPr lang="en"/>
              <a:t>two cycles in 1 pixel to resolve a line.</a:t>
            </a:r>
          </a:p>
          <a:p>
            <a:pPr rtl="0" lvl="0">
              <a:buNone/>
            </a:pPr>
            <a:r>
              <a:rPr lang="en"/>
              <a:t>black and white line.</a:t>
            </a:r>
          </a:p>
          <a:p>
            <a:pPr rtl="0" lvl="0">
              <a:buNone/>
            </a:pPr>
            <a:r>
              <a:rPr lang="en"/>
              <a:t>Imaged a slanted edge, used Image J to </a:t>
            </a:r>
          </a:p>
          <a:p>
            <a:pPr rtl="0" lvl="0">
              <a:buNone/>
            </a:pPr>
            <a:r>
              <a:rPr lang="en"/>
              <a:t>Logitech is the best iamging system,</a:t>
            </a:r>
          </a:p>
          <a:p>
            <a:pPr rtl="0" lvl="0">
              <a:buNone/>
            </a:pPr>
            <a:r>
              <a:rPr lang="en"/>
              <a:t>still investigating </a:t>
            </a:r>
          </a:p>
          <a:p>
            <a:pPr rtl="0" lvl="0">
              <a:buNone/>
            </a:pPr>
            <a:r>
              <a:rPr lang="en"/>
              <a:t>starts slightly below 1 at vertical exis because? sharpeneing </a:t>
            </a:r>
          </a:p>
          <a:p>
            <a:pPr rtl="0" lvl="0">
              <a:buNone/>
            </a:pPr>
            <a:r>
              <a:rPr lang="en"/>
              <a:t>in chameleon, why isthere a big dip and a bump off right? </a:t>
            </a:r>
          </a:p>
          <a:p>
            <a:pPr rtl="0" lvl="0">
              <a:buNone/>
            </a:pPr>
            <a:r>
              <a:rPr lang="en"/>
              <a:t>explanation right- aliasing </a:t>
            </a:r>
          </a:p>
          <a:p>
            <a:r>
              <a:t/>
            </a:r>
          </a:p>
          <a:p>
            <a:r>
              <a:t/>
            </a:r>
          </a:p>
          <a:p>
            <a:pPr rtl="0" lvl="0">
              <a:buNone/>
            </a:pPr>
            <a:r>
              <a:rPr lang="en"/>
              <a:t>It's expected that the curve fall off as the frequencies increase. </a:t>
            </a:r>
          </a:p>
          <a:p>
            <a:pPr rtl="0" lvl="0">
              <a:buNone/>
            </a:pPr>
            <a:r>
              <a:rPr lang="en"/>
              <a:t>Theoretical Resolution is .5 cycles/pixel, but for these it's closer to .4; the webcam has the best MTF because it's the highest overall, and the maximum resolution is about .5</a:t>
            </a:r>
          </a:p>
          <a:p>
            <a:pPr rtl="0" lvl="0">
              <a:buNone/>
            </a:pPr>
            <a:r>
              <a:rPr lang="en"/>
              <a:t>Actual resolution is close to 9% on vertical axis</a:t>
            </a:r>
          </a:p>
          <a:p>
            <a:pPr rtl="0" lvl="0">
              <a:buNone/>
            </a:pPr>
            <a:r>
              <a:rPr lang="en"/>
              <a:t>When it hits a minimum, that's where the resolution is. </a:t>
            </a:r>
          </a:p>
          <a:p>
            <a:r>
              <a:t/>
            </a:r>
          </a:p>
          <a:p>
            <a:pPr rtl="0" lvl="0">
              <a:buNone/>
            </a:pPr>
            <a:r>
              <a:rPr lang="en"/>
              <a:t>horizontal axis is cycles per pixel. normalized to 1 pixel. </a:t>
            </a:r>
          </a:p>
          <a:p>
            <a:pPr>
              <a:buNone/>
            </a:pPr>
            <a:r>
              <a:rPr lang="en"/>
              <a:t>Red line = half of a sine curve, need at least 2 samples.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3" name="Shape 183"/>
        <p:cNvGrpSpPr/>
        <p:nvPr/>
      </p:nvGrpSpPr>
      <p:grpSpPr>
        <a:xfrm>
          <a:off y="0" x="0"/>
          <a:ext cy="0" cx="0"/>
          <a:chOff y="0" x="0"/>
          <a:chExt cy="0" cx="0"/>
        </a:xfrm>
      </p:grpSpPr>
      <p:sp>
        <p:nvSpPr>
          <p:cNvPr id="184" name="Shape 18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85" name="Shape 185"/>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sz="1200" lang="en"/>
              <a:t>Earlier this quarter we ordered two Point Gray BlackFly cameras for testing, believing that these cameras would probably be the cameras used in our final system because of their GigE interfaces, which use high bandwidth cables. We soon realized that even with high bandwidth ethernet cables there were several bottlenecks within our system. This is a simplistic diagram of a system that uses the Blackfly cameras. There are three main bottlenecks, here, here and here. Our problem is that these cameras output 39 MB/s of data.  </a:t>
            </a:r>
          </a:p>
          <a:p>
            <a:r>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21" name="Shape 221"/>
        <p:cNvGrpSpPr/>
        <p:nvPr/>
      </p:nvGrpSpPr>
      <p:grpSpPr>
        <a:xfrm>
          <a:off y="0" x="0"/>
          <a:ext cy="0" cx="0"/>
          <a:chOff y="0" x="0"/>
          <a:chExt cy="0" cx="0"/>
        </a:xfrm>
      </p:grpSpPr>
      <p:sp>
        <p:nvSpPr>
          <p:cNvPr id="222" name="Shape 22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223" name="Shape 223"/>
          <p:cNvSpPr txBox="1"/>
          <p:nvPr>
            <p:ph idx="1" type="body"/>
          </p:nvPr>
        </p:nvSpPr>
        <p:spPr>
          <a:xfrm>
            <a:off y="4343400" x="685800"/>
            <a:ext cy="4114800" cx="5486399"/>
          </a:xfrm>
          <a:prstGeom prst="rect">
            <a:avLst/>
          </a:prstGeom>
        </p:spPr>
        <p:txBody>
          <a:bodyPr bIns="91425" rIns="91425" lIns="91425" tIns="91425" anchor="t" anchorCtr="0">
            <a:noAutofit/>
          </a:bodyPr>
          <a:lstStyle/>
          <a:p>
            <a:pPr>
              <a:buNone/>
            </a:pPr>
            <a:r>
              <a:rPr lang="en"/>
              <a:t>One solution to our data flow issue if we still wanted to use the Point Grey Blackfly is to use more ethernet switches and more ethernet cards. This solves the 125MB/s/two camera bottleneck of the ethernet cable between the switches and the computer  by using multiple ethernet switches, multiple ethernet cables and multiple ethernet cards into the computer.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59" name="Shape 259"/>
        <p:cNvGrpSpPr/>
        <p:nvPr/>
      </p:nvGrpSpPr>
      <p:grpSpPr>
        <a:xfrm>
          <a:off y="0" x="0"/>
          <a:ext cy="0" cx="0"/>
          <a:chOff y="0" x="0"/>
          <a:chExt cy="0" cx="0"/>
        </a:xfrm>
      </p:grpSpPr>
      <p:sp>
        <p:nvSpPr>
          <p:cNvPr id="260" name="Shape 260"/>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261" name="Shape 261"/>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An improvement to the previous solution involves using a trunking, or managed switch, with multiple outputs. This is cheaper and more efficient than having multiple switches. </a:t>
            </a:r>
          </a:p>
          <a:p>
            <a:r>
              <a:t/>
            </a:r>
          </a:p>
          <a:p>
            <a:r>
              <a:t/>
            </a:r>
          </a:p>
          <a:p>
            <a:pPr>
              <a:buNone/>
            </a:pPr>
            <a:r>
              <a:rPr lang="en"/>
              <a:t>purchasing a new computer with more pci slots, requires a processor and software that can handle real time compression of multiple cameras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94" name="Shape 294"/>
        <p:cNvGrpSpPr/>
        <p:nvPr/>
      </p:nvGrpSpPr>
      <p:grpSpPr>
        <a:xfrm>
          <a:off y="0" x="0"/>
          <a:ext cy="0" cx="0"/>
          <a:chOff y="0" x="0"/>
          <a:chExt cy="0" cx="0"/>
        </a:xfrm>
      </p:grpSpPr>
      <p:sp>
        <p:nvSpPr>
          <p:cNvPr id="295" name="Shape 295"/>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296" name="Shape 296"/>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In this configuration cameras are arranged into groups. Each groups data is fed into a less powerful desktop computer (or upstream processor), which then compresses the data. This reduces the amount of data that is traveling through the cables into the main computer, fixing all our bottleneck problems.  </a:t>
            </a:r>
          </a:p>
          <a:p>
            <a:r>
              <a:t/>
            </a:r>
          </a:p>
          <a:p>
            <a:pPr rtl="0" lvl="0">
              <a:buNone/>
            </a:pPr>
            <a:r>
              <a:rPr lang="en"/>
              <a:t>Pros: flexibility in camera selection = better possible pictu</a:t>
            </a:r>
          </a:p>
          <a:p>
            <a:r>
              <a:t/>
            </a:r>
          </a:p>
          <a:p>
            <a:pPr rtl="0" lvl="0">
              <a:buNone/>
            </a:pPr>
            <a:r>
              <a:rPr lang="en"/>
              <a:t>Cons: Price and the added complexity of running our own compression program</a:t>
            </a:r>
          </a:p>
          <a:p>
            <a:r>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2" name="Shape 32"/>
        <p:cNvGrpSpPr/>
        <p:nvPr/>
      </p:nvGrpSpPr>
      <p:grpSpPr>
        <a:xfrm>
          <a:off y="0" x="0"/>
          <a:ext cy="0" cx="0"/>
          <a:chOff y="0" x="0"/>
          <a:chExt cy="0" cx="0"/>
        </a:xfrm>
      </p:grpSpPr>
      <p:sp>
        <p:nvSpPr>
          <p:cNvPr id="33" name="Shape 33"/>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34" name="Shape 34"/>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Progress through Quarter 2: hardware, software, interface, etc.</a:t>
            </a:r>
          </a:p>
          <a:p>
            <a:r>
              <a:t/>
            </a:r>
          </a:p>
          <a:p>
            <a:pPr>
              <a:buNone/>
            </a:pPr>
            <a:r>
              <a:rPr lang="en"/>
              <a:t>We will be starting with a brief overview of where we stood at the PDR. Then we will talk about our progress throughout quarter 2. And finaly, our future plans.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31" name="Shape 331"/>
        <p:cNvGrpSpPr/>
        <p:nvPr/>
      </p:nvGrpSpPr>
      <p:grpSpPr>
        <a:xfrm>
          <a:off y="0" x="0"/>
          <a:ext cy="0" cx="0"/>
          <a:chOff y="0" x="0"/>
          <a:chExt cy="0" cx="0"/>
        </a:xfrm>
      </p:grpSpPr>
      <p:sp>
        <p:nvSpPr>
          <p:cNvPr id="332" name="Shape 33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333" name="Shape 333"/>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To solve for the problem of multiple bottlenecks in our system, we looked at several possible solutions. We eventually decided upon this solution because it solves our problems in a minimalistic and inexpensive way. It is almost identical to our previous data transfer plan, however it utilizes cameras with onboard compression. This significantly reduces the amount of data that has to be sent through the switch.</a:t>
            </a:r>
          </a:p>
          <a:p>
            <a:r>
              <a:t/>
            </a:r>
          </a:p>
          <a:p>
            <a:pPr>
              <a:buNone/>
            </a:pPr>
            <a:r>
              <a:rPr lang="en"/>
              <a:t>Drawbacks: lower image quality</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64" name="Shape 364"/>
        <p:cNvGrpSpPr/>
        <p:nvPr/>
      </p:nvGrpSpPr>
      <p:grpSpPr>
        <a:xfrm>
          <a:off y="0" x="0"/>
          <a:ext cy="0" cx="0"/>
          <a:chOff y="0" x="0"/>
          <a:chExt cy="0" cx="0"/>
        </a:xfrm>
      </p:grpSpPr>
      <p:sp>
        <p:nvSpPr>
          <p:cNvPr id="365" name="Shape 365"/>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366" name="Shape 366"/>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The microcontroller will be programmed using arduino.</a:t>
            </a:r>
          </a:p>
          <a:p>
            <a:pPr rtl="0" lvl="0">
              <a:buNone/>
            </a:pPr>
            <a:r>
              <a:rPr lang="en"/>
              <a:t>Each camera will be connected to a port on the microcontroller</a:t>
            </a:r>
          </a:p>
          <a:p>
            <a:pPr rtl="0" lvl="0">
              <a:buNone/>
            </a:pPr>
            <a:r>
              <a:rPr lang="en"/>
              <a:t>The microcontroller will send the same signal (pulse) to each camera at the same time to begin recording. </a:t>
            </a:r>
          </a:p>
          <a:p>
            <a:pPr rtl="0" lvl="0">
              <a:buClr>
                <a:srgbClr val="000000"/>
              </a:buClr>
              <a:buSzPct val="100000"/>
              <a:buFont typeface="Arial"/>
              <a:buNone/>
            </a:pPr>
            <a:r>
              <a:rPr lang="en"/>
              <a:t>WHY? Need to be able to grab frames at the same instants in time so there is not ghosting artifact</a:t>
            </a:r>
          </a:p>
          <a:p>
            <a:pPr rtl="0" lvl="0">
              <a:buClr>
                <a:srgbClr val="000000"/>
              </a:buClr>
              <a:buSzPct val="100000"/>
              <a:buFont typeface="Arial"/>
              <a:buNone/>
            </a:pPr>
            <a:r>
              <a:rPr lang="en"/>
              <a:t>-Trigger cameras at same time </a:t>
            </a:r>
          </a:p>
          <a:p>
            <a:pPr lvl="0">
              <a:buClr>
                <a:srgbClr val="000000"/>
              </a:buClr>
              <a:buSzPct val="100000"/>
              <a:buFont typeface="Arial"/>
              <a:buNone/>
            </a:pPr>
            <a:r>
              <a:rPr lang="en"/>
              <a:t>ALEX could you give us frames that were taken at different times to show the ghosting artifact?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72" name="Shape 372"/>
        <p:cNvGrpSpPr/>
        <p:nvPr/>
      </p:nvGrpSpPr>
      <p:grpSpPr>
        <a:xfrm>
          <a:off y="0" x="0"/>
          <a:ext cy="0" cx="0"/>
          <a:chOff y="0" x="0"/>
          <a:chExt cy="0" cx="0"/>
        </a:xfrm>
      </p:grpSpPr>
      <p:sp>
        <p:nvSpPr>
          <p:cNvPr id="373" name="Shape 373"/>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374" name="Shape 374"/>
          <p:cNvSpPr txBox="1"/>
          <p:nvPr>
            <p:ph idx="1" type="body"/>
          </p:nvPr>
        </p:nvSpPr>
        <p:spPr>
          <a:xfrm>
            <a:off y="4343400" x="685800"/>
            <a:ext cy="4114800" cx="5486399"/>
          </a:xfrm>
          <a:prstGeom prst="rect">
            <a:avLst/>
          </a:prstGeom>
        </p:spPr>
        <p:txBody>
          <a:bodyPr bIns="91425" rIns="91425" lIns="91425" tIns="91425" anchor="t" anchorCtr="0">
            <a:noAutofit/>
          </a:bodyPr>
          <a:lstStyle/>
          <a:p>
            <a:pPr>
              <a:buNone/>
            </a:pPr>
            <a:r>
              <a:rPr lang="en"/>
              <a:t>13 images staggered offset 10 frames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78" name="Shape 378"/>
        <p:cNvGrpSpPr/>
        <p:nvPr/>
      </p:nvGrpSpPr>
      <p:grpSpPr>
        <a:xfrm>
          <a:off y="0" x="0"/>
          <a:ext cy="0" cx="0"/>
          <a:chOff y="0" x="0"/>
          <a:chExt cy="0" cx="0"/>
        </a:xfrm>
      </p:grpSpPr>
      <p:sp>
        <p:nvSpPr>
          <p:cNvPr id="379" name="Shape 37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380" name="Shape 380"/>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By the end of the fall quarter, this is the flowchart created by the software group based on how we thought the package would run.</a:t>
            </a:r>
          </a:p>
          <a:p>
            <a:pPr>
              <a:buNone/>
            </a:pPr>
            <a:r>
              <a:rPr lang="en"/>
              <a:t>(See next slide for adjustments)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87" name="Shape 387"/>
        <p:cNvGrpSpPr/>
        <p:nvPr/>
      </p:nvGrpSpPr>
      <p:grpSpPr>
        <a:xfrm>
          <a:off y="0" x="0"/>
          <a:ext cy="0" cx="0"/>
          <a:chOff y="0" x="0"/>
          <a:chExt cy="0" cx="0"/>
        </a:xfrm>
      </p:grpSpPr>
      <p:sp>
        <p:nvSpPr>
          <p:cNvPr id="388" name="Shape 38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389" name="Shape 389"/>
          <p:cNvSpPr txBox="1"/>
          <p:nvPr>
            <p:ph idx="1" type="body"/>
          </p:nvPr>
        </p:nvSpPr>
        <p:spPr>
          <a:xfrm>
            <a:off y="4419600" x="685800"/>
            <a:ext cy="4114800" cx="5486399"/>
          </a:xfrm>
          <a:prstGeom prst="rect">
            <a:avLst/>
          </a:prstGeom>
        </p:spPr>
        <p:txBody>
          <a:bodyPr bIns="91425" rIns="91425" lIns="91425" tIns="91425" anchor="t" anchorCtr="0">
            <a:noAutofit/>
          </a:bodyPr>
          <a:lstStyle/>
          <a:p>
            <a:pPr rtl="0" lvl="0">
              <a:buNone/>
            </a:pPr>
            <a:r>
              <a:rPr lang="en"/>
              <a:t>**Fix flowchart to make the words bigger so people can read them**</a:t>
            </a:r>
          </a:p>
          <a:p>
            <a:pPr rtl="0" lvl="0">
              <a:buNone/>
            </a:pPr>
            <a:r>
              <a:rPr lang="en"/>
              <a:t>The code received from BYU covers the majority of processes in the image processing stage of this diagram.</a:t>
            </a:r>
          </a:p>
          <a:p>
            <a:pPr rtl="0" lvl="0">
              <a:buNone/>
            </a:pPr>
            <a:r>
              <a:rPr lang="en"/>
              <a:t>(STORAGE) We will be working with prerecorded video (video stream is not live) but will be able to actively change the plane of focus while watching this prerecorded video.</a:t>
            </a:r>
          </a:p>
          <a:p>
            <a:r>
              <a:t/>
            </a:r>
          </a:p>
          <a:p>
            <a:r>
              <a:t/>
            </a:r>
          </a:p>
          <a:p>
            <a:r>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02" name="Shape 402"/>
        <p:cNvGrpSpPr/>
        <p:nvPr/>
      </p:nvGrpSpPr>
      <p:grpSpPr>
        <a:xfrm>
          <a:off y="0" x="0"/>
          <a:ext cy="0" cx="0"/>
          <a:chOff y="0" x="0"/>
          <a:chExt cy="0" cx="0"/>
        </a:xfrm>
      </p:grpSpPr>
      <p:sp>
        <p:nvSpPr>
          <p:cNvPr id="403" name="Shape 403"/>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04" name="Shape 404"/>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**Fix flowchart to make the words bigger so people can read them**</a:t>
            </a:r>
          </a:p>
          <a:p>
            <a:r>
              <a:t/>
            </a:r>
          </a:p>
          <a:p>
            <a:pPr rtl="0" lvl="0">
              <a:buNone/>
            </a:pPr>
            <a:r>
              <a:rPr lang="en"/>
              <a:t>The code received from BYU covers the majority of processes in the image processing stage of this diagram.</a:t>
            </a:r>
          </a:p>
          <a:p>
            <a:pPr rtl="0" lvl="0">
              <a:buNone/>
            </a:pPr>
            <a:r>
              <a:rPr lang="en"/>
              <a:t>These processes include calibration of the camera array, point alignment based on the calibration, and refocusing of individual images to establish common geometry.</a:t>
            </a:r>
          </a:p>
          <a:p>
            <a:r>
              <a:t/>
            </a:r>
          </a:p>
          <a:p>
            <a:r>
              <a:t/>
            </a:r>
          </a:p>
          <a:p>
            <a:r>
              <a:t/>
            </a:r>
          </a:p>
          <a:p>
            <a:r>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10" name="Shape 410"/>
        <p:cNvGrpSpPr/>
        <p:nvPr/>
      </p:nvGrpSpPr>
      <p:grpSpPr>
        <a:xfrm>
          <a:off y="0" x="0"/>
          <a:ext cy="0" cx="0"/>
          <a:chOff y="0" x="0"/>
          <a:chExt cy="0" cx="0"/>
        </a:xfrm>
      </p:grpSpPr>
      <p:sp>
        <p:nvSpPr>
          <p:cNvPr id="411" name="Shape 411"/>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12" name="Shape 412"/>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(The picture on the slide is from our own 30 pictures we took. The image on the right of the slide is the 20 sample pictures we downloaded from the tutorial website.)</a:t>
            </a:r>
          </a:p>
          <a:p>
            <a:r>
              <a:t/>
            </a:r>
          </a:p>
          <a:p>
            <a:pPr rtl="0" lvl="0">
              <a:buNone/>
            </a:pPr>
            <a:r>
              <a:rPr u="sng" lang="en"/>
              <a:t>Amy's notes from Week 8</a:t>
            </a:r>
            <a:r>
              <a:rPr lang="en"/>
              <a:t>:</a:t>
            </a:r>
          </a:p>
          <a:p>
            <a:r>
              <a:t/>
            </a:r>
          </a:p>
          <a:p>
            <a:pPr rtl="0" lvl="0">
              <a:buNone/>
            </a:pPr>
            <a:r>
              <a:rPr lang="en"/>
              <a:t>The next challenge we faced was calibration.  Our array will eventually be a system of cameras, and so everything each camera sees needs to be working with common geometry and spatial coordinates.  This is accomplished by taking a set of pictures of a checkerboard positioned at different orientations and distances.  Matlab then processes the images and gives the intrinsic parameters that will later be used in software.  </a:t>
            </a:r>
          </a:p>
          <a:p>
            <a:r>
              <a:t/>
            </a:r>
          </a:p>
          <a:p>
            <a:pPr>
              <a:buNone/>
            </a:pPr>
            <a:r>
              <a:rPr lang="en"/>
              <a:t>establish common geometry for system</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16" name="Shape 416"/>
        <p:cNvGrpSpPr/>
        <p:nvPr/>
      </p:nvGrpSpPr>
      <p:grpSpPr>
        <a:xfrm>
          <a:off y="0" x="0"/>
          <a:ext cy="0" cx="0"/>
          <a:chOff y="0" x="0"/>
          <a:chExt cy="0" cx="0"/>
        </a:xfrm>
      </p:grpSpPr>
      <p:sp>
        <p:nvSpPr>
          <p:cNvPr id="417" name="Shape 417"/>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18" name="Shape 418"/>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solidFill>
                  <a:srgbClr val="FF00FF"/>
                </a:solidFill>
              </a:rPr>
              <a:t>Go through the bullets:</a:t>
            </a:r>
          </a:p>
          <a:p>
            <a:pPr rtl="0" lvl="0">
              <a:buNone/>
            </a:pPr>
            <a:r>
              <a:rPr b="1" lang="en"/>
              <a:t>Purpose:</a:t>
            </a:r>
            <a:r>
              <a:rPr lang="en"/>
              <a:t> to obtain camera parameters from controlled images/video feed</a:t>
            </a:r>
          </a:p>
          <a:p>
            <a:pPr rtl="0" lvl="0">
              <a:buNone/>
            </a:pPr>
            <a:r>
              <a:rPr b="1" lang="en"/>
              <a:t>Technique:</a:t>
            </a:r>
            <a:r>
              <a:rPr lang="en"/>
              <a:t> take pictures and give computer info (about what it's seeing-size of squares), let matlab analyze images and account for error to spit back intrinsic parameters</a:t>
            </a:r>
          </a:p>
          <a:p>
            <a:pPr rtl="0" lvl="0">
              <a:buNone/>
            </a:pPr>
            <a:r>
              <a:rPr b="1" lang="en"/>
              <a:t>4 Intrinsic parameters: </a:t>
            </a:r>
          </a:p>
          <a:p>
            <a:pPr rtl="0" lvl="0" indent="-317500" marL="457200">
              <a:buClr>
                <a:srgbClr val="000000"/>
              </a:buClr>
              <a:buSzPct val="212121"/>
              <a:buFont typeface="Arial"/>
              <a:buChar char="•"/>
            </a:pPr>
            <a:r>
              <a:rPr lang="en"/>
              <a:t>focal length in pixels is stored in the 2x1 vector fc.</a:t>
            </a:r>
          </a:p>
          <a:p>
            <a:pPr rtl="0" lvl="0" indent="-317500" marL="457200">
              <a:buClr>
                <a:srgbClr val="000000"/>
              </a:buClr>
              <a:buSzPct val="212121"/>
              <a:buFont typeface="Arial"/>
              <a:buChar char="•"/>
            </a:pPr>
            <a:r>
              <a:rPr lang="en"/>
              <a:t>principal point coordinates are stored in the 2x1 vector cc.</a:t>
            </a:r>
          </a:p>
          <a:p>
            <a:pPr rtl="0" lvl="0" indent="-317500" marL="457200">
              <a:buClr>
                <a:srgbClr val="000000"/>
              </a:buClr>
              <a:buSzPct val="212121"/>
              <a:buFont typeface="Arial"/>
              <a:buChar char="•"/>
            </a:pPr>
            <a:r>
              <a:rPr lang="en"/>
              <a:t>skew coefficient defining the angle between the x and y pixel axes is stored in the scalar </a:t>
            </a:r>
            <a:r>
              <a:rPr b="1" lang="en"/>
              <a:t>alpha_c</a:t>
            </a:r>
          </a:p>
          <a:p>
            <a:pPr rtl="0" lvl="0" indent="-317500" marL="457200">
              <a:buClr>
                <a:srgbClr val="000000"/>
              </a:buClr>
              <a:buSzPct val="212121"/>
              <a:buFont typeface="Arial"/>
              <a:buChar char="•"/>
            </a:pPr>
            <a:r>
              <a:rPr lang="en"/>
              <a:t>image distortion coefficients (radial and tangential distortions) are stored in the 5x1 vector </a:t>
            </a:r>
            <a:r>
              <a:rPr b="1" lang="en"/>
              <a:t>kc</a:t>
            </a:r>
            <a:r>
              <a:rPr lang="en"/>
              <a:t>.</a:t>
            </a:r>
          </a:p>
          <a:p>
            <a:pPr rtl="0" lvl="0">
              <a:buNone/>
            </a:pPr>
            <a:r>
              <a:rPr b="1" lang="en"/>
              <a:t>Application:</a:t>
            </a:r>
            <a:r>
              <a:rPr lang="en"/>
              <a:t> still in progress</a:t>
            </a:r>
          </a:p>
          <a:p>
            <a:pPr rtl="0" lvl="0">
              <a:lnSpc>
                <a:spcPct val="115000"/>
              </a:lnSpc>
              <a:buNone/>
            </a:pPr>
            <a:r>
              <a:rPr sz="2400" lang="en">
                <a:solidFill>
                  <a:srgbClr val="FFFFFF"/>
                </a:solidFill>
                <a:latin typeface="Times New Roman"/>
                <a:ea typeface="Times New Roman"/>
                <a:cs typeface="Times New Roman"/>
                <a:sym typeface="Times New Roman"/>
              </a:rPr>
              <a:t>focal length in pixels is stored in the 2x1 vector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23" name="Shape 423"/>
        <p:cNvGrpSpPr/>
        <p:nvPr/>
      </p:nvGrpSpPr>
      <p:grpSpPr>
        <a:xfrm>
          <a:off y="0" x="0"/>
          <a:ext cy="0" cx="0"/>
          <a:chOff y="0" x="0"/>
          <a:chExt cy="0" cx="0"/>
        </a:xfrm>
      </p:grpSpPr>
      <p:sp>
        <p:nvSpPr>
          <p:cNvPr id="424" name="Shape 42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25" name="Shape 425"/>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Extrinsic parameters? </a:t>
            </a:r>
          </a:p>
          <a:p>
            <a:pPr rtl="0" lvl="0">
              <a:buNone/>
            </a:pPr>
            <a:r>
              <a:rPr lang="en"/>
              <a:t>View of the grid positions in relation to each other as seen by the camera (generated by matlab)</a:t>
            </a:r>
          </a:p>
          <a:p>
            <a:pPr rtl="0" lvl="0">
              <a:buNone/>
            </a:pPr>
            <a:r>
              <a:rPr lang="en"/>
              <a:t>The units for the x,y,z axis are in mm.</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59" name="Shape 459"/>
        <p:cNvGrpSpPr/>
        <p:nvPr/>
      </p:nvGrpSpPr>
      <p:grpSpPr>
        <a:xfrm>
          <a:off y="0" x="0"/>
          <a:ext cy="0" cx="0"/>
          <a:chOff y="0" x="0"/>
          <a:chExt cy="0" cx="0"/>
        </a:xfrm>
      </p:grpSpPr>
      <p:sp>
        <p:nvSpPr>
          <p:cNvPr id="460" name="Shape 460"/>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61" name="Shape 461"/>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Using the calibration grid as a reference, the camera's position in space can be determined.</a:t>
            </a:r>
          </a:p>
          <a:p>
            <a:pPr>
              <a:buNone/>
            </a:pPr>
            <a:r>
              <a:rPr lang="en"/>
              <a:t>This is used to determine the transformation for the images from each camera.</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7" name="Shape 37"/>
        <p:cNvGrpSpPr/>
        <p:nvPr/>
      </p:nvGrpSpPr>
      <p:grpSpPr>
        <a:xfrm>
          <a:off y="0" x="0"/>
          <a:ext cy="0" cx="0"/>
          <a:chOff y="0" x="0"/>
          <a:chExt cy="0" cx="0"/>
        </a:xfrm>
      </p:grpSpPr>
      <p:sp>
        <p:nvSpPr>
          <p:cNvPr id="38" name="Shape 3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39" name="Shape 39"/>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65" name="Shape 465"/>
        <p:cNvGrpSpPr/>
        <p:nvPr/>
      </p:nvGrpSpPr>
      <p:grpSpPr>
        <a:xfrm>
          <a:off y="0" x="0"/>
          <a:ext cy="0" cx="0"/>
          <a:chOff y="0" x="0"/>
          <a:chExt cy="0" cx="0"/>
        </a:xfrm>
      </p:grpSpPr>
      <p:sp>
        <p:nvSpPr>
          <p:cNvPr id="466" name="Shape 46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67" name="Shape 467"/>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If you need help presenting this, ask Amy.</a:t>
            </a:r>
          </a:p>
          <a:p>
            <a:pPr rtl="0" lvl="0">
              <a:buNone/>
            </a:pPr>
            <a:r>
              <a:rPr lang="en"/>
              <a:t>(Make sure to set up the video in a separate tab at the time 1:20 before starting presentation.  You will be playing it from 1:20 - 1:43.  The title has a link in it.)</a:t>
            </a:r>
          </a:p>
          <a:p>
            <a:r>
              <a:t/>
            </a:r>
          </a:p>
          <a:p>
            <a:pPr rtl="0" lvl="0">
              <a:buClr>
                <a:srgbClr val="000000"/>
              </a:buClr>
              <a:buSzPct val="100000"/>
              <a:buFont typeface="Arial"/>
              <a:buNone/>
            </a:pPr>
            <a:r>
              <a:rPr u="sng" lang="en"/>
              <a:t>Presenting the diagram in the slide</a:t>
            </a:r>
            <a:r>
              <a:rPr lang="en"/>
              <a:t>:</a:t>
            </a:r>
          </a:p>
          <a:p>
            <a:pPr rtl="0" lvl="0">
              <a:buNone/>
            </a:pPr>
            <a:r>
              <a:rPr lang="en"/>
              <a:t>The reason that calibration is important because we will eventually need to overlap the different views.  Currently, we still working to get the code we have to do this.  This is a picture that shows an example of a 9 camera array.  They are all focusing on a single point, but two planes.  You can see that the blue dot is obstructing the red dot.  If you only had one camera, you would not be able to see the red point.  But because there are 9 cameras, you have multiple perspectives on the two points that allow you to see the red dot.  </a:t>
            </a:r>
          </a:p>
          <a:p>
            <a:r>
              <a:t/>
            </a:r>
          </a:p>
          <a:p>
            <a:pPr rtl="0" lvl="0">
              <a:buNone/>
            </a:pPr>
            <a:r>
              <a:rPr lang="en"/>
              <a:t>Now, go to separate tab and play video</a:t>
            </a:r>
          </a:p>
          <a:p>
            <a:pPr rtl="0" lvl="0">
              <a:buNone/>
            </a:pPr>
            <a:r>
              <a:rPr u="sng" lang="en"/>
              <a:t>During video</a:t>
            </a:r>
            <a:r>
              <a:rPr lang="en"/>
              <a:t>:</a:t>
            </a:r>
          </a:p>
          <a:p>
            <a:pPr rtl="0" lvl="0">
              <a:buNone/>
            </a:pPr>
            <a:r>
              <a:rPr lang="en"/>
              <a:t>These cameras are taking data from a three dimensional space and representing as a two dimensional image.  By overlapping the image planes, the image depth can be changed.  This allows us to refocus it into one coherent image.  (End video at 1:43)</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73" name="Shape 473"/>
        <p:cNvGrpSpPr/>
        <p:nvPr/>
      </p:nvGrpSpPr>
      <p:grpSpPr>
        <a:xfrm>
          <a:off y="0" x="0"/>
          <a:ext cy="0" cx="0"/>
          <a:chOff y="0" x="0"/>
          <a:chExt cy="0" cx="0"/>
        </a:xfrm>
      </p:grpSpPr>
      <p:sp>
        <p:nvSpPr>
          <p:cNvPr id="474" name="Shape 47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75" name="Shape 475"/>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Four images from array of 17 cameras in airport baggage claim modeled using Maya.</a:t>
            </a:r>
          </a:p>
          <a:p>
            <a:pPr>
              <a:buNone/>
            </a:pPr>
            <a:r>
              <a:rPr lang="en"/>
              <a:t>Note that the grey figure is occluded in the bottom right image, but visible in the other 3 images.</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78" name="Shape 478"/>
        <p:cNvGrpSpPr/>
        <p:nvPr/>
      </p:nvGrpSpPr>
      <p:grpSpPr>
        <a:xfrm>
          <a:off y="0" x="0"/>
          <a:ext cy="0" cx="0"/>
          <a:chOff y="0" x="0"/>
          <a:chExt cy="0" cx="0"/>
        </a:xfrm>
      </p:grpSpPr>
      <p:sp>
        <p:nvSpPr>
          <p:cNvPr id="479" name="Shape 47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80" name="Shape 480"/>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Result of basic algorithm written in Matlab assuming evenly spaced cameras, which is the configuration for our model in the airport.</a:t>
            </a:r>
          </a:p>
          <a:p>
            <a:pPr rtl="0" lvl="0">
              <a:buNone/>
            </a:pPr>
            <a:r>
              <a:rPr lang="en"/>
              <a:t>All 17 images from synthetic array averaged and focused on the grey figure.</a:t>
            </a:r>
          </a:p>
          <a:p>
            <a:pPr>
              <a:buNone/>
            </a:pPr>
            <a:r>
              <a:rPr lang="en"/>
              <a:t>The conveyor from the ceiling is almost completely blurred out, showing the synthetic aperture effect</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83" name="Shape 483"/>
        <p:cNvGrpSpPr/>
        <p:nvPr/>
      </p:nvGrpSpPr>
      <p:grpSpPr>
        <a:xfrm>
          <a:off y="0" x="0"/>
          <a:ext cy="0" cx="0"/>
          <a:chOff y="0" x="0"/>
          <a:chExt cy="0" cx="0"/>
        </a:xfrm>
      </p:grpSpPr>
      <p:sp>
        <p:nvSpPr>
          <p:cNvPr id="484" name="Shape 48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85" name="Shape 485"/>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88" name="Shape 488"/>
        <p:cNvGrpSpPr/>
        <p:nvPr/>
      </p:nvGrpSpPr>
      <p:grpSpPr>
        <a:xfrm>
          <a:off y="0" x="0"/>
          <a:ext cy="0" cx="0"/>
          <a:chOff y="0" x="0"/>
          <a:chExt cy="0" cx="0"/>
        </a:xfrm>
      </p:grpSpPr>
      <p:sp>
        <p:nvSpPr>
          <p:cNvPr id="489" name="Shape 48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90" name="Shape 490"/>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94" name="Shape 494"/>
        <p:cNvGrpSpPr/>
        <p:nvPr/>
      </p:nvGrpSpPr>
      <p:grpSpPr>
        <a:xfrm>
          <a:off y="0" x="0"/>
          <a:ext cy="0" cx="0"/>
          <a:chOff y="0" x="0"/>
          <a:chExt cy="0" cx="0"/>
        </a:xfrm>
      </p:grpSpPr>
      <p:sp>
        <p:nvSpPr>
          <p:cNvPr id="495" name="Shape 495"/>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96" name="Shape 496"/>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-How to synchronize?</a:t>
            </a:r>
          </a:p>
          <a:p>
            <a:pPr rtl="0" lvl="0">
              <a:buNone/>
            </a:pPr>
            <a:r>
              <a:rPr lang="en"/>
              <a:t>-</a:t>
            </a:r>
          </a:p>
          <a:p>
            <a:pPr rtl="0" lvl="0">
              <a:buNone/>
            </a:pPr>
            <a:r>
              <a:rPr lang="en"/>
              <a:t>-Decided on 12 cameras</a:t>
            </a:r>
          </a:p>
          <a:p>
            <a:pPr>
              <a:buNone/>
            </a:pPr>
            <a:r>
              <a:rPr lang="en"/>
              <a:t>	-Reality- we haven't run tests to determine this. Schedule is our prime enemy, we have lots of money to throw at our problems, our system may have to compromise </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00" name="Shape 500"/>
        <p:cNvGrpSpPr/>
        <p:nvPr/>
      </p:nvGrpSpPr>
      <p:grpSpPr>
        <a:xfrm>
          <a:off y="0" x="0"/>
          <a:ext cy="0" cx="0"/>
          <a:chOff y="0" x="0"/>
          <a:chExt cy="0" cx="0"/>
        </a:xfrm>
      </p:grpSpPr>
      <p:sp>
        <p:nvSpPr>
          <p:cNvPr id="501" name="Shape 501"/>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02" name="Shape 502"/>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There are still things that we need to do and roadblocks that we have to overcome.</a:t>
            </a:r>
          </a:p>
          <a:p>
            <a:pPr rtl="0" lvl="0">
              <a:buNone/>
            </a:pPr>
            <a:r>
              <a:rPr lang="en"/>
              <a:t>Software: BYU and user interface and create our own code.</a:t>
            </a:r>
          </a:p>
          <a:p>
            <a:pPr rtl="0" lvl="0">
              <a:buNone/>
            </a:pPr>
            <a:r>
              <a:rPr lang="en"/>
              <a:t>We got a camera with onboard compression. This allowed us to decide other elements of system that affect data flow. We still need to decide on a configuration. We have 10 configurations that we can test by running through the predictive model to see which one works best with the camera we picked. The other problem that we have to fix at this time is to figure out a way that we can get all the cameras working at the same time.</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08" name="Shape 508"/>
        <p:cNvGrpSpPr/>
        <p:nvPr/>
      </p:nvGrpSpPr>
      <p:grpSpPr>
        <a:xfrm>
          <a:off y="0" x="0"/>
          <a:ext cy="0" cx="0"/>
          <a:chOff y="0" x="0"/>
          <a:chExt cy="0" cx="0"/>
        </a:xfrm>
      </p:grpSpPr>
      <p:sp>
        <p:nvSpPr>
          <p:cNvPr id="509" name="Shape 50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10" name="Shape 510"/>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600"/>
              </a:spcBef>
              <a:buNone/>
            </a:pPr>
            <a:r>
              <a:rPr sz="1000" lang="en">
                <a:solidFill>
                  <a:schemeClr val="dk1"/>
                </a:solidFill>
              </a:rPr>
              <a:t>Fall Quarter: we came up with initial requirement, started the flowchart, two camera prototype, began using DIRSIG but too cumbersome so started using Maya, worked on Pugh Analysis </a:t>
            </a:r>
          </a:p>
          <a:p>
            <a:pPr rtl="0" lvl="0">
              <a:spcBef>
                <a:spcPts val="600"/>
              </a:spcBef>
              <a:buNone/>
            </a:pPr>
            <a:r>
              <a:rPr sz="1000" lang="en">
                <a:solidFill>
                  <a:schemeClr val="dk1"/>
                </a:solidFill>
              </a:rPr>
              <a:t>Winter Quarter: (now we have chosen the Blackfly and have been testing cameras) ordered 2 Blackflys, calibrating, </a:t>
            </a:r>
          </a:p>
          <a:p>
            <a:r>
              <a:t/>
            </a:r>
          </a:p>
          <a:p>
            <a:pPr rtl="0" lvl="0">
              <a:spcBef>
                <a:spcPts val="600"/>
              </a:spcBef>
              <a:buNone/>
            </a:pPr>
            <a:r>
              <a:rPr sz="1000" lang="en">
                <a:solidFill>
                  <a:schemeClr val="dk1"/>
                </a:solidFill>
              </a:rPr>
              <a:t>Waterfall chart. Filled triangles=done. </a:t>
            </a:r>
          </a:p>
          <a:p>
            <a:pPr rtl="0" lvl="0">
              <a:spcBef>
                <a:spcPts val="600"/>
              </a:spcBef>
              <a:buClr>
                <a:srgbClr val="000000"/>
              </a:buClr>
              <a:buSzPct val="110000"/>
              <a:buFont typeface="Arial"/>
              <a:buNone/>
            </a:pPr>
            <a:r>
              <a:rPr sz="1000" lang="en">
                <a:solidFill>
                  <a:schemeClr val="dk1"/>
                </a:solidFill>
              </a:rPr>
              <a:t>We will complete our prototype this quarter.</a:t>
            </a:r>
          </a:p>
          <a:p>
            <a:pPr rtl="0" lvl="0">
              <a:spcBef>
                <a:spcPts val="600"/>
              </a:spcBef>
              <a:buClr>
                <a:srgbClr val="000000"/>
              </a:buClr>
              <a:buSzPct val="110000"/>
              <a:buFont typeface="Arial"/>
              <a:buNone/>
            </a:pPr>
            <a:r>
              <a:rPr sz="1000" lang="en">
                <a:solidFill>
                  <a:schemeClr val="dk1"/>
                </a:solidFill>
              </a:rPr>
              <a:t>Intermediate system by end of winter quarter</a:t>
            </a:r>
          </a:p>
          <a:p>
            <a:pPr rtl="0" lvl="0">
              <a:spcBef>
                <a:spcPts val="600"/>
              </a:spcBef>
              <a:buNone/>
            </a:pPr>
            <a:r>
              <a:rPr sz="1000" lang="en">
                <a:solidFill>
                  <a:schemeClr val="dk1"/>
                </a:solidFill>
              </a:rPr>
              <a:t>Finally, a fully operational system demonstrated at Imagine RIT in the spring.  </a:t>
            </a:r>
          </a:p>
          <a:p>
            <a:pPr rtl="0" lvl="0">
              <a:spcBef>
                <a:spcPts val="600"/>
              </a:spcBef>
              <a:buClr>
                <a:srgbClr val="000000"/>
              </a:buClr>
              <a:buSzPct val="110000"/>
              <a:buFont typeface="Arial"/>
              <a:buNone/>
            </a:pPr>
            <a:r>
              <a:rPr sz="1000" lang="en"/>
              <a:t>Organization made master plan. We are all following it.</a:t>
            </a:r>
          </a:p>
          <a:p>
            <a:pPr rtl="0" lvl="0">
              <a:buClr>
                <a:srgbClr val="000000"/>
              </a:buClr>
              <a:buSzPct val="100000"/>
              <a:buFont typeface="Arial"/>
              <a:buNone/>
            </a:pPr>
            <a:r>
              <a:rPr lang="en"/>
              <a:t>Systems Engineering = Organization Group. Tie the whole thing together</a:t>
            </a:r>
          </a:p>
          <a:p>
            <a:pPr rtl="0" lvl="0">
              <a:buClr>
                <a:srgbClr val="000000"/>
              </a:buClr>
              <a:buSzPct val="100000"/>
              <a:buFont typeface="Arial"/>
              <a:buNone/>
            </a:pPr>
            <a:r>
              <a:rPr lang="en"/>
              <a:t>facilitating communication, documenting configuration, maintaining schedules</a:t>
            </a:r>
          </a:p>
          <a:p>
            <a:r>
              <a:t/>
            </a:r>
          </a:p>
          <a:p>
            <a:pPr rtl="0" lvl="0" indent="-317500" marL="457200">
              <a:buClr>
                <a:srgbClr val="000000"/>
              </a:buClr>
              <a:buSzPct val="212121"/>
              <a:buFont typeface="Arial"/>
              <a:buChar char="•"/>
            </a:pPr>
            <a:r>
              <a:rPr lang="en"/>
              <a:t>We chose to break up into three main groups: Hardware, Software, and Organization.  </a:t>
            </a:r>
          </a:p>
          <a:p>
            <a:pPr rtl="0" lvl="0" indent="-317500" marL="457200">
              <a:buClr>
                <a:srgbClr val="000000"/>
              </a:buClr>
              <a:buSzPct val="212121"/>
              <a:buFont typeface="Arial"/>
              <a:buChar char="•"/>
            </a:pPr>
            <a:r>
              <a:rPr lang="en"/>
              <a:t>Hardware </a:t>
            </a:r>
            <a:r>
              <a:rPr lang="en">
                <a:solidFill>
                  <a:schemeClr val="dk1"/>
                </a:solidFill>
              </a:rPr>
              <a:t>specialized in the physical side of the project</a:t>
            </a:r>
            <a:r>
              <a:rPr lang="en"/>
              <a:t>.  This includes cameras, mounts, and inputs. </a:t>
            </a:r>
          </a:p>
          <a:p>
            <a:pPr rtl="0" lvl="0" indent="-317500" marL="457200">
              <a:buClr>
                <a:srgbClr val="000000"/>
              </a:buClr>
              <a:buSzPct val="212121"/>
              <a:buFont typeface="Arial"/>
              <a:buChar char="•"/>
            </a:pPr>
            <a:r>
              <a:rPr lang="en"/>
              <a:t>Software specialized on the computational aspects of the project. </a:t>
            </a:r>
          </a:p>
          <a:p>
            <a:pPr rtl="0" lvl="0" indent="-317500" marL="457200">
              <a:buClr>
                <a:srgbClr val="000000"/>
              </a:buClr>
              <a:buSzPct val="212121"/>
              <a:buFont typeface="Arial"/>
              <a:buChar char="•"/>
            </a:pPr>
            <a:r>
              <a:rPr lang="en"/>
              <a:t>The job of Organization is to facilitate the relationship between Hardware and Software and keep the entire class on schedule.</a:t>
            </a:r>
          </a:p>
          <a:p>
            <a:pPr rtl="0" lvl="0" indent="-317500" marL="457200">
              <a:buClr>
                <a:srgbClr val="000000"/>
              </a:buClr>
              <a:buSzPct val="212121"/>
              <a:buFont typeface="Arial"/>
              <a:buChar char="•"/>
            </a:pPr>
            <a:r>
              <a:rPr lang="en"/>
              <a:t>This diagram represents the relationship between the three groups Organization made master plan. We are all following it.</a:t>
            </a:r>
          </a:p>
          <a:p>
            <a:r>
              <a:t/>
            </a:r>
          </a:p>
          <a:p>
            <a:pPr rtl="0" lvl="0">
              <a:buClr>
                <a:srgbClr val="000000"/>
              </a:buClr>
              <a:buSzPct val="100000"/>
              <a:buFont typeface="Arial"/>
              <a:buNone/>
            </a:pPr>
            <a:r>
              <a:rPr lang="en"/>
              <a:t>Change title to "Plan of Work"</a:t>
            </a:r>
          </a:p>
          <a:p>
            <a:pPr rtl="0" lvl="0">
              <a:spcBef>
                <a:spcPts val="600"/>
              </a:spcBef>
              <a:buClr>
                <a:srgbClr val="000000"/>
              </a:buClr>
              <a:buSzPct val="110000"/>
              <a:buFont typeface="Arial"/>
              <a:buNone/>
            </a:pPr>
            <a:r>
              <a:rPr sz="1000" lang="en"/>
              <a:t>First prototype- we're putting together things that we have access to in the imaging science labs, we're trying to make it work and we're not trying to achieve any of our ideal requirements until we have a basic understanding </a:t>
            </a:r>
          </a:p>
          <a:p>
            <a:pPr rtl="0" lvl="0">
              <a:spcBef>
                <a:spcPts val="600"/>
              </a:spcBef>
              <a:buClr>
                <a:srgbClr val="000000"/>
              </a:buClr>
              <a:buSzPct val="110000"/>
              <a:buFont typeface="Arial"/>
              <a:buNone/>
            </a:pPr>
            <a:r>
              <a:rPr sz="1000" lang="en"/>
              <a:t>Recap with what was done at the end of Fall, Initial requirements to camera selection, then start up with what started at the beginning of the winter.</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14" name="Shape 514"/>
        <p:cNvGrpSpPr/>
        <p:nvPr/>
      </p:nvGrpSpPr>
      <p:grpSpPr>
        <a:xfrm>
          <a:off y="0" x="0"/>
          <a:ext cy="0" cx="0"/>
          <a:chOff y="0" x="0"/>
          <a:chExt cy="0" cx="0"/>
        </a:xfrm>
      </p:grpSpPr>
      <p:sp>
        <p:nvSpPr>
          <p:cNvPr id="515" name="Shape 515"/>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16" name="Shape 516"/>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Need to expand on what these people have helped us with/ re-organize</a:t>
            </a:r>
          </a:p>
          <a:p>
            <a:pPr rtl="0" lvl="0">
              <a:buNone/>
            </a:pPr>
            <a:r>
              <a:rPr lang="en"/>
              <a:t>Joe Pow: Instructor, leader, etc.</a:t>
            </a:r>
          </a:p>
          <a:p>
            <a:pPr rtl="0" lvl="0">
              <a:buNone/>
            </a:pPr>
            <a:r>
              <a:rPr lang="en"/>
              <a:t>Maria Helguera: Class advisor. In class support and suggestions</a:t>
            </a:r>
          </a:p>
          <a:p>
            <a:pPr rtl="0" lvl="0">
              <a:buClr>
                <a:srgbClr val="000000"/>
              </a:buClr>
              <a:buSzPct val="100000"/>
              <a:buFont typeface="Arial"/>
              <a:buNone/>
            </a:pPr>
            <a:r>
              <a:rPr lang="en"/>
              <a:t>Bo Hu: Research scientist, supporting the software group</a:t>
            </a:r>
          </a:p>
          <a:p>
            <a:pPr rtl="0" lvl="0">
              <a:buClr>
                <a:srgbClr val="000000"/>
              </a:buClr>
              <a:buSzPct val="100000"/>
              <a:buFont typeface="Arial"/>
              <a:buNone/>
            </a:pPr>
            <a:r>
              <a:rPr lang="en"/>
              <a:t>Roger Easton: In class support, suggestions, questions, and commentary. </a:t>
            </a:r>
          </a:p>
          <a:p>
            <a:pPr rtl="0" lvl="0">
              <a:buClr>
                <a:srgbClr val="000000"/>
              </a:buClr>
              <a:buSzPct val="100000"/>
              <a:buFont typeface="Arial"/>
              <a:buNone/>
            </a:pPr>
            <a:r>
              <a:rPr lang="en"/>
              <a:t>Kevin Dickey: Junior student helping developing the computational model </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21" name="Shape 521"/>
        <p:cNvGrpSpPr/>
        <p:nvPr/>
      </p:nvGrpSpPr>
      <p:grpSpPr>
        <a:xfrm>
          <a:off y="0" x="0"/>
          <a:ext cy="0" cx="0"/>
          <a:chOff y="0" x="0"/>
          <a:chExt cy="0" cx="0"/>
        </a:xfrm>
      </p:grpSpPr>
      <p:sp>
        <p:nvSpPr>
          <p:cNvPr id="522" name="Shape 52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23" name="Shape 523"/>
          <p:cNvSpPr txBox="1"/>
          <p:nvPr>
            <p:ph idx="1" type="body"/>
          </p:nvPr>
        </p:nvSpPr>
        <p:spPr>
          <a:xfrm>
            <a:off y="4343400" x="685800"/>
            <a:ext cy="4114800" cx="5486399"/>
          </a:xfrm>
          <a:prstGeom prst="rect">
            <a:avLst/>
          </a:prstGeom>
        </p:spPr>
        <p:txBody>
          <a:bodyPr bIns="91425" rIns="91425" lIns="91425" tIns="91425" anchor="t" anchorCtr="0">
            <a:noAutofit/>
          </a:bodyPr>
          <a:lstStyle/>
          <a:p>
            <a:pPr>
              <a:buNone/>
            </a:pPr>
            <a:r>
              <a:rPr lang="en"/>
              <a:t>Reflect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2" name="Shape 42"/>
        <p:cNvGrpSpPr/>
        <p:nvPr/>
      </p:nvGrpSpPr>
      <p:grpSpPr>
        <a:xfrm>
          <a:off y="0" x="0"/>
          <a:ext cy="0" cx="0"/>
          <a:chOff y="0" x="0"/>
          <a:chExt cy="0" cx="0"/>
        </a:xfrm>
      </p:grpSpPr>
      <p:sp>
        <p:nvSpPr>
          <p:cNvPr id="43" name="Shape 43"/>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4" name="Shape 44"/>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Go through what we accomplished/completed in Quarter 1 and where we are thus far in Quarter 2.</a:t>
            </a:r>
          </a:p>
          <a:p>
            <a:pPr rtl="0" lvl="0">
              <a:buNone/>
            </a:pPr>
            <a:r>
              <a:rPr lang="en"/>
              <a:t>This is the last slide we showed at the PDR! </a:t>
            </a:r>
          </a:p>
          <a:p>
            <a:pPr rtl="0" lvl="0">
              <a:buNone/>
            </a:pPr>
            <a:r>
              <a:rPr lang="en"/>
              <a:t>Filled in triangles accomplished</a:t>
            </a:r>
          </a:p>
          <a:p>
            <a:pPr rtl="0" lvl="0">
              <a:buNone/>
            </a:pPr>
            <a:r>
              <a:rPr lang="en"/>
              <a:t>Initial requirements laid out after meeting with customer</a:t>
            </a:r>
          </a:p>
          <a:p>
            <a:pPr rtl="0" lvl="0">
              <a:buNone/>
            </a:pPr>
            <a:r>
              <a:rPr lang="en"/>
              <a:t>Winter plan</a:t>
            </a:r>
          </a:p>
          <a:p>
            <a:pPr rtl="0" lvl="0">
              <a:buNone/>
            </a:pPr>
            <a:r>
              <a:rPr lang="en"/>
              <a:t>Initial operating system at end of winter</a:t>
            </a:r>
          </a:p>
          <a:p>
            <a:pPr rtl="0" lvl="0">
              <a:buNone/>
            </a:pPr>
            <a:r>
              <a:rPr lang="en"/>
              <a:t>Didnt know much of spring, predictions now</a:t>
            </a:r>
          </a:p>
          <a:p>
            <a:pPr rtl="0" lvl="0">
              <a:buNone/>
            </a:pPr>
            <a:r>
              <a:rPr lang="en"/>
              <a:t>-Dirsig</a:t>
            </a:r>
          </a:p>
          <a:p>
            <a:pPr rtl="0" lvl="0">
              <a:buNone/>
            </a:pPr>
            <a:r>
              <a:rPr lang="en"/>
              <a:t>-Camera selection- by the end of the fall quarter, put together a pugh analysis comparing the attributes of __ cameras and had planned on selecting from those cameras, but as we faced technical challenges, we had to consider other camera options. (reduce amount of data moving through system [data flow] needed later forced us to look into other options, synchronization = important)</a:t>
            </a:r>
          </a:p>
          <a:p>
            <a:pPr rtl="0" lvl="0">
              <a:buNone/>
            </a:pPr>
            <a:r>
              <a:rPr lang="en"/>
              <a:t>What we thought would happen during winter:	</a:t>
            </a:r>
          </a:p>
          <a:p>
            <a:pPr rtl="0" lvl="0">
              <a:buNone/>
            </a:pPr>
            <a:r>
              <a:rPr lang="en"/>
              <a:t>-order final selection of cameras mid-winter was our goal, didn't happen until the end of the quarter</a:t>
            </a:r>
          </a:p>
          <a:p>
            <a:r>
              <a:t/>
            </a:r>
          </a:p>
          <a:p>
            <a:pPr rtl="0" lvl="0">
              <a:buNone/>
            </a:pPr>
            <a:r>
              <a:rPr lang="en"/>
              <a:t>This is the Master Plan we left you at the end of the first quarter</a:t>
            </a:r>
          </a:p>
          <a:p>
            <a:pPr rtl="0" lvl="0">
              <a:buNone/>
            </a:pPr>
            <a:r>
              <a:rPr lang="en"/>
              <a:t>The filled in triangles represent accomplished tasks while the empty triangles represent future tasks and goals.</a:t>
            </a:r>
          </a:p>
          <a:p>
            <a:pPr rtl="0" lvl="0">
              <a:buNone/>
            </a:pPr>
            <a:r>
              <a:rPr lang="en"/>
              <a:t>When we left you in the Fall Quarter, we had defined the initial requirements of the system, as well as starting to select cameras. We had also developed a software flow chart and begun a predictive model. For winter quarter, we had planned on ordering cameras, developing calibration techniques, a control system and programming the required software. Our hope was also to have an initial operating system by the end of the quarter. As you can see, we left most of spring quarter blank because we couldn't see that far into the future. The important event in the spring quarter is the final operating system which we hope to be developed in time for Imagine RIT.</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25" name="Shape 525"/>
        <p:cNvGrpSpPr/>
        <p:nvPr/>
      </p:nvGrpSpPr>
      <p:grpSpPr>
        <a:xfrm>
          <a:off y="0" x="0"/>
          <a:ext cy="0" cx="0"/>
          <a:chOff y="0" x="0"/>
          <a:chExt cy="0" cx="0"/>
        </a:xfrm>
      </p:grpSpPr>
      <p:sp>
        <p:nvSpPr>
          <p:cNvPr id="526" name="Shape 52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27" name="Shape 527"/>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31" name="Shape 531"/>
        <p:cNvGrpSpPr/>
        <p:nvPr/>
      </p:nvGrpSpPr>
      <p:grpSpPr>
        <a:xfrm>
          <a:off y="0" x="0"/>
          <a:ext cy="0" cx="0"/>
          <a:chOff y="0" x="0"/>
          <a:chExt cy="0" cx="0"/>
        </a:xfrm>
      </p:grpSpPr>
      <p:sp>
        <p:nvSpPr>
          <p:cNvPr id="532" name="Shape 53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33" name="Shape 533"/>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37" name="Shape 537"/>
        <p:cNvGrpSpPr/>
        <p:nvPr/>
      </p:nvGrpSpPr>
      <p:grpSpPr>
        <a:xfrm>
          <a:off y="0" x="0"/>
          <a:ext cy="0" cx="0"/>
          <a:chOff y="0" x="0"/>
          <a:chExt cy="0" cx="0"/>
        </a:xfrm>
      </p:grpSpPr>
      <p:sp>
        <p:nvSpPr>
          <p:cNvPr id="538" name="Shape 53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39" name="Shape 539"/>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Explain the problems we ran into last quarter (aka. the PDR action items). </a:t>
            </a:r>
          </a:p>
          <a:p>
            <a:pPr rtl="0" lvl="0">
              <a:buNone/>
            </a:pPr>
            <a:r>
              <a:rPr lang="en"/>
              <a:t>1) We could not get in contact with the user as much as we needed to understand the system requirements and layout of the operational environment</a:t>
            </a:r>
          </a:p>
          <a:p>
            <a:pPr rtl="0" lvl="0">
              <a:buNone/>
            </a:pPr>
            <a:r>
              <a:rPr lang="en"/>
              <a:t>2) Without knowing the floor plan of the airport, we could not determine where the system could be located</a:t>
            </a:r>
          </a:p>
          <a:p>
            <a:pPr rtl="0" lvl="0">
              <a:buNone/>
            </a:pPr>
            <a:r>
              <a:rPr lang="en"/>
              <a:t>3) We did not validate that the requirements that the user specified were reasonable or necessary based on empirical data. </a:t>
            </a:r>
          </a:p>
          <a:p>
            <a:pPr rtl="0" lvl="0">
              <a:buNone/>
            </a:pPr>
            <a:r>
              <a:rPr lang="en"/>
              <a:t>4) We didn't consider lenses when selecting a camera.  We made a pugh analysis for cameras and basically spent the whole fall quarter looking for camera but we gave no thought to the lenses we were going to use on the cameras</a:t>
            </a:r>
          </a:p>
          <a:p>
            <a:pPr rtl="0" lvl="0">
              <a:buNone/>
            </a:pPr>
            <a:r>
              <a:rPr lang="en"/>
              <a:t>5) No evaluation of different types of configurations, ex. linear, 2-D, curved array...</a:t>
            </a:r>
          </a:p>
          <a:p>
            <a:pPr rtl="0" lvl="0">
              <a:buNone/>
            </a:pPr>
            <a:r>
              <a:rPr lang="en"/>
              <a:t>6) We did not justify why the live video frame rate had to be the same as the stored video frame rate, in terms of image quality</a:t>
            </a:r>
          </a:p>
          <a:p>
            <a:pPr>
              <a:buNone/>
            </a:pPr>
            <a:r>
              <a:rPr lang="en"/>
              <a:t>7) We didn't decide whether or not the system demonstrated at ImagineRIT will differ any from the system employed in the airport</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44" name="Shape 544"/>
        <p:cNvGrpSpPr/>
        <p:nvPr/>
      </p:nvGrpSpPr>
      <p:grpSpPr>
        <a:xfrm>
          <a:off y="0" x="0"/>
          <a:ext cy="0" cx="0"/>
          <a:chOff y="0" x="0"/>
          <a:chExt cy="0" cx="0"/>
        </a:xfrm>
      </p:grpSpPr>
      <p:sp>
        <p:nvSpPr>
          <p:cNvPr id="545" name="Shape 545"/>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46" name="Shape 546"/>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51" name="Shape 551"/>
        <p:cNvGrpSpPr/>
        <p:nvPr/>
      </p:nvGrpSpPr>
      <p:grpSpPr>
        <a:xfrm>
          <a:off y="0" x="0"/>
          <a:ext cy="0" cx="0"/>
          <a:chOff y="0" x="0"/>
          <a:chExt cy="0" cx="0"/>
        </a:xfrm>
      </p:grpSpPr>
      <p:sp>
        <p:nvSpPr>
          <p:cNvPr id="552" name="Shape 55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53" name="Shape 553"/>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78" name="Shape 578"/>
        <p:cNvGrpSpPr/>
        <p:nvPr/>
      </p:nvGrpSpPr>
      <p:grpSpPr>
        <a:xfrm>
          <a:off y="0" x="0"/>
          <a:ext cy="0" cx="0"/>
          <a:chOff y="0" x="0"/>
          <a:chExt cy="0" cx="0"/>
        </a:xfrm>
      </p:grpSpPr>
      <p:sp>
        <p:nvSpPr>
          <p:cNvPr id="579" name="Shape 57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80" name="Shape 580"/>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This slide has animations now. Let me know if you need me to change anything. You can test it by clicking somewhere on the slide and going to "Transition."</a:t>
            </a:r>
          </a:p>
          <a:p>
            <a:r>
              <a:t/>
            </a:r>
          </a:p>
          <a:p>
            <a:pPr rtl="0" lvl="0">
              <a:buNone/>
            </a:pPr>
            <a:r>
              <a:rPr lang="en"/>
              <a:t>Dan C/Colin/Dan S - </a:t>
            </a:r>
          </a:p>
          <a:p>
            <a:pPr rtl="0" lvl="0">
              <a:buNone/>
            </a:pPr>
            <a:r>
              <a:rPr lang="en"/>
              <a:t>This is the skeleton of the diagram that Phil put up on the board.  We need you to fill in the gaps and further explain (in these notes) the problems we're facing with data flow</a:t>
            </a:r>
          </a:p>
          <a:p>
            <a:r>
              <a:t/>
            </a:r>
          </a:p>
          <a:p>
            <a:r>
              <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84" name="Shape 584"/>
        <p:cNvGrpSpPr/>
        <p:nvPr/>
      </p:nvGrpSpPr>
      <p:grpSpPr>
        <a:xfrm>
          <a:off y="0" x="0"/>
          <a:ext cy="0" cx="0"/>
          <a:chOff y="0" x="0"/>
          <a:chExt cy="0" cx="0"/>
        </a:xfrm>
      </p:grpSpPr>
      <p:sp>
        <p:nvSpPr>
          <p:cNvPr id="585" name="Shape 585"/>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86" name="Shape 586"/>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Depending on which camera we use, we can generate a lot of data. Each individual frame (certain size), 30fps, ...</a:t>
            </a:r>
          </a:p>
          <a:p>
            <a:pPr rtl="0" lvl="0">
              <a:buNone/>
            </a:pPr>
            <a:r>
              <a:rPr lang="en"/>
              <a:t>We need to compress the data, so issues:</a:t>
            </a:r>
          </a:p>
          <a:p>
            <a:pPr rtl="0" lvl="0">
              <a:buNone/>
            </a:pPr>
            <a:r>
              <a:rPr lang="en"/>
              <a:t>Problems in</a:t>
            </a:r>
          </a:p>
          <a:p>
            <a:pPr rtl="0" lvl="0">
              <a:buNone/>
            </a:pPr>
            <a:r>
              <a:rPr lang="en"/>
              <a:t>Merging the data from all of the cameras into one computer</a:t>
            </a:r>
          </a:p>
          <a:p>
            <a:pPr rtl="0" lvl="0">
              <a:buNone/>
            </a:pPr>
            <a:r>
              <a:rPr lang="en"/>
              <a:t>Processing the data</a:t>
            </a:r>
          </a:p>
          <a:p>
            <a:pPr rtl="0" lvl="0">
              <a:buNone/>
            </a:pPr>
            <a:r>
              <a:rPr lang="en"/>
              <a:t>Storing Data</a:t>
            </a:r>
          </a:p>
          <a:p>
            <a:r>
              <a:t/>
            </a:r>
          </a:p>
          <a:p>
            <a:pPr>
              <a:buNone/>
            </a:pPr>
            <a:r>
              <a:rPr lang="en"/>
              <a:t>Generic-Push data through the system</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90" name="Shape 590"/>
        <p:cNvGrpSpPr/>
        <p:nvPr/>
      </p:nvGrpSpPr>
      <p:grpSpPr>
        <a:xfrm>
          <a:off y="0" x="0"/>
          <a:ext cy="0" cx="0"/>
          <a:chOff y="0" x="0"/>
          <a:chExt cy="0" cx="0"/>
        </a:xfrm>
      </p:grpSpPr>
      <p:sp>
        <p:nvSpPr>
          <p:cNvPr id="591" name="Shape 591"/>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92" name="Shape 592"/>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indent="-317500" marL="457200">
              <a:buClr>
                <a:srgbClr val="000000"/>
              </a:buClr>
              <a:buSzPct val="212121"/>
              <a:buFont typeface="Arial"/>
              <a:buChar char="•"/>
            </a:pPr>
            <a:r>
              <a:rPr lang="en"/>
              <a:t>Ex: Cameras with onboard compression, additional hardware that compresses for us</a:t>
            </a:r>
          </a:p>
          <a:p>
            <a:pPr rtl="0" lvl="0" indent="-317500" marL="457200">
              <a:buClr>
                <a:srgbClr val="000000"/>
              </a:buClr>
              <a:buSzPct val="212121"/>
              <a:buFont typeface="Arial"/>
              <a:buChar char="•"/>
            </a:pPr>
            <a:r>
              <a:rPr lang="en"/>
              <a:t>Find suitable interface to handle the data flow</a:t>
            </a:r>
          </a:p>
          <a:p>
            <a:pPr rtl="0" lvl="0" indent="-317500" marL="457200">
              <a:buClr>
                <a:srgbClr val="000000"/>
              </a:buClr>
              <a:buSzPct val="212121"/>
              <a:buFont typeface="Arial"/>
              <a:buChar char="•"/>
            </a:pPr>
            <a:r>
              <a:rPr lang="en"/>
              <a:t>Comparing fast hard drives to SSD to find the best solution- Only affects storage, not the data stream</a:t>
            </a:r>
          </a:p>
          <a:p>
            <a:pPr rtl="0" lvl="0" indent="-317500" marL="457200">
              <a:buClr>
                <a:srgbClr val="000000"/>
              </a:buClr>
              <a:buSzPct val="212121"/>
              <a:buFont typeface="Arial"/>
              <a:buChar char="•"/>
            </a:pPr>
            <a:r>
              <a:rPr lang="en"/>
              <a:t>Explained in slide (Example) Parallel processing</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26" name="Shape 626"/>
        <p:cNvGrpSpPr/>
        <p:nvPr/>
      </p:nvGrpSpPr>
      <p:grpSpPr>
        <a:xfrm>
          <a:off y="0" x="0"/>
          <a:ext cy="0" cx="0"/>
          <a:chOff y="0" x="0"/>
          <a:chExt cy="0" cx="0"/>
        </a:xfrm>
      </p:grpSpPr>
      <p:sp>
        <p:nvSpPr>
          <p:cNvPr id="627" name="Shape 627"/>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628" name="Shape 628"/>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sz="1400" lang="en"/>
              <a:t>1.3 MB/frame * 30 frame/s = 39 MB/s/camera</a:t>
            </a:r>
          </a:p>
          <a:p>
            <a:r>
              <a:t/>
            </a:r>
          </a:p>
          <a:p>
            <a:pPr rtl="0" lvl="0">
              <a:buNone/>
            </a:pPr>
            <a:r>
              <a:rPr lang="en"/>
              <a:t>1 gigabit per ethernet line = 125 megabytes </a:t>
            </a:r>
          </a:p>
          <a:p>
            <a:pPr>
              <a:buNone/>
            </a:pPr>
            <a:r>
              <a:rPr lang="en"/>
              <a:t>125/39 = 3 cameras per line </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57" name="Shape 657"/>
        <p:cNvGrpSpPr/>
        <p:nvPr/>
      </p:nvGrpSpPr>
      <p:grpSpPr>
        <a:xfrm>
          <a:off y="0" x="0"/>
          <a:ext cy="0" cx="0"/>
          <a:chOff y="0" x="0"/>
          <a:chExt cy="0" cx="0"/>
        </a:xfrm>
      </p:grpSpPr>
      <p:sp>
        <p:nvSpPr>
          <p:cNvPr id="658" name="Shape 65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659" name="Shape 659"/>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8" name="Shape 48"/>
        <p:cNvGrpSpPr/>
        <p:nvPr/>
      </p:nvGrpSpPr>
      <p:grpSpPr>
        <a:xfrm>
          <a:off y="0" x="0"/>
          <a:ext cy="0" cx="0"/>
          <a:chOff y="0" x="0"/>
          <a:chExt cy="0" cx="0"/>
        </a:xfrm>
      </p:grpSpPr>
      <p:sp>
        <p:nvSpPr>
          <p:cNvPr id="49" name="Shape 4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0" name="Shape 50"/>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These were the action items that were identified at the PDR.  Detailed responses to each of these are provided in the handout which will be given to each of the evaluators when the read-ahead package is transmitted.</a:t>
            </a:r>
          </a:p>
          <a:p>
            <a:pPr rtl="0" lvl="0">
              <a:buNone/>
            </a:pPr>
            <a:r>
              <a:rPr lang="en"/>
              <a:t>System enviornment</a:t>
            </a:r>
          </a:p>
          <a:p>
            <a:pPr rtl="0" lvl="0">
              <a:buNone/>
            </a:pPr>
            <a:r>
              <a:rPr lang="en"/>
              <a:t>System requirements</a:t>
            </a:r>
          </a:p>
          <a:p>
            <a:pPr rtl="0" lvl="0">
              <a:buNone/>
            </a:pPr>
            <a:r>
              <a:rPr lang="en"/>
              <a:t>Lenses</a:t>
            </a:r>
          </a:p>
          <a:p>
            <a:pPr rtl="0" lvl="0">
              <a:buNone/>
            </a:pPr>
            <a:r>
              <a:rPr lang="en"/>
              <a:t>Types of Arrays</a:t>
            </a:r>
          </a:p>
          <a:p>
            <a:pPr rtl="0" lvl="0">
              <a:buNone/>
            </a:pPr>
            <a:r>
              <a:rPr lang="en"/>
              <a:t>Frame Rate</a:t>
            </a:r>
          </a:p>
          <a:p>
            <a:pPr rtl="0" lvl="0">
              <a:buNone/>
            </a:pPr>
            <a:r>
              <a:rPr lang="en"/>
              <a:t>Answers:</a:t>
            </a:r>
          </a:p>
          <a:p>
            <a:pPr rtl="0" lvl="0">
              <a:buNone/>
            </a:pPr>
            <a:r>
              <a:rPr lang="en"/>
              <a:t>1) Visit to airport</a:t>
            </a:r>
          </a:p>
          <a:p>
            <a:pPr rtl="0" lvl="0">
              <a:buNone/>
            </a:pPr>
            <a:r>
              <a:rPr lang="en"/>
              <a:t>2) Limited communication to airport, now set requirements</a:t>
            </a:r>
          </a:p>
          <a:p>
            <a:pPr rtl="0" lvl="0">
              <a:buNone/>
            </a:pPr>
            <a:r>
              <a:rPr lang="en"/>
              <a:t>3) Not all cameras required separate lenses</a:t>
            </a:r>
          </a:p>
          <a:p>
            <a:pPr rtl="0" lvl="0">
              <a:buNone/>
            </a:pPr>
            <a:r>
              <a:rPr lang="en"/>
              <a:t>4) Changing Locations (although curved and planar would increase visibility, they are most costly and complicated. linear is cheaper and simpler)</a:t>
            </a:r>
          </a:p>
          <a:p>
            <a:pPr rtl="0" lvl="0">
              <a:buNone/>
            </a:pPr>
            <a:r>
              <a:rPr lang="en"/>
              <a:t>5) No reason for that. Lowering frame rate would be done upstream in camera. When processed frames might be dropped lowering displayed frame rate.</a:t>
            </a:r>
          </a:p>
          <a:p>
            <a:pPr rtl="0" lvl="0">
              <a:buNone/>
            </a:pPr>
            <a:r>
              <a:rPr lang="en"/>
              <a:t>6) Different size, might use prerecorded footage</a:t>
            </a:r>
          </a:p>
          <a:p>
            <a:r>
              <a:t/>
            </a:r>
          </a:p>
          <a:p>
            <a:pPr rtl="0" lvl="0">
              <a:buNone/>
            </a:pPr>
            <a:r>
              <a:rPr lang="en"/>
              <a:t>We were left with some important action items at the end of the PDR. These items included getting a better understanding of the operating environment, the system requirements, how the environment would affect the shape of the system and how the system would change for its implementation at Imagine RIT. Detailed responses to these questions are included in the read-ahead packages.</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13" name="Shape 713"/>
        <p:cNvGrpSpPr/>
        <p:nvPr/>
      </p:nvGrpSpPr>
      <p:grpSpPr>
        <a:xfrm>
          <a:off y="0" x="0"/>
          <a:ext cy="0" cx="0"/>
          <a:chOff y="0" x="0"/>
          <a:chExt cy="0" cx="0"/>
        </a:xfrm>
      </p:grpSpPr>
      <p:sp>
        <p:nvSpPr>
          <p:cNvPr id="714" name="Shape 71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715" name="Shape 715"/>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not for week 8</a:t>
            </a:r>
          </a:p>
          <a:p>
            <a:pPr rtl="0" lvl="0">
              <a:buNone/>
            </a:pPr>
            <a:r>
              <a:rPr lang="en"/>
              <a:t>Another aspect of the code we're working on is the actual processing of the images. Different than calibration. Based on understanding the among of overlap between cameras. Rearranging them in such a way that </a:t>
            </a:r>
          </a:p>
          <a:p>
            <a:pPr>
              <a:buNone/>
            </a:pPr>
            <a:r>
              <a:rPr lang="en"/>
              <a:t>This will be changed to BYU example video</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3" name="Shape 53"/>
        <p:cNvGrpSpPr/>
        <p:nvPr/>
      </p:nvGrpSpPr>
      <p:grpSpPr>
        <a:xfrm>
          <a:off y="0" x="0"/>
          <a:ext cy="0" cx="0"/>
          <a:chOff y="0" x="0"/>
          <a:chExt cy="0" cx="0"/>
        </a:xfrm>
      </p:grpSpPr>
      <p:sp>
        <p:nvSpPr>
          <p:cNvPr id="54" name="Shape 5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5" name="Shape 55"/>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9" name="Shape 59"/>
        <p:cNvGrpSpPr/>
        <p:nvPr/>
      </p:nvGrpSpPr>
      <p:grpSpPr>
        <a:xfrm>
          <a:off y="0" x="0"/>
          <a:ext cy="0" cx="0"/>
          <a:chOff y="0" x="0"/>
          <a:chExt cy="0" cx="0"/>
        </a:xfrm>
      </p:grpSpPr>
      <p:sp>
        <p:nvSpPr>
          <p:cNvPr id="60" name="Shape 60"/>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61" name="Shape 61"/>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FIRST VISIT</a:t>
            </a:r>
          </a:p>
          <a:p>
            <a:pPr rtl="0" lvl="0">
              <a:buNone/>
            </a:pPr>
            <a:r>
              <a:rPr lang="en"/>
              <a:t>where we had planned to put array before, above the security checkpoint.</a:t>
            </a:r>
          </a:p>
          <a:p>
            <a:pPr rtl="0" lvl="0">
              <a:buNone/>
            </a:pPr>
            <a:r>
              <a:rPr lang="en"/>
              <a:t>Took measurements, decided not a good use for technology</a:t>
            </a:r>
          </a:p>
          <a:p>
            <a:pPr rtl="0" lvl="0">
              <a:buNone/>
            </a:pPr>
            <a:r>
              <a:rPr lang="en"/>
              <a:t>one better placed camera</a:t>
            </a:r>
          </a:p>
          <a:p>
            <a:pPr rtl="0" lvl="0">
              <a:buNone/>
            </a:pPr>
            <a:r>
              <a:rPr lang="en"/>
              <a:t>However, the issue of visibility can be solved by placing a single camera above the conveyor belt here,so our technology would not be utilized to its fullest potential.</a:t>
            </a:r>
          </a:p>
          <a:p>
            <a:pPr rtl="0" lvl="0">
              <a:buNone/>
            </a:pPr>
            <a:r>
              <a:rPr lang="en"/>
              <a:t>No need for synthetic aperture system</a:t>
            </a:r>
          </a:p>
          <a:p>
            <a:r>
              <a:t/>
            </a:r>
          </a:p>
          <a:p>
            <a:pPr>
              <a:buNone/>
            </a:pPr>
            <a:r>
              <a:rPr lang="en"/>
              <a:t>First thing we did in quarter 2 was to set up a site visit. When we visited the security checkpoint we found that the scenario the customer had in mind was significantly different from what we had visualized. We had significantly less space to work with and much smaller targets to focus on. Also we found that more efficient placement of current security camera technology could solve that problem and this would not be a good use of the synthetic aperture technology.</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5" name="Shape 65"/>
        <p:cNvGrpSpPr/>
        <p:nvPr/>
      </p:nvGrpSpPr>
      <p:grpSpPr>
        <a:xfrm>
          <a:off y="0" x="0"/>
          <a:ext cy="0" cx="0"/>
          <a:chOff y="0" x="0"/>
          <a:chExt cy="0" cx="0"/>
        </a:xfrm>
      </p:grpSpPr>
      <p:sp>
        <p:nvSpPr>
          <p:cNvPr id="66" name="Shape 6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67" name="Shape 67"/>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Visit to airport:</a:t>
            </a:r>
          </a:p>
          <a:p>
            <a:pPr rtl="0" lvl="0">
              <a:buNone/>
            </a:pPr>
            <a:r>
              <a:rPr lang="en"/>
              <a:t>5 people, Brought cameras</a:t>
            </a:r>
          </a:p>
          <a:p>
            <a:pPr rtl="0" lvl="0">
              <a:buNone/>
            </a:pPr>
            <a:r>
              <a:rPr lang="en"/>
              <a:t>Took reference photos, measurements</a:t>
            </a:r>
          </a:p>
          <a:p>
            <a:pPr rtl="0" lvl="0">
              <a:buClr>
                <a:srgbClr val="000000"/>
              </a:buClr>
              <a:buSzPct val="100000"/>
              <a:buFont typeface="Arial"/>
              <a:buNone/>
            </a:pPr>
            <a:r>
              <a:rPr lang="en"/>
              <a:t>The constraints of this area include:</a:t>
            </a:r>
          </a:p>
          <a:p>
            <a:pPr rtl="0" lvl="0">
              <a:buClr>
                <a:srgbClr val="000000"/>
              </a:buClr>
              <a:buSzPct val="100000"/>
              <a:buFont typeface="Arial"/>
              <a:buNone/>
            </a:pPr>
            <a:r>
              <a:rPr lang="en"/>
              <a:t>carousel = 16.5 meters long, 12 meters at the wide end, ceiling height 3 meters</a:t>
            </a:r>
          </a:p>
          <a:p>
            <a:pPr rtl="0" lvl="0">
              <a:buClr>
                <a:srgbClr val="000000"/>
              </a:buClr>
              <a:buSzPct val="100000"/>
              <a:buFont typeface="Arial"/>
              <a:buNone/>
            </a:pPr>
            <a:r>
              <a:rPr lang="en"/>
              <a:t>Wide field of view needed, best place to mount shown above</a:t>
            </a:r>
          </a:p>
          <a:p>
            <a:pPr rtl="0" lvl="0">
              <a:buNone/>
            </a:pPr>
            <a:r>
              <a:rPr lang="en"/>
              <a:t>Measurements were used to create a model of the scene</a:t>
            </a:r>
          </a:p>
          <a:p>
            <a:r>
              <a:t/>
            </a:r>
          </a:p>
          <a:p>
            <a:pPr rtl="0" lvl="0">
              <a:buNone/>
            </a:pPr>
            <a:r>
              <a:rPr lang="en"/>
              <a:t>So we organized a second site visit and came back with 5 people and cameras to explore the baggage claim area. We settled on this area because we would now be focusing on larger objects, people rather than phones, and because we had more space to work with. While there we took reference photos and measurements. The carousel was 16.5 meters long and 12 meters wide with a 3 meter ceiling. These measurements and reference photos were used to create a 3D scene.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1" name="Shape 71"/>
        <p:cNvGrpSpPr/>
        <p:nvPr/>
      </p:nvGrpSpPr>
      <p:grpSpPr>
        <a:xfrm>
          <a:off y="0" x="0"/>
          <a:ext cy="0" cx="0"/>
          <a:chOff y="0" x="0"/>
          <a:chExt cy="0" cx="0"/>
        </a:xfrm>
      </p:grpSpPr>
      <p:sp>
        <p:nvSpPr>
          <p:cNvPr id="72" name="Shape 7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73" name="Shape 73"/>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t>Model created using Maya.  WHY DID WE CREATE THIS? To test different configurations and camera parameters without having to purchase and test them all in real life. </a:t>
            </a:r>
            <a:r>
              <a:rPr b="1" lang="en"/>
              <a:t>Guided development of system</a:t>
            </a:r>
          </a:p>
          <a:p>
            <a:pPr rtl="0" lvl="0">
              <a:buNone/>
            </a:pPr>
            <a:r>
              <a:rPr lang="en"/>
              <a:t>What are the 10 cases?? Based on camera density and camera specifications</a:t>
            </a:r>
          </a:p>
          <a:p>
            <a:r>
              <a:t/>
            </a:r>
          </a:p>
          <a:p>
            <a:r>
              <a:t/>
            </a:r>
          </a:p>
          <a:p>
            <a:pPr rtl="0" lvl="0">
              <a:buNone/>
            </a:pPr>
            <a:r>
              <a:rPr lang="en"/>
              <a:t>Overall view of the Baggage Claim Area</a:t>
            </a:r>
          </a:p>
          <a:p>
            <a:pPr rtl="0" lvl="0">
              <a:buNone/>
            </a:pPr>
            <a:r>
              <a:rPr lang="en"/>
              <a:t>Cylinders represent potential obstructions (other people around carousel)</a:t>
            </a:r>
          </a:p>
          <a:p>
            <a:pPr rtl="0" lvl="0">
              <a:buNone/>
            </a:pPr>
            <a:r>
              <a:rPr lang="en"/>
              <a:t>Red and Blue figures represent targets (moving and stationary)</a:t>
            </a:r>
          </a:p>
          <a:p>
            <a:r>
              <a:t/>
            </a:r>
          </a:p>
          <a:p>
            <a:pPr>
              <a:buNone/>
            </a:pPr>
            <a:r>
              <a:rPr lang="en"/>
              <a:t>This scene was created in Autodesk Maya using the photos and measurements from the site visit. We used this scene to test different configurations of the system with different camera parameters so we wouldn't need to spend the time and money to order the hardware and test it in the actual location. This model guided the development of our system. To use it, we outlined 10 test cases. These cases varied the density of cameras in the array as well as the camera specifications. </a:t>
            </a: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id="7" name="Shape 7"/>
        <p:cNvGrpSpPr/>
        <p:nvPr/>
      </p:nvGrpSpPr>
      <p:grpSpPr>
        <a:xfrm>
          <a:off y="0" x="0"/>
          <a:ext cy="0" cx="0"/>
          <a:chOff y="0" x="0"/>
          <a:chExt cy="0" cx="0"/>
        </a:xfrm>
      </p:grpSpPr>
      <p:sp>
        <p:nvSpPr>
          <p:cNvPr id="8" name="Shape 8"/>
          <p:cNvSpPr txBox="1"/>
          <p:nvPr>
            <p:ph idx="1" type="subTitle"/>
          </p:nvPr>
        </p:nvSpPr>
        <p:spPr>
          <a:xfrm>
            <a:off y="3786737" x="685800"/>
            <a:ext cy="1046400" cx="7772400"/>
          </a:xfrm>
          <a:prstGeom prst="rect">
            <a:avLst/>
          </a:prstGeom>
          <a:noFill/>
          <a:ln>
            <a:noFill/>
          </a:ln>
        </p:spPr>
        <p:txBody>
          <a:bodyPr bIns="91425" rIns="91425" lIns="91425" tIns="91425" anchor="t" anchorCtr="0"/>
          <a:lstStyle>
            <a:lvl1pPr algn="ctr" rtl="0" indent="190500" marL="0">
              <a:lnSpc>
                <a:spcPct val="100000"/>
              </a:lnSpc>
              <a:spcBef>
                <a:spcPts val="0"/>
              </a:spcBef>
              <a:spcAft>
                <a:spcPts val="0"/>
              </a:spcAft>
              <a:buClr>
                <a:schemeClr val="dk2"/>
              </a:buClr>
              <a:buSzPct val="100000"/>
              <a:buFont typeface="Arial"/>
              <a:buNone/>
              <a:defRPr strike="noStrike" u="none" b="0" cap="none" baseline="0" sz="3000" i="0">
                <a:solidFill>
                  <a:schemeClr val="dk2"/>
                </a:solidFill>
                <a:latin typeface="Arial"/>
                <a:ea typeface="Arial"/>
                <a:cs typeface="Arial"/>
                <a:sym typeface="Arial"/>
              </a:defRPr>
            </a:lvl1pPr>
            <a:lvl2pPr algn="ctr" rtl="0" indent="190500" marL="0">
              <a:lnSpc>
                <a:spcPct val="100000"/>
              </a:lnSpc>
              <a:spcBef>
                <a:spcPts val="0"/>
              </a:spcBef>
              <a:spcAft>
                <a:spcPts val="0"/>
              </a:spcAft>
              <a:buClr>
                <a:schemeClr val="dk2"/>
              </a:buClr>
              <a:buSzPct val="100000"/>
              <a:buFont typeface="Arial"/>
              <a:buNone/>
              <a:defRPr strike="noStrike" u="none" b="0" cap="none" baseline="0" sz="3000" i="0">
                <a:solidFill>
                  <a:schemeClr val="dk2"/>
                </a:solidFill>
                <a:latin typeface="Arial"/>
                <a:ea typeface="Arial"/>
                <a:cs typeface="Arial"/>
                <a:sym typeface="Arial"/>
              </a:defRPr>
            </a:lvl2pPr>
            <a:lvl3pPr algn="ctr" rtl="0" indent="190500" marL="0">
              <a:lnSpc>
                <a:spcPct val="100000"/>
              </a:lnSpc>
              <a:spcBef>
                <a:spcPts val="0"/>
              </a:spcBef>
              <a:spcAft>
                <a:spcPts val="0"/>
              </a:spcAft>
              <a:buClr>
                <a:schemeClr val="dk2"/>
              </a:buClr>
              <a:buSzPct val="100000"/>
              <a:buFont typeface="Arial"/>
              <a:buNone/>
              <a:defRPr strike="noStrike" u="none" b="0" cap="none" baseline="0" sz="3000" i="0">
                <a:solidFill>
                  <a:schemeClr val="dk2"/>
                </a:solidFill>
                <a:latin typeface="Arial"/>
                <a:ea typeface="Arial"/>
                <a:cs typeface="Arial"/>
                <a:sym typeface="Arial"/>
              </a:defRPr>
            </a:lvl3pPr>
            <a:lvl4pPr algn="ctr" rtl="0" indent="190500" marL="0">
              <a:lnSpc>
                <a:spcPct val="100000"/>
              </a:lnSpc>
              <a:spcBef>
                <a:spcPts val="0"/>
              </a:spcBef>
              <a:spcAft>
                <a:spcPts val="0"/>
              </a:spcAft>
              <a:buClr>
                <a:schemeClr val="dk2"/>
              </a:buClr>
              <a:buSzPct val="100000"/>
              <a:buFont typeface="Arial"/>
              <a:buNone/>
              <a:defRPr strike="noStrike" u="none" b="0" cap="none" baseline="0" sz="3000" i="0">
                <a:solidFill>
                  <a:schemeClr val="dk2"/>
                </a:solidFill>
                <a:latin typeface="Arial"/>
                <a:ea typeface="Arial"/>
                <a:cs typeface="Arial"/>
                <a:sym typeface="Arial"/>
              </a:defRPr>
            </a:lvl4pPr>
            <a:lvl5pPr algn="ctr" rtl="0" indent="190500" marL="0">
              <a:lnSpc>
                <a:spcPct val="100000"/>
              </a:lnSpc>
              <a:spcBef>
                <a:spcPts val="0"/>
              </a:spcBef>
              <a:spcAft>
                <a:spcPts val="0"/>
              </a:spcAft>
              <a:buClr>
                <a:schemeClr val="dk2"/>
              </a:buClr>
              <a:buSzPct val="100000"/>
              <a:buFont typeface="Arial"/>
              <a:buNone/>
              <a:defRPr strike="noStrike" u="none" b="0" cap="none" baseline="0" sz="3000" i="0">
                <a:solidFill>
                  <a:schemeClr val="dk2"/>
                </a:solidFill>
                <a:latin typeface="Arial"/>
                <a:ea typeface="Arial"/>
                <a:cs typeface="Arial"/>
                <a:sym typeface="Arial"/>
              </a:defRPr>
            </a:lvl5pPr>
            <a:lvl6pPr algn="ctr" rtl="0" indent="190500" marL="0">
              <a:lnSpc>
                <a:spcPct val="100000"/>
              </a:lnSpc>
              <a:spcBef>
                <a:spcPts val="0"/>
              </a:spcBef>
              <a:spcAft>
                <a:spcPts val="0"/>
              </a:spcAft>
              <a:buClr>
                <a:schemeClr val="dk2"/>
              </a:buClr>
              <a:buSzPct val="100000"/>
              <a:buFont typeface="Arial"/>
              <a:buNone/>
              <a:defRPr strike="noStrike" u="none" b="0" cap="none" baseline="0" sz="3000" i="0">
                <a:solidFill>
                  <a:schemeClr val="dk2"/>
                </a:solidFill>
                <a:latin typeface="Arial"/>
                <a:ea typeface="Arial"/>
                <a:cs typeface="Arial"/>
                <a:sym typeface="Arial"/>
              </a:defRPr>
            </a:lvl6pPr>
            <a:lvl7pPr algn="ctr" rtl="0" indent="190500" marL="0">
              <a:lnSpc>
                <a:spcPct val="100000"/>
              </a:lnSpc>
              <a:spcBef>
                <a:spcPts val="0"/>
              </a:spcBef>
              <a:spcAft>
                <a:spcPts val="0"/>
              </a:spcAft>
              <a:buClr>
                <a:schemeClr val="dk2"/>
              </a:buClr>
              <a:buSzPct val="100000"/>
              <a:buFont typeface="Arial"/>
              <a:buNone/>
              <a:defRPr strike="noStrike" u="none" b="0" cap="none" baseline="0" sz="3000" i="0">
                <a:solidFill>
                  <a:schemeClr val="dk2"/>
                </a:solidFill>
                <a:latin typeface="Arial"/>
                <a:ea typeface="Arial"/>
                <a:cs typeface="Arial"/>
                <a:sym typeface="Arial"/>
              </a:defRPr>
            </a:lvl7pPr>
            <a:lvl8pPr algn="ctr" rtl="0" indent="190500" marL="0">
              <a:lnSpc>
                <a:spcPct val="100000"/>
              </a:lnSpc>
              <a:spcBef>
                <a:spcPts val="0"/>
              </a:spcBef>
              <a:spcAft>
                <a:spcPts val="0"/>
              </a:spcAft>
              <a:buClr>
                <a:schemeClr val="dk2"/>
              </a:buClr>
              <a:buSzPct val="100000"/>
              <a:buFont typeface="Arial"/>
              <a:buNone/>
              <a:defRPr strike="noStrike" u="none" b="0" cap="none" baseline="0" sz="3000" i="0">
                <a:solidFill>
                  <a:schemeClr val="dk2"/>
                </a:solidFill>
                <a:latin typeface="Arial"/>
                <a:ea typeface="Arial"/>
                <a:cs typeface="Arial"/>
                <a:sym typeface="Arial"/>
              </a:defRPr>
            </a:lvl8pPr>
            <a:lvl9pPr algn="ctr" rtl="0" indent="190500" marL="0">
              <a:lnSpc>
                <a:spcPct val="100000"/>
              </a:lnSpc>
              <a:spcBef>
                <a:spcPts val="0"/>
              </a:spcBef>
              <a:spcAft>
                <a:spcPts val="0"/>
              </a:spcAft>
              <a:buClr>
                <a:schemeClr val="dk2"/>
              </a:buClr>
              <a:buSzPct val="100000"/>
              <a:buFont typeface="Arial"/>
              <a:buNone/>
              <a:defRPr strike="noStrike" u="none" b="0" cap="none" baseline="0" sz="3000" i="0">
                <a:solidFill>
                  <a:schemeClr val="dk2"/>
                </a:solidFill>
                <a:latin typeface="Arial"/>
                <a:ea typeface="Arial"/>
                <a:cs typeface="Arial"/>
                <a:sym typeface="Arial"/>
              </a:defRPr>
            </a:lvl9pPr>
          </a:lstStyle>
          <a:p/>
        </p:txBody>
      </p:sp>
      <p:sp>
        <p:nvSpPr>
          <p:cNvPr id="9" name="Shape 9"/>
          <p:cNvSpPr txBox="1"/>
          <p:nvPr>
            <p:ph type="ctrTitle"/>
          </p:nvPr>
        </p:nvSpPr>
        <p:spPr>
          <a:xfrm>
            <a:off y="2111123" x="685800"/>
            <a:ext cy="1546500" cx="7772400"/>
          </a:xfrm>
          <a:prstGeom prst="rect">
            <a:avLst/>
          </a:prstGeom>
          <a:noFill/>
          <a:ln>
            <a:noFill/>
          </a:ln>
        </p:spPr>
        <p:txBody>
          <a:bodyPr bIns="91425" rIns="91425" lIns="91425" tIns="91425" anchor="b" anchorCtr="0"/>
          <a:lstStyle>
            <a:lvl1pPr algn="ctr" rtl="0" indent="304800" marL="0">
              <a:spcBef>
                <a:spcPts val="0"/>
              </a:spcBef>
              <a:buClr>
                <a:schemeClr val="dk1"/>
              </a:buClr>
              <a:buSzPct val="100000"/>
              <a:buFont typeface="Arial"/>
              <a:buNone/>
              <a:defRPr strike="noStrike" u="none" b="1" cap="none" baseline="0" sz="4800" i="0">
                <a:solidFill>
                  <a:schemeClr val="dk1"/>
                </a:solidFill>
                <a:latin typeface="Arial"/>
                <a:ea typeface="Arial"/>
                <a:cs typeface="Arial"/>
                <a:sym typeface="Arial"/>
              </a:defRPr>
            </a:lvl1pPr>
            <a:lvl2pPr algn="ctr" rtl="0" indent="304800" marL="0">
              <a:spcBef>
                <a:spcPts val="0"/>
              </a:spcBef>
              <a:buClr>
                <a:schemeClr val="dk1"/>
              </a:buClr>
              <a:buSzPct val="100000"/>
              <a:buFont typeface="Arial"/>
              <a:buNone/>
              <a:defRPr strike="noStrike" u="none" b="1" cap="none" baseline="0" sz="4800" i="0">
                <a:solidFill>
                  <a:schemeClr val="dk1"/>
                </a:solidFill>
                <a:latin typeface="Arial"/>
                <a:ea typeface="Arial"/>
                <a:cs typeface="Arial"/>
                <a:sym typeface="Arial"/>
              </a:defRPr>
            </a:lvl2pPr>
            <a:lvl3pPr algn="ctr" rtl="0" indent="304800" marL="0">
              <a:spcBef>
                <a:spcPts val="0"/>
              </a:spcBef>
              <a:buClr>
                <a:schemeClr val="dk1"/>
              </a:buClr>
              <a:buSzPct val="100000"/>
              <a:buFont typeface="Arial"/>
              <a:buNone/>
              <a:defRPr strike="noStrike" u="none" b="1" cap="none" baseline="0" sz="4800" i="0">
                <a:solidFill>
                  <a:schemeClr val="dk1"/>
                </a:solidFill>
                <a:latin typeface="Arial"/>
                <a:ea typeface="Arial"/>
                <a:cs typeface="Arial"/>
                <a:sym typeface="Arial"/>
              </a:defRPr>
            </a:lvl3pPr>
            <a:lvl4pPr algn="ctr" rtl="0" indent="304800" marL="0">
              <a:spcBef>
                <a:spcPts val="0"/>
              </a:spcBef>
              <a:buClr>
                <a:schemeClr val="dk1"/>
              </a:buClr>
              <a:buSzPct val="100000"/>
              <a:buFont typeface="Arial"/>
              <a:buNone/>
              <a:defRPr strike="noStrike" u="none" b="1" cap="none" baseline="0" sz="4800" i="0">
                <a:solidFill>
                  <a:schemeClr val="dk1"/>
                </a:solidFill>
                <a:latin typeface="Arial"/>
                <a:ea typeface="Arial"/>
                <a:cs typeface="Arial"/>
                <a:sym typeface="Arial"/>
              </a:defRPr>
            </a:lvl4pPr>
            <a:lvl5pPr algn="ctr" rtl="0" indent="304800" marL="0">
              <a:spcBef>
                <a:spcPts val="0"/>
              </a:spcBef>
              <a:buClr>
                <a:schemeClr val="dk1"/>
              </a:buClr>
              <a:buSzPct val="100000"/>
              <a:buFont typeface="Arial"/>
              <a:buNone/>
              <a:defRPr strike="noStrike" u="none" b="1" cap="none" baseline="0" sz="4800" i="0">
                <a:solidFill>
                  <a:schemeClr val="dk1"/>
                </a:solidFill>
                <a:latin typeface="Arial"/>
                <a:ea typeface="Arial"/>
                <a:cs typeface="Arial"/>
                <a:sym typeface="Arial"/>
              </a:defRPr>
            </a:lvl5pPr>
            <a:lvl6pPr algn="ctr" rtl="0" indent="304800" marL="0">
              <a:spcBef>
                <a:spcPts val="0"/>
              </a:spcBef>
              <a:buClr>
                <a:schemeClr val="dk1"/>
              </a:buClr>
              <a:buSzPct val="100000"/>
              <a:buFont typeface="Arial"/>
              <a:buNone/>
              <a:defRPr strike="noStrike" u="none" b="1" cap="none" baseline="0" sz="4800" i="0">
                <a:solidFill>
                  <a:schemeClr val="dk1"/>
                </a:solidFill>
                <a:latin typeface="Arial"/>
                <a:ea typeface="Arial"/>
                <a:cs typeface="Arial"/>
                <a:sym typeface="Arial"/>
              </a:defRPr>
            </a:lvl6pPr>
            <a:lvl7pPr algn="ctr" rtl="0" indent="304800" marL="0">
              <a:spcBef>
                <a:spcPts val="0"/>
              </a:spcBef>
              <a:buClr>
                <a:schemeClr val="dk1"/>
              </a:buClr>
              <a:buSzPct val="100000"/>
              <a:buFont typeface="Arial"/>
              <a:buNone/>
              <a:defRPr strike="noStrike" u="none" b="1" cap="none" baseline="0" sz="4800" i="0">
                <a:solidFill>
                  <a:schemeClr val="dk1"/>
                </a:solidFill>
                <a:latin typeface="Arial"/>
                <a:ea typeface="Arial"/>
                <a:cs typeface="Arial"/>
                <a:sym typeface="Arial"/>
              </a:defRPr>
            </a:lvl7pPr>
            <a:lvl8pPr algn="ctr" rtl="0" indent="304800" marL="0">
              <a:spcBef>
                <a:spcPts val="0"/>
              </a:spcBef>
              <a:buClr>
                <a:schemeClr val="dk1"/>
              </a:buClr>
              <a:buSzPct val="100000"/>
              <a:buFont typeface="Arial"/>
              <a:buNone/>
              <a:defRPr strike="noStrike" u="none" b="1" cap="none" baseline="0" sz="4800" i="0">
                <a:solidFill>
                  <a:schemeClr val="dk1"/>
                </a:solidFill>
                <a:latin typeface="Arial"/>
                <a:ea typeface="Arial"/>
                <a:cs typeface="Arial"/>
                <a:sym typeface="Arial"/>
              </a:defRPr>
            </a:lvl8pPr>
            <a:lvl9pPr algn="ctr" rtl="0" indent="304800" marL="0">
              <a:spcBef>
                <a:spcPts val="0"/>
              </a:spcBef>
              <a:buClr>
                <a:schemeClr val="dk1"/>
              </a:buClr>
              <a:buSzPct val="100000"/>
              <a:buFont typeface="Arial"/>
              <a:buNone/>
              <a:defRPr strike="noStrike" u="none" b="1" cap="none" baseline="0" sz="4800" i="0">
                <a:solidFill>
                  <a:schemeClr val="dk1"/>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id="10" name="Shape 10"/>
        <p:cNvGrpSpPr/>
        <p:nvPr/>
      </p:nvGrpSpPr>
      <p:grpSpPr>
        <a:xfrm>
          <a:off y="0" x="0"/>
          <a:ext cy="0" cx="0"/>
          <a:chOff y="0" x="0"/>
          <a:chExt cy="0" cx="0"/>
        </a:xfrm>
      </p:grpSpPr>
      <p:sp>
        <p:nvSpPr>
          <p:cNvPr id="11" name="Shape 11"/>
          <p:cNvSpPr txBox="1"/>
          <p:nvPr>
            <p:ph type="title"/>
          </p:nvPr>
        </p:nvSpPr>
        <p:spPr>
          <a:xfrm>
            <a:off y="274637" x="457200"/>
            <a:ext cy="1143000" cx="8229600"/>
          </a:xfrm>
          <a:prstGeom prst="rect">
            <a:avLst/>
          </a:prstGeom>
          <a:noFill/>
          <a:ln>
            <a:noFill/>
          </a:ln>
        </p:spPr>
        <p:txBody>
          <a:bodyPr bIns="91425" rIns="91425" lIns="91425" tIns="91425" anchor="b" anchorCtr="0"/>
          <a:lstStyle>
            <a:lvl1pPr algn="l" rtl="0">
              <a:spcBef>
                <a:spcPts val="0"/>
              </a:spcBef>
              <a:buSzPct val="100000"/>
              <a:buFont typeface="Arial"/>
              <a:buNone/>
              <a:defRPr b="1" sz="3600">
                <a:solidFill>
                  <a:schemeClr val="dk1"/>
                </a:solidFill>
                <a:latin typeface="Arial"/>
                <a:ea typeface="Arial"/>
                <a:cs typeface="Arial"/>
                <a:sym typeface="Arial"/>
              </a:defRPr>
            </a:lvl1pPr>
            <a:lvl2pPr algn="l" rtl="0">
              <a:spcBef>
                <a:spcPts val="0"/>
              </a:spcBef>
              <a:buSzPct val="100000"/>
              <a:buFont typeface="Arial"/>
              <a:buNone/>
              <a:defRPr b="1" sz="3600">
                <a:solidFill>
                  <a:schemeClr val="dk1"/>
                </a:solidFill>
                <a:latin typeface="Arial"/>
                <a:ea typeface="Arial"/>
                <a:cs typeface="Arial"/>
                <a:sym typeface="Arial"/>
              </a:defRPr>
            </a:lvl2pPr>
            <a:lvl3pPr algn="l" rtl="0">
              <a:spcBef>
                <a:spcPts val="0"/>
              </a:spcBef>
              <a:buSzPct val="100000"/>
              <a:buFont typeface="Arial"/>
              <a:buNone/>
              <a:defRPr b="1" sz="3600">
                <a:solidFill>
                  <a:schemeClr val="dk1"/>
                </a:solidFill>
                <a:latin typeface="Arial"/>
                <a:ea typeface="Arial"/>
                <a:cs typeface="Arial"/>
                <a:sym typeface="Arial"/>
              </a:defRPr>
            </a:lvl3pPr>
            <a:lvl4pPr algn="l" rtl="0">
              <a:spcBef>
                <a:spcPts val="0"/>
              </a:spcBef>
              <a:buSzPct val="100000"/>
              <a:buFont typeface="Arial"/>
              <a:buNone/>
              <a:defRPr b="1" sz="3600">
                <a:solidFill>
                  <a:schemeClr val="dk1"/>
                </a:solidFill>
                <a:latin typeface="Arial"/>
                <a:ea typeface="Arial"/>
                <a:cs typeface="Arial"/>
                <a:sym typeface="Arial"/>
              </a:defRPr>
            </a:lvl4pPr>
            <a:lvl5pPr algn="l" rtl="0">
              <a:spcBef>
                <a:spcPts val="0"/>
              </a:spcBef>
              <a:buSzPct val="100000"/>
              <a:buFont typeface="Arial"/>
              <a:buNone/>
              <a:defRPr b="1" sz="3600">
                <a:solidFill>
                  <a:schemeClr val="dk1"/>
                </a:solidFill>
                <a:latin typeface="Arial"/>
                <a:ea typeface="Arial"/>
                <a:cs typeface="Arial"/>
                <a:sym typeface="Arial"/>
              </a:defRPr>
            </a:lvl5pPr>
            <a:lvl6pPr algn="l" rtl="0">
              <a:spcBef>
                <a:spcPts val="0"/>
              </a:spcBef>
              <a:buSzPct val="100000"/>
              <a:buFont typeface="Arial"/>
              <a:buNone/>
              <a:defRPr b="1" sz="3600">
                <a:solidFill>
                  <a:schemeClr val="dk1"/>
                </a:solidFill>
                <a:latin typeface="Arial"/>
                <a:ea typeface="Arial"/>
                <a:cs typeface="Arial"/>
                <a:sym typeface="Arial"/>
              </a:defRPr>
            </a:lvl6pPr>
            <a:lvl7pPr algn="l" rtl="0">
              <a:spcBef>
                <a:spcPts val="0"/>
              </a:spcBef>
              <a:buSzPct val="100000"/>
              <a:buFont typeface="Arial"/>
              <a:buNone/>
              <a:defRPr b="1" sz="3600">
                <a:solidFill>
                  <a:schemeClr val="dk1"/>
                </a:solidFill>
                <a:latin typeface="Arial"/>
                <a:ea typeface="Arial"/>
                <a:cs typeface="Arial"/>
                <a:sym typeface="Arial"/>
              </a:defRPr>
            </a:lvl7pPr>
            <a:lvl8pPr algn="l" rtl="0">
              <a:spcBef>
                <a:spcPts val="0"/>
              </a:spcBef>
              <a:buSzPct val="100000"/>
              <a:buFont typeface="Arial"/>
              <a:buNone/>
              <a:defRPr b="1" sz="3600">
                <a:solidFill>
                  <a:schemeClr val="dk1"/>
                </a:solidFill>
                <a:latin typeface="Arial"/>
                <a:ea typeface="Arial"/>
                <a:cs typeface="Arial"/>
                <a:sym typeface="Arial"/>
              </a:defRPr>
            </a:lvl8pPr>
            <a:lvl9pPr algn="l" rtl="0">
              <a:spcBef>
                <a:spcPts val="0"/>
              </a:spcBef>
              <a:buSzPct val="100000"/>
              <a:buFont typeface="Arial"/>
              <a:buNone/>
              <a:defRPr b="1" sz="3600">
                <a:solidFill>
                  <a:schemeClr val="dk1"/>
                </a:solidFill>
                <a:latin typeface="Arial"/>
                <a:ea typeface="Arial"/>
                <a:cs typeface="Arial"/>
                <a:sym typeface="Arial"/>
              </a:defRPr>
            </a:lvl9pPr>
          </a:lstStyle>
          <a:p/>
        </p:txBody>
      </p:sp>
      <p:sp>
        <p:nvSpPr>
          <p:cNvPr id="12" name="Shape 12"/>
          <p:cNvSpPr txBox="1"/>
          <p:nvPr>
            <p:ph idx="1" type="body"/>
          </p:nvPr>
        </p:nvSpPr>
        <p:spPr>
          <a:xfrm>
            <a:off y="1600200" x="457200"/>
            <a:ext cy="4967700" cx="82296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id="13" name="Shape 13"/>
        <p:cNvGrpSpPr/>
        <p:nvPr/>
      </p:nvGrpSpPr>
      <p:grpSpPr>
        <a:xfrm>
          <a:off y="0" x="0"/>
          <a:ext cy="0" cx="0"/>
          <a:chOff y="0" x="0"/>
          <a:chExt cy="0" cx="0"/>
        </a:xfrm>
      </p:grpSpPr>
      <p:sp>
        <p:nvSpPr>
          <p:cNvPr id="14" name="Shape 14"/>
          <p:cNvSpPr txBox="1"/>
          <p:nvPr>
            <p:ph type="title"/>
          </p:nvPr>
        </p:nvSpPr>
        <p:spPr>
          <a:xfrm>
            <a:off y="274637" x="457200"/>
            <a:ext cy="1143000" cx="8229600"/>
          </a:xfrm>
          <a:prstGeom prst="rect">
            <a:avLst/>
          </a:prstGeom>
          <a:noFill/>
          <a:ln>
            <a:noFill/>
          </a:ln>
        </p:spPr>
        <p:txBody>
          <a:bodyPr bIns="91425" rIns="91425" lIns="91425" tIns="91425" anchor="b" anchorCtr="0"/>
          <a:lstStyle>
            <a:lvl1pPr algn="l" rtl="0">
              <a:spcBef>
                <a:spcPts val="0"/>
              </a:spcBef>
              <a:buSzPct val="100000"/>
              <a:buFont typeface="Arial"/>
              <a:buNone/>
              <a:defRPr b="1" sz="3600">
                <a:solidFill>
                  <a:schemeClr val="dk1"/>
                </a:solidFill>
                <a:latin typeface="Arial"/>
                <a:ea typeface="Arial"/>
                <a:cs typeface="Arial"/>
                <a:sym typeface="Arial"/>
              </a:defRPr>
            </a:lvl1pPr>
            <a:lvl2pPr algn="l" rtl="0">
              <a:spcBef>
                <a:spcPts val="0"/>
              </a:spcBef>
              <a:buSzPct val="100000"/>
              <a:buFont typeface="Arial"/>
              <a:buNone/>
              <a:defRPr b="1" sz="3600">
                <a:solidFill>
                  <a:schemeClr val="dk1"/>
                </a:solidFill>
                <a:latin typeface="Arial"/>
                <a:ea typeface="Arial"/>
                <a:cs typeface="Arial"/>
                <a:sym typeface="Arial"/>
              </a:defRPr>
            </a:lvl2pPr>
            <a:lvl3pPr algn="l" rtl="0">
              <a:spcBef>
                <a:spcPts val="0"/>
              </a:spcBef>
              <a:buSzPct val="100000"/>
              <a:buFont typeface="Arial"/>
              <a:buNone/>
              <a:defRPr b="1" sz="3600">
                <a:solidFill>
                  <a:schemeClr val="dk1"/>
                </a:solidFill>
                <a:latin typeface="Arial"/>
                <a:ea typeface="Arial"/>
                <a:cs typeface="Arial"/>
                <a:sym typeface="Arial"/>
              </a:defRPr>
            </a:lvl3pPr>
            <a:lvl4pPr algn="l" rtl="0">
              <a:spcBef>
                <a:spcPts val="0"/>
              </a:spcBef>
              <a:buSzPct val="100000"/>
              <a:buFont typeface="Arial"/>
              <a:buNone/>
              <a:defRPr b="1" sz="3600">
                <a:solidFill>
                  <a:schemeClr val="dk1"/>
                </a:solidFill>
                <a:latin typeface="Arial"/>
                <a:ea typeface="Arial"/>
                <a:cs typeface="Arial"/>
                <a:sym typeface="Arial"/>
              </a:defRPr>
            </a:lvl4pPr>
            <a:lvl5pPr algn="l" rtl="0">
              <a:spcBef>
                <a:spcPts val="0"/>
              </a:spcBef>
              <a:buSzPct val="100000"/>
              <a:buFont typeface="Arial"/>
              <a:buNone/>
              <a:defRPr b="1" sz="3600">
                <a:solidFill>
                  <a:schemeClr val="dk1"/>
                </a:solidFill>
                <a:latin typeface="Arial"/>
                <a:ea typeface="Arial"/>
                <a:cs typeface="Arial"/>
                <a:sym typeface="Arial"/>
              </a:defRPr>
            </a:lvl5pPr>
            <a:lvl6pPr algn="l" rtl="0">
              <a:spcBef>
                <a:spcPts val="0"/>
              </a:spcBef>
              <a:buSzPct val="100000"/>
              <a:buFont typeface="Arial"/>
              <a:buNone/>
              <a:defRPr b="1" sz="3600">
                <a:solidFill>
                  <a:schemeClr val="dk1"/>
                </a:solidFill>
                <a:latin typeface="Arial"/>
                <a:ea typeface="Arial"/>
                <a:cs typeface="Arial"/>
                <a:sym typeface="Arial"/>
              </a:defRPr>
            </a:lvl6pPr>
            <a:lvl7pPr algn="l" rtl="0">
              <a:spcBef>
                <a:spcPts val="0"/>
              </a:spcBef>
              <a:buSzPct val="100000"/>
              <a:buFont typeface="Arial"/>
              <a:buNone/>
              <a:defRPr b="1" sz="3600">
                <a:solidFill>
                  <a:schemeClr val="dk1"/>
                </a:solidFill>
                <a:latin typeface="Arial"/>
                <a:ea typeface="Arial"/>
                <a:cs typeface="Arial"/>
                <a:sym typeface="Arial"/>
              </a:defRPr>
            </a:lvl7pPr>
            <a:lvl8pPr algn="l" rtl="0">
              <a:spcBef>
                <a:spcPts val="0"/>
              </a:spcBef>
              <a:buSzPct val="100000"/>
              <a:buFont typeface="Arial"/>
              <a:buNone/>
              <a:defRPr b="1" sz="3600">
                <a:solidFill>
                  <a:schemeClr val="dk1"/>
                </a:solidFill>
                <a:latin typeface="Arial"/>
                <a:ea typeface="Arial"/>
                <a:cs typeface="Arial"/>
                <a:sym typeface="Arial"/>
              </a:defRPr>
            </a:lvl8pPr>
            <a:lvl9pPr algn="l" rtl="0">
              <a:spcBef>
                <a:spcPts val="0"/>
              </a:spcBef>
              <a:buSzPct val="100000"/>
              <a:buFont typeface="Arial"/>
              <a:buNone/>
              <a:defRPr b="1" sz="3600">
                <a:solidFill>
                  <a:schemeClr val="dk1"/>
                </a:solidFill>
                <a:latin typeface="Arial"/>
                <a:ea typeface="Arial"/>
                <a:cs typeface="Arial"/>
                <a:sym typeface="Arial"/>
              </a:defRPr>
            </a:lvl9pPr>
          </a:lstStyle>
          <a:p/>
        </p:txBody>
      </p:sp>
      <p:sp>
        <p:nvSpPr>
          <p:cNvPr id="15" name="Shape 15"/>
          <p:cNvSpPr txBox="1"/>
          <p:nvPr>
            <p:ph idx="1" type="body"/>
          </p:nvPr>
        </p:nvSpPr>
        <p:spPr>
          <a:xfrm>
            <a:off y="1600200" x="457200"/>
            <a:ext cy="4967700" cx="39945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id="16" name="Shape 16"/>
          <p:cNvSpPr txBox="1"/>
          <p:nvPr>
            <p:ph idx="2" type="body"/>
          </p:nvPr>
        </p:nvSpPr>
        <p:spPr>
          <a:xfrm>
            <a:off y="1600200" x="4692273"/>
            <a:ext cy="4967700" cx="39945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id="17" name="Shape 17"/>
        <p:cNvGrpSpPr/>
        <p:nvPr/>
      </p:nvGrpSpPr>
      <p:grpSpPr>
        <a:xfrm>
          <a:off y="0" x="0"/>
          <a:ext cy="0" cx="0"/>
          <a:chOff y="0" x="0"/>
          <a:chExt cy="0" cx="0"/>
        </a:xfrm>
      </p:grpSpPr>
      <p:sp>
        <p:nvSpPr>
          <p:cNvPr id="18" name="Shape 18"/>
          <p:cNvSpPr txBox="1"/>
          <p:nvPr>
            <p:ph type="title"/>
          </p:nvPr>
        </p:nvSpPr>
        <p:spPr>
          <a:xfrm>
            <a:off y="274637" x="457200"/>
            <a:ext cy="1143000" cx="8229600"/>
          </a:xfrm>
          <a:prstGeom prst="rect">
            <a:avLst/>
          </a:prstGeom>
          <a:noFill/>
          <a:ln>
            <a:noFill/>
          </a:ln>
        </p:spPr>
        <p:txBody>
          <a:bodyPr bIns="91425" rIns="91425" lIns="91425" tIns="91425" anchor="b" anchorCtr="0"/>
          <a:lstStyle>
            <a:lvl1pPr algn="l" rtl="0">
              <a:spcBef>
                <a:spcPts val="0"/>
              </a:spcBef>
              <a:buSzPct val="100000"/>
              <a:buFont typeface="Arial"/>
              <a:buNone/>
              <a:defRPr b="1" sz="3600">
                <a:solidFill>
                  <a:schemeClr val="dk1"/>
                </a:solidFill>
                <a:latin typeface="Arial"/>
                <a:ea typeface="Arial"/>
                <a:cs typeface="Arial"/>
                <a:sym typeface="Arial"/>
              </a:defRPr>
            </a:lvl1pPr>
            <a:lvl2pPr algn="l" rtl="0">
              <a:spcBef>
                <a:spcPts val="0"/>
              </a:spcBef>
              <a:buSzPct val="100000"/>
              <a:buFont typeface="Arial"/>
              <a:buNone/>
              <a:defRPr b="1" sz="3600">
                <a:solidFill>
                  <a:schemeClr val="dk1"/>
                </a:solidFill>
                <a:latin typeface="Arial"/>
                <a:ea typeface="Arial"/>
                <a:cs typeface="Arial"/>
                <a:sym typeface="Arial"/>
              </a:defRPr>
            </a:lvl2pPr>
            <a:lvl3pPr algn="l" rtl="0">
              <a:spcBef>
                <a:spcPts val="0"/>
              </a:spcBef>
              <a:buSzPct val="100000"/>
              <a:buFont typeface="Arial"/>
              <a:buNone/>
              <a:defRPr b="1" sz="3600">
                <a:solidFill>
                  <a:schemeClr val="dk1"/>
                </a:solidFill>
                <a:latin typeface="Arial"/>
                <a:ea typeface="Arial"/>
                <a:cs typeface="Arial"/>
                <a:sym typeface="Arial"/>
              </a:defRPr>
            </a:lvl3pPr>
            <a:lvl4pPr algn="l" rtl="0">
              <a:spcBef>
                <a:spcPts val="0"/>
              </a:spcBef>
              <a:buSzPct val="100000"/>
              <a:buFont typeface="Arial"/>
              <a:buNone/>
              <a:defRPr b="1" sz="3600">
                <a:solidFill>
                  <a:schemeClr val="dk1"/>
                </a:solidFill>
                <a:latin typeface="Arial"/>
                <a:ea typeface="Arial"/>
                <a:cs typeface="Arial"/>
                <a:sym typeface="Arial"/>
              </a:defRPr>
            </a:lvl4pPr>
            <a:lvl5pPr algn="l" rtl="0">
              <a:spcBef>
                <a:spcPts val="0"/>
              </a:spcBef>
              <a:buSzPct val="100000"/>
              <a:buFont typeface="Arial"/>
              <a:buNone/>
              <a:defRPr b="1" sz="3600">
                <a:solidFill>
                  <a:schemeClr val="dk1"/>
                </a:solidFill>
                <a:latin typeface="Arial"/>
                <a:ea typeface="Arial"/>
                <a:cs typeface="Arial"/>
                <a:sym typeface="Arial"/>
              </a:defRPr>
            </a:lvl5pPr>
            <a:lvl6pPr algn="l" rtl="0">
              <a:spcBef>
                <a:spcPts val="0"/>
              </a:spcBef>
              <a:buSzPct val="100000"/>
              <a:buFont typeface="Arial"/>
              <a:buNone/>
              <a:defRPr b="1" sz="3600">
                <a:solidFill>
                  <a:schemeClr val="dk1"/>
                </a:solidFill>
                <a:latin typeface="Arial"/>
                <a:ea typeface="Arial"/>
                <a:cs typeface="Arial"/>
                <a:sym typeface="Arial"/>
              </a:defRPr>
            </a:lvl6pPr>
            <a:lvl7pPr algn="l" rtl="0">
              <a:spcBef>
                <a:spcPts val="0"/>
              </a:spcBef>
              <a:buSzPct val="100000"/>
              <a:buFont typeface="Arial"/>
              <a:buNone/>
              <a:defRPr b="1" sz="3600">
                <a:solidFill>
                  <a:schemeClr val="dk1"/>
                </a:solidFill>
                <a:latin typeface="Arial"/>
                <a:ea typeface="Arial"/>
                <a:cs typeface="Arial"/>
                <a:sym typeface="Arial"/>
              </a:defRPr>
            </a:lvl7pPr>
            <a:lvl8pPr algn="l" rtl="0">
              <a:spcBef>
                <a:spcPts val="0"/>
              </a:spcBef>
              <a:buSzPct val="100000"/>
              <a:buFont typeface="Arial"/>
              <a:buNone/>
              <a:defRPr b="1" sz="3600">
                <a:solidFill>
                  <a:schemeClr val="dk1"/>
                </a:solidFill>
                <a:latin typeface="Arial"/>
                <a:ea typeface="Arial"/>
                <a:cs typeface="Arial"/>
                <a:sym typeface="Arial"/>
              </a:defRPr>
            </a:lvl8pPr>
            <a:lvl9pPr algn="l" rtl="0">
              <a:spcBef>
                <a:spcPts val="0"/>
              </a:spcBef>
              <a:buSzPct val="100000"/>
              <a:buFont typeface="Arial"/>
              <a:buNone/>
              <a:defRPr b="1" sz="3600">
                <a:solidFill>
                  <a:schemeClr val="dk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id="19" name="Shape 19"/>
        <p:cNvGrpSpPr/>
        <p:nvPr/>
      </p:nvGrpSpPr>
      <p:grpSpPr>
        <a:xfrm>
          <a:off y="0" x="0"/>
          <a:ext cy="0" cx="0"/>
          <a:chOff y="0" x="0"/>
          <a:chExt cy="0" cx="0"/>
        </a:xfrm>
      </p:grpSpPr>
      <p:sp>
        <p:nvSpPr>
          <p:cNvPr id="20" name="Shape 20"/>
          <p:cNvSpPr txBox="1"/>
          <p:nvPr>
            <p:ph idx="1" type="body"/>
          </p:nvPr>
        </p:nvSpPr>
        <p:spPr>
          <a:xfrm>
            <a:off y="5875078" x="457200"/>
            <a:ext cy="692700" cx="8229600"/>
          </a:xfrm>
          <a:prstGeom prst="rect">
            <a:avLst/>
          </a:prstGeom>
          <a:noFill/>
          <a:ln>
            <a:noFill/>
          </a:ln>
        </p:spPr>
        <p:txBody>
          <a:bodyPr bIns="91425" rIns="91425" lIns="91425" tIns="91425" anchor="t" anchorCtr="0"/>
          <a:lstStyle>
            <a:lvl1pPr algn="ctr" rtl="0" indent="-285750" marL="285750">
              <a:lnSpc>
                <a:spcPct val="100000"/>
              </a:lnSpc>
              <a:spcBef>
                <a:spcPts val="0"/>
              </a:spcBef>
              <a:spcAft>
                <a:spcPts val="0"/>
              </a:spcAft>
              <a:buClr>
                <a:schemeClr val="dk1"/>
              </a:buClr>
              <a:buSzPct val="166666"/>
              <a:buFont typeface="Arial"/>
              <a:buChar char="•"/>
              <a:defRPr sz="1800">
                <a:solidFill>
                  <a:schemeClr val="dk1"/>
                </a:solidFill>
              </a:defRPr>
            </a:lvl1pPr>
            <a:lvl2pPr algn="ctr" rtl="0" indent="-285750" marL="285750">
              <a:lnSpc>
                <a:spcPct val="100000"/>
              </a:lnSpc>
              <a:spcBef>
                <a:spcPts val="0"/>
              </a:spcBef>
              <a:spcAft>
                <a:spcPts val="0"/>
              </a:spcAft>
              <a:buClr>
                <a:schemeClr val="dk1"/>
              </a:buClr>
              <a:buSzPct val="100000"/>
              <a:buFont typeface="Courier New"/>
              <a:buChar char="o"/>
              <a:defRPr sz="1800">
                <a:solidFill>
                  <a:schemeClr val="dk1"/>
                </a:solidFill>
              </a:defRPr>
            </a:lvl2pPr>
            <a:lvl3pPr algn="ctr" rtl="0" indent="-285750" marL="285750">
              <a:lnSpc>
                <a:spcPct val="100000"/>
              </a:lnSpc>
              <a:spcBef>
                <a:spcPts val="0"/>
              </a:spcBef>
              <a:spcAft>
                <a:spcPts val="0"/>
              </a:spcAft>
              <a:buClr>
                <a:schemeClr val="dk1"/>
              </a:buClr>
              <a:buSzPct val="100000"/>
              <a:buFont typeface="Wingdings"/>
              <a:buChar char="§"/>
              <a:defRPr sz="1800">
                <a:solidFill>
                  <a:schemeClr val="dk1"/>
                </a:solidFill>
              </a:defRPr>
            </a:lvl3pPr>
            <a:lvl4pPr algn="ctr" rtl="0" indent="-285750" marL="285750">
              <a:lnSpc>
                <a:spcPct val="100000"/>
              </a:lnSpc>
              <a:spcBef>
                <a:spcPts val="0"/>
              </a:spcBef>
              <a:spcAft>
                <a:spcPts val="0"/>
              </a:spcAft>
              <a:buClr>
                <a:schemeClr val="dk1"/>
              </a:buClr>
              <a:buSzPct val="166666"/>
              <a:buFont typeface="Arial"/>
              <a:buChar char="•"/>
              <a:defRPr sz="1800">
                <a:solidFill>
                  <a:schemeClr val="dk1"/>
                </a:solidFill>
              </a:defRPr>
            </a:lvl4pPr>
            <a:lvl5pPr algn="ctr" rtl="0" indent="-285750" marL="285750">
              <a:lnSpc>
                <a:spcPct val="100000"/>
              </a:lnSpc>
              <a:spcBef>
                <a:spcPts val="0"/>
              </a:spcBef>
              <a:spcAft>
                <a:spcPts val="0"/>
              </a:spcAft>
              <a:buClr>
                <a:schemeClr val="dk1"/>
              </a:buClr>
              <a:buSzPct val="100000"/>
              <a:buFont typeface="Courier New"/>
              <a:buChar char="o"/>
              <a:defRPr sz="1800">
                <a:solidFill>
                  <a:schemeClr val="dk1"/>
                </a:solidFill>
              </a:defRPr>
            </a:lvl5pPr>
            <a:lvl6pPr algn="ctr" rtl="0" indent="-285750" marL="285750">
              <a:lnSpc>
                <a:spcPct val="100000"/>
              </a:lnSpc>
              <a:spcBef>
                <a:spcPts val="0"/>
              </a:spcBef>
              <a:spcAft>
                <a:spcPts val="0"/>
              </a:spcAft>
              <a:buClr>
                <a:schemeClr val="dk1"/>
              </a:buClr>
              <a:buSzPct val="100000"/>
              <a:buFont typeface="Wingdings"/>
              <a:buChar char="§"/>
              <a:defRPr sz="1800">
                <a:solidFill>
                  <a:schemeClr val="dk1"/>
                </a:solidFill>
              </a:defRPr>
            </a:lvl6pPr>
            <a:lvl7pPr algn="ctr" rtl="0" indent="-285750" marL="285750">
              <a:lnSpc>
                <a:spcPct val="100000"/>
              </a:lnSpc>
              <a:spcBef>
                <a:spcPts val="0"/>
              </a:spcBef>
              <a:spcAft>
                <a:spcPts val="0"/>
              </a:spcAft>
              <a:buClr>
                <a:schemeClr val="dk1"/>
              </a:buClr>
              <a:buSzPct val="166666"/>
              <a:buFont typeface="Arial"/>
              <a:buChar char="•"/>
              <a:defRPr sz="1800">
                <a:solidFill>
                  <a:schemeClr val="dk1"/>
                </a:solidFill>
              </a:defRPr>
            </a:lvl7pPr>
            <a:lvl8pPr algn="ctr" rtl="0" indent="-285750" marL="285750">
              <a:lnSpc>
                <a:spcPct val="100000"/>
              </a:lnSpc>
              <a:spcBef>
                <a:spcPts val="0"/>
              </a:spcBef>
              <a:spcAft>
                <a:spcPts val="0"/>
              </a:spcAft>
              <a:buClr>
                <a:schemeClr val="dk1"/>
              </a:buClr>
              <a:buSzPct val="100000"/>
              <a:buFont typeface="Courier New"/>
              <a:buChar char="o"/>
              <a:defRPr sz="1800">
                <a:solidFill>
                  <a:schemeClr val="dk1"/>
                </a:solidFill>
              </a:defRPr>
            </a:lvl8pPr>
            <a:lvl9pPr algn="ctr" rtl="0" indent="-285750" marL="285750">
              <a:lnSpc>
                <a:spcPct val="100000"/>
              </a:lnSpc>
              <a:spcBef>
                <a:spcPts val="0"/>
              </a:spcBef>
              <a:spcAft>
                <a:spcPts val="0"/>
              </a:spcAft>
              <a:buClr>
                <a:schemeClr val="dk1"/>
              </a:buClr>
              <a:buSzPct val="100000"/>
              <a:buFont typeface="Wingdings"/>
              <a:buChar char="§"/>
              <a:defRPr sz="1800">
                <a:solidFill>
                  <a:schemeClr val="dk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id="21" name="Shape 21"/>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2.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lt1"/>
            </a:gs>
            <a:gs pos="30000">
              <a:schemeClr val="lt1"/>
            </a:gs>
            <a:gs pos="100000">
              <a:schemeClr val="lt2"/>
            </a:gs>
          </a:gsLst>
          <a:path path="circle">
            <a:fillToRect t="50%" b="50%" r="50%" l="50%"/>
          </a:path>
          <a:tileRect/>
        </a:gradFill>
      </p:bgPr>
    </p:bg>
    <p:spTree>
      <p:nvGrpSpPr>
        <p:cNvPr id="4" name="Shape 4"/>
        <p:cNvGrpSpPr/>
        <p:nvPr/>
      </p:nvGrpSpPr>
      <p:grpSpPr>
        <a:xfrm>
          <a:off y="0" x="0"/>
          <a:ext cy="0" cx="0"/>
          <a:chOff y="0" x="0"/>
          <a:chExt cy="0" cx="0"/>
        </a:xfrm>
      </p:grpSpPr>
      <p:sp>
        <p:nvSpPr>
          <p:cNvPr id="5" name="Shape 5"/>
          <p:cNvSpPr txBox="1"/>
          <p:nvPr>
            <p:ph type="title"/>
          </p:nvPr>
        </p:nvSpPr>
        <p:spPr>
          <a:xfrm>
            <a:off y="274637" x="457200"/>
            <a:ext cy="1143000" cx="8229600"/>
          </a:xfrm>
          <a:prstGeom prst="rect">
            <a:avLst/>
          </a:prstGeom>
          <a:noFill/>
          <a:ln>
            <a:noFill/>
          </a:ln>
        </p:spPr>
        <p:txBody>
          <a:bodyPr bIns="91425" rIns="91425" lIns="91425" tIns="91425" anchor="b" anchorCtr="0"/>
          <a:lstStyle>
            <a:lvl1pPr algn="l" rtl="0" indent="228600" marL="0">
              <a:spcBef>
                <a:spcPts val="0"/>
              </a:spcBef>
              <a:buClr>
                <a:schemeClr val="dk1"/>
              </a:buClr>
              <a:buSzPct val="100000"/>
              <a:buFont typeface="Arial"/>
              <a:buNone/>
              <a:defRPr strike="noStrike" u="none" b="1" cap="none" baseline="0" sz="3600" i="0">
                <a:solidFill>
                  <a:schemeClr val="dk1"/>
                </a:solidFill>
                <a:latin typeface="Arial"/>
                <a:ea typeface="Arial"/>
                <a:cs typeface="Arial"/>
                <a:sym typeface="Arial"/>
              </a:defRPr>
            </a:lvl1pPr>
            <a:lvl2pPr algn="l" rtl="0" indent="228600" marL="0">
              <a:spcBef>
                <a:spcPts val="0"/>
              </a:spcBef>
              <a:buClr>
                <a:schemeClr val="dk1"/>
              </a:buClr>
              <a:buSzPct val="100000"/>
              <a:buFont typeface="Arial"/>
              <a:buNone/>
              <a:defRPr strike="noStrike" u="none" b="1" cap="none" baseline="0" sz="3600" i="0">
                <a:solidFill>
                  <a:schemeClr val="dk1"/>
                </a:solidFill>
                <a:latin typeface="Arial"/>
                <a:ea typeface="Arial"/>
                <a:cs typeface="Arial"/>
                <a:sym typeface="Arial"/>
              </a:defRPr>
            </a:lvl2pPr>
            <a:lvl3pPr algn="l" rtl="0" indent="228600" marL="0">
              <a:spcBef>
                <a:spcPts val="0"/>
              </a:spcBef>
              <a:buClr>
                <a:schemeClr val="dk1"/>
              </a:buClr>
              <a:buSzPct val="100000"/>
              <a:buFont typeface="Arial"/>
              <a:buNone/>
              <a:defRPr strike="noStrike" u="none" b="1" cap="none" baseline="0" sz="3600" i="0">
                <a:solidFill>
                  <a:schemeClr val="dk1"/>
                </a:solidFill>
                <a:latin typeface="Arial"/>
                <a:ea typeface="Arial"/>
                <a:cs typeface="Arial"/>
                <a:sym typeface="Arial"/>
              </a:defRPr>
            </a:lvl3pPr>
            <a:lvl4pPr algn="l" rtl="0" indent="228600" marL="0">
              <a:spcBef>
                <a:spcPts val="0"/>
              </a:spcBef>
              <a:buClr>
                <a:schemeClr val="dk1"/>
              </a:buClr>
              <a:buSzPct val="100000"/>
              <a:buFont typeface="Arial"/>
              <a:buNone/>
              <a:defRPr strike="noStrike" u="none" b="1" cap="none" baseline="0" sz="3600" i="0">
                <a:solidFill>
                  <a:schemeClr val="dk1"/>
                </a:solidFill>
                <a:latin typeface="Arial"/>
                <a:ea typeface="Arial"/>
                <a:cs typeface="Arial"/>
                <a:sym typeface="Arial"/>
              </a:defRPr>
            </a:lvl4pPr>
            <a:lvl5pPr algn="l" rtl="0" indent="228600" marL="0">
              <a:spcBef>
                <a:spcPts val="0"/>
              </a:spcBef>
              <a:buClr>
                <a:schemeClr val="dk1"/>
              </a:buClr>
              <a:buSzPct val="100000"/>
              <a:buFont typeface="Arial"/>
              <a:buNone/>
              <a:defRPr strike="noStrike" u="none" b="1" cap="none" baseline="0" sz="3600" i="0">
                <a:solidFill>
                  <a:schemeClr val="dk1"/>
                </a:solidFill>
                <a:latin typeface="Arial"/>
                <a:ea typeface="Arial"/>
                <a:cs typeface="Arial"/>
                <a:sym typeface="Arial"/>
              </a:defRPr>
            </a:lvl5pPr>
            <a:lvl6pPr algn="l" rtl="0" indent="228600" marL="0">
              <a:spcBef>
                <a:spcPts val="0"/>
              </a:spcBef>
              <a:buClr>
                <a:schemeClr val="dk1"/>
              </a:buClr>
              <a:buSzPct val="100000"/>
              <a:buFont typeface="Arial"/>
              <a:buNone/>
              <a:defRPr strike="noStrike" u="none" b="1" cap="none" baseline="0" sz="3600" i="0">
                <a:solidFill>
                  <a:schemeClr val="dk1"/>
                </a:solidFill>
                <a:latin typeface="Arial"/>
                <a:ea typeface="Arial"/>
                <a:cs typeface="Arial"/>
                <a:sym typeface="Arial"/>
              </a:defRPr>
            </a:lvl6pPr>
            <a:lvl7pPr algn="l" rtl="0" indent="228600" marL="0">
              <a:spcBef>
                <a:spcPts val="0"/>
              </a:spcBef>
              <a:buClr>
                <a:schemeClr val="dk1"/>
              </a:buClr>
              <a:buSzPct val="100000"/>
              <a:buFont typeface="Arial"/>
              <a:buNone/>
              <a:defRPr strike="noStrike" u="none" b="1" cap="none" baseline="0" sz="3600" i="0">
                <a:solidFill>
                  <a:schemeClr val="dk1"/>
                </a:solidFill>
                <a:latin typeface="Arial"/>
                <a:ea typeface="Arial"/>
                <a:cs typeface="Arial"/>
                <a:sym typeface="Arial"/>
              </a:defRPr>
            </a:lvl7pPr>
            <a:lvl8pPr algn="l" rtl="0" indent="228600" marL="0">
              <a:spcBef>
                <a:spcPts val="0"/>
              </a:spcBef>
              <a:buClr>
                <a:schemeClr val="dk1"/>
              </a:buClr>
              <a:buSzPct val="100000"/>
              <a:buFont typeface="Arial"/>
              <a:buNone/>
              <a:defRPr strike="noStrike" u="none" b="1" cap="none" baseline="0" sz="3600" i="0">
                <a:solidFill>
                  <a:schemeClr val="dk1"/>
                </a:solidFill>
                <a:latin typeface="Arial"/>
                <a:ea typeface="Arial"/>
                <a:cs typeface="Arial"/>
                <a:sym typeface="Arial"/>
              </a:defRPr>
            </a:lvl8pPr>
            <a:lvl9pPr algn="l" rtl="0" indent="228600" marL="0">
              <a:spcBef>
                <a:spcPts val="0"/>
              </a:spcBef>
              <a:buClr>
                <a:schemeClr val="dk1"/>
              </a:buClr>
              <a:buSzPct val="100000"/>
              <a:buFont typeface="Arial"/>
              <a:buNone/>
              <a:defRPr strike="noStrike" u="none" b="1" cap="none" baseline="0" sz="3600" i="0">
                <a:solidFill>
                  <a:schemeClr val="dk1"/>
                </a:solidFill>
                <a:latin typeface="Arial"/>
                <a:ea typeface="Arial"/>
                <a:cs typeface="Arial"/>
                <a:sym typeface="Arial"/>
              </a:defRPr>
            </a:lvl9pPr>
          </a:lstStyle>
          <a:p/>
        </p:txBody>
      </p:sp>
      <p:sp>
        <p:nvSpPr>
          <p:cNvPr id="6" name="Shape 6"/>
          <p:cNvSpPr txBox="1"/>
          <p:nvPr>
            <p:ph idx="1" type="body"/>
          </p:nvPr>
        </p:nvSpPr>
        <p:spPr>
          <a:xfrm>
            <a:off y="1600200" x="457200"/>
            <a:ext cy="4967700" cx="8229600"/>
          </a:xfrm>
          <a:prstGeom prst="rect">
            <a:avLst/>
          </a:prstGeom>
          <a:noFill/>
          <a:ln>
            <a:noFill/>
          </a:ln>
        </p:spPr>
        <p:txBody>
          <a:bodyPr bIns="91425" rIns="91425" lIns="91425" tIns="91425" anchor="t" anchorCtr="0"/>
          <a:lstStyle>
            <a:lvl1pPr algn="l" rtl="0" indent="-342900" marL="342900">
              <a:spcBef>
                <a:spcPts val="600"/>
              </a:spcBef>
              <a:buClr>
                <a:srgbClr val="000000"/>
              </a:buClr>
              <a:buSzPct val="166666"/>
              <a:buFont typeface="Arial"/>
              <a:buChar char="•"/>
              <a:defRPr strike="noStrike" u="none" b="0" cap="none" baseline="0" sz="3000" i="0">
                <a:solidFill>
                  <a:srgbClr val="000000"/>
                </a:solidFill>
                <a:latin typeface="Arial"/>
                <a:ea typeface="Arial"/>
                <a:cs typeface="Arial"/>
                <a:sym typeface="Arial"/>
              </a:defRPr>
            </a:lvl1pPr>
            <a:lvl2pPr algn="l" rtl="0" indent="-285750" marL="742950">
              <a:spcBef>
                <a:spcPts val="480"/>
              </a:spcBef>
              <a:buClr>
                <a:srgbClr val="000000"/>
              </a:buClr>
              <a:buSzPct val="100000"/>
              <a:buFont typeface="Courier New"/>
              <a:buChar char="o"/>
              <a:defRPr strike="noStrike" u="none" b="0" cap="none" baseline="0" sz="2400" i="0">
                <a:solidFill>
                  <a:srgbClr val="000000"/>
                </a:solidFill>
                <a:latin typeface="Arial"/>
                <a:ea typeface="Arial"/>
                <a:cs typeface="Arial"/>
                <a:sym typeface="Arial"/>
              </a:defRPr>
            </a:lvl2pPr>
            <a:lvl3pPr algn="l" rtl="0" indent="-228600" marL="1143000">
              <a:spcBef>
                <a:spcPts val="480"/>
              </a:spcBef>
              <a:buClr>
                <a:srgbClr val="000000"/>
              </a:buClr>
              <a:buSzPct val="100000"/>
              <a:buFont typeface="Wingdings"/>
              <a:buChar char="§"/>
              <a:defRPr strike="noStrike" u="none" b="0" cap="none" baseline="0" sz="2400" i="0">
                <a:solidFill>
                  <a:srgbClr val="000000"/>
                </a:solidFill>
                <a:latin typeface="Arial"/>
                <a:ea typeface="Arial"/>
                <a:cs typeface="Arial"/>
                <a:sym typeface="Arial"/>
              </a:defRPr>
            </a:lvl3pPr>
            <a:lvl4pPr algn="l" rtl="0" indent="-228600" marL="1600200">
              <a:spcBef>
                <a:spcPts val="360"/>
              </a:spcBef>
              <a:buClr>
                <a:srgbClr val="000000"/>
              </a:buClr>
              <a:buSzPct val="166666"/>
              <a:buFont typeface="Arial"/>
              <a:buChar char="•"/>
              <a:defRPr strike="noStrike" u="none" b="0" cap="none" baseline="0" sz="1800" i="0">
                <a:solidFill>
                  <a:srgbClr val="000000"/>
                </a:solidFill>
                <a:latin typeface="Arial"/>
                <a:ea typeface="Arial"/>
                <a:cs typeface="Arial"/>
                <a:sym typeface="Arial"/>
              </a:defRPr>
            </a:lvl4pPr>
            <a:lvl5pPr algn="l" rtl="0" indent="-228600" marL="2057400">
              <a:spcBef>
                <a:spcPts val="360"/>
              </a:spcBef>
              <a:buClr>
                <a:srgbClr val="000000"/>
              </a:buClr>
              <a:buSzPct val="100000"/>
              <a:buFont typeface="Courier New"/>
              <a:buChar char="o"/>
              <a:defRPr strike="noStrike" u="none" b="0" cap="none" baseline="0" sz="1800" i="0">
                <a:solidFill>
                  <a:srgbClr val="000000"/>
                </a:solidFill>
                <a:latin typeface="Arial"/>
                <a:ea typeface="Arial"/>
                <a:cs typeface="Arial"/>
                <a:sym typeface="Arial"/>
              </a:defRPr>
            </a:lvl5pPr>
            <a:lvl6pPr algn="l" rtl="0" indent="-228600" marL="2514600">
              <a:spcBef>
                <a:spcPts val="360"/>
              </a:spcBef>
              <a:buClr>
                <a:srgbClr val="000000"/>
              </a:buClr>
              <a:buSzPct val="100000"/>
              <a:buFont typeface="Wingdings"/>
              <a:buChar char="§"/>
              <a:defRPr strike="noStrike" u="none" b="0" cap="none" baseline="0" sz="1800" i="0">
                <a:solidFill>
                  <a:srgbClr val="000000"/>
                </a:solidFill>
                <a:latin typeface="Arial"/>
                <a:ea typeface="Arial"/>
                <a:cs typeface="Arial"/>
                <a:sym typeface="Arial"/>
              </a:defRPr>
            </a:lvl6pPr>
            <a:lvl7pPr algn="l" rtl="0" indent="-228600" marL="2971800">
              <a:spcBef>
                <a:spcPts val="360"/>
              </a:spcBef>
              <a:buClr>
                <a:srgbClr val="000000"/>
              </a:buClr>
              <a:buSzPct val="166666"/>
              <a:buFont typeface="Arial"/>
              <a:buChar char="•"/>
              <a:defRPr strike="noStrike" u="none" b="0" cap="none" baseline="0" sz="1800" i="0">
                <a:solidFill>
                  <a:srgbClr val="000000"/>
                </a:solidFill>
                <a:latin typeface="Arial"/>
                <a:ea typeface="Arial"/>
                <a:cs typeface="Arial"/>
                <a:sym typeface="Arial"/>
              </a:defRPr>
            </a:lvl7pPr>
            <a:lvl8pPr algn="l" rtl="0" indent="-228600" marL="3429000">
              <a:spcBef>
                <a:spcPts val="360"/>
              </a:spcBef>
              <a:buClr>
                <a:srgbClr val="000000"/>
              </a:buClr>
              <a:buSzPct val="100000"/>
              <a:buFont typeface="Courier New"/>
              <a:buChar char="o"/>
              <a:defRPr strike="noStrike" u="none" b="0" cap="none" baseline="0" sz="1800" i="0">
                <a:solidFill>
                  <a:srgbClr val="000000"/>
                </a:solidFill>
                <a:latin typeface="Arial"/>
                <a:ea typeface="Arial"/>
                <a:cs typeface="Arial"/>
                <a:sym typeface="Arial"/>
              </a:defRPr>
            </a:lvl8pPr>
            <a:lvl9pPr algn="l" rtl="0" indent="-228600" marL="3886200">
              <a:spcBef>
                <a:spcPts val="360"/>
              </a:spcBef>
              <a:buClr>
                <a:srgbClr val="000000"/>
              </a:buClr>
              <a:buSzPct val="100000"/>
              <a:buFont typeface="Wingdings"/>
              <a:buChar char="§"/>
              <a:defRPr strike="noStrike" u="none" b="0" cap="none" baseline="0" sz="1800" i="0">
                <a:solidFill>
                  <a:srgbClr val="000000"/>
                </a:solidFill>
                <a:latin typeface="Arial"/>
                <a:ea typeface="Arial"/>
                <a:cs typeface="Arial"/>
                <a:sym typeface="Arial"/>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 Target="../media/image01.png" Type="http://schemas.openxmlformats.org/officeDocument/2006/relationships/image" Id="rId3"/></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2.xml" Type="http://schemas.openxmlformats.org/officeDocument/2006/relationships/slideLayout" Id="rId1"/><Relationship Target="http://youtube.com/v/jd2eLizblrg" Type="http://schemas.openxmlformats.org/officeDocument/2006/relationships/hyperlink" TargetMode="External" Id="rId4"/><Relationship Target="../media/image03.jpg" Type="http://schemas.openxmlformats.org/officeDocument/2006/relationships/image" Id="rId5"/></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2.xml" Type="http://schemas.openxmlformats.org/officeDocument/2006/relationships/slideLayout" Id="rId1"/><Relationship Target="../media/image07.png" Type="http://schemas.openxmlformats.org/officeDocument/2006/relationships/image" Id="rId3"/></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2.xml" Type="http://schemas.openxmlformats.org/officeDocument/2006/relationships/slideLayout" Id="rId1"/><Relationship Target="../media/image12.png" Type="http://schemas.openxmlformats.org/officeDocument/2006/relationships/image" Id="rId4"/><Relationship Target="../media/image02.png" Type="http://schemas.openxmlformats.org/officeDocument/2006/relationships/image" Id="rId3"/><Relationship Target="../media/image00.png" Type="http://schemas.openxmlformats.org/officeDocument/2006/relationships/image" Id="rId5"/></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2.xml" Type="http://schemas.openxmlformats.org/officeDocument/2006/relationships/slideLayout" Id="rId1"/><Relationship Target="../media/image20.png" Type="http://schemas.openxmlformats.org/officeDocument/2006/relationships/image" Id="rId4"/><Relationship Target="../media/image04.png" Type="http://schemas.openxmlformats.org/officeDocument/2006/relationships/image" Id="rId3"/></Relationships>
</file>

<file path=ppt/slides/_rels/slide14.xml.rels><?xml version="1.0" encoding="UTF-8" standalone="yes"?><Relationships xmlns="http://schemas.openxmlformats.org/package/2006/relationships"><Relationship Target="../notesSlides/notesSlide14.xml" Type="http://schemas.openxmlformats.org/officeDocument/2006/relationships/notesSlide" Id="rId2"/><Relationship Target="../slideLayouts/slideLayout2.xml" Type="http://schemas.openxmlformats.org/officeDocument/2006/relationships/slideLayout" Id="rId1"/><Relationship Target="../media/image08.png" Type="http://schemas.openxmlformats.org/officeDocument/2006/relationships/image" Id="rId3"/></Relationships>
</file>

<file path=ppt/slides/_rels/slide15.xml.rels><?xml version="1.0" encoding="UTF-8" standalone="yes"?><Relationships xmlns="http://schemas.openxmlformats.org/package/2006/relationships"><Relationship Target="../notesSlides/notesSlide15.xml" Type="http://schemas.openxmlformats.org/officeDocument/2006/relationships/notesSlide" Id="rId2"/><Relationship Target="../slideLayouts/slideLayout2.xml" Type="http://schemas.openxmlformats.org/officeDocument/2006/relationships/slideLayout" Id="rId1"/><Relationship Target="../media/image13.jpg" Type="http://schemas.openxmlformats.org/officeDocument/2006/relationships/image" Id="rId4"/><Relationship Target="../media/image05.jpg" Type="http://schemas.openxmlformats.org/officeDocument/2006/relationships/image" Id="rId3"/><Relationship Target="../media/image14.jpg" Type="http://schemas.openxmlformats.org/officeDocument/2006/relationships/image" Id="rId6"/><Relationship Target="../media/image11.jpg" Type="http://schemas.openxmlformats.org/officeDocument/2006/relationships/image" Id="rId5"/></Relationships>
</file>

<file path=ppt/slides/_rels/slide16.xml.rels><?xml version="1.0" encoding="UTF-8" standalone="yes"?><Relationships xmlns="http://schemas.openxmlformats.org/package/2006/relationships"><Relationship Target="../notesSlides/notesSlide16.xml" Type="http://schemas.openxmlformats.org/officeDocument/2006/relationships/notesSlide" Id="rId2"/><Relationship Target="../slideLayouts/slideLayout4.xml" Type="http://schemas.openxmlformats.org/officeDocument/2006/relationships/slideLayout" Id="rId1"/></Relationships>
</file>

<file path=ppt/slides/_rels/slide17.xml.rels><?xml version="1.0" encoding="UTF-8" standalone="yes"?><Relationships xmlns="http://schemas.openxmlformats.org/package/2006/relationships"><Relationship Target="../notesSlides/notesSlide17.xml" Type="http://schemas.openxmlformats.org/officeDocument/2006/relationships/notesSlide" Id="rId2"/><Relationship Target="../slideLayouts/slideLayout4.xml" Type="http://schemas.openxmlformats.org/officeDocument/2006/relationships/slideLayout" Id="rId1"/></Relationships>
</file>

<file path=ppt/slides/_rels/slide18.xml.rels><?xml version="1.0" encoding="UTF-8" standalone="yes"?><Relationships xmlns="http://schemas.openxmlformats.org/package/2006/relationships"><Relationship Target="../notesSlides/notesSlide18.xml" Type="http://schemas.openxmlformats.org/officeDocument/2006/relationships/notesSlide" Id="rId2"/><Relationship Target="../slideLayouts/slideLayout4.xml" Type="http://schemas.openxmlformats.org/officeDocument/2006/relationships/slideLayout" Id="rId1"/></Relationships>
</file>

<file path=ppt/slides/_rels/slide19.xml.rels><?xml version="1.0" encoding="UTF-8" standalone="yes"?><Relationships xmlns="http://schemas.openxmlformats.org/package/2006/relationships"><Relationship Target="../notesSlides/notesSlide19.xml" Type="http://schemas.openxmlformats.org/officeDocument/2006/relationships/notesSlide" Id="rId2"/><Relationship Target="../slideLayouts/slideLayout4.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s>
</file>

<file path=ppt/slides/_rels/slide20.xml.rels><?xml version="1.0" encoding="UTF-8" standalone="yes"?><Relationships xmlns="http://schemas.openxmlformats.org/package/2006/relationships"><Relationship Target="../notesSlides/notesSlide20.xml" Type="http://schemas.openxmlformats.org/officeDocument/2006/relationships/notesSlide" Id="rId2"/><Relationship Target="../slideLayouts/slideLayout4.xml" Type="http://schemas.openxmlformats.org/officeDocument/2006/relationships/slideLayout" Id="rId1"/></Relationships>
</file>

<file path=ppt/slides/_rels/slide21.xml.rels><?xml version="1.0" encoding="UTF-8" standalone="yes"?><Relationships xmlns="http://schemas.openxmlformats.org/package/2006/relationships"><Relationship Target="../notesSlides/notesSlide21.xml" Type="http://schemas.openxmlformats.org/officeDocument/2006/relationships/notesSlide" Id="rId2"/><Relationship Target="../slideLayouts/slideLayout4.xml" Type="http://schemas.openxmlformats.org/officeDocument/2006/relationships/slideLayout" Id="rId1"/><Relationship Target="../media/image15.png" Type="http://schemas.openxmlformats.org/officeDocument/2006/relationships/image" Id="rId3"/></Relationships>
</file>

<file path=ppt/slides/_rels/slide22.xml.rels><?xml version="1.0" encoding="UTF-8" standalone="yes"?><Relationships xmlns="http://schemas.openxmlformats.org/package/2006/relationships"><Relationship Target="../notesSlides/notesSlide22.xml" Type="http://schemas.openxmlformats.org/officeDocument/2006/relationships/notesSlide" Id="rId2"/><Relationship Target="../slideLayouts/slideLayout4.xml" Type="http://schemas.openxmlformats.org/officeDocument/2006/relationships/slideLayout" Id="rId1"/><Relationship Target="../media/image33.png" Type="http://schemas.openxmlformats.org/officeDocument/2006/relationships/image" Id="rId4"/><Relationship Target="../media/image16.png" Type="http://schemas.openxmlformats.org/officeDocument/2006/relationships/image" Id="rId3"/><Relationship Target="../media/image18.png" Type="http://schemas.openxmlformats.org/officeDocument/2006/relationships/image" Id="rId5"/></Relationships>
</file>

<file path=ppt/slides/_rels/slide23.xml.rels><?xml version="1.0" encoding="UTF-8" standalone="yes"?><Relationships xmlns="http://schemas.openxmlformats.org/package/2006/relationships"><Relationship Target="../notesSlides/notesSlide23.xml" Type="http://schemas.openxmlformats.org/officeDocument/2006/relationships/notesSlide" Id="rId2"/><Relationship Target="../slideLayouts/slideLayout4.xml" Type="http://schemas.openxmlformats.org/officeDocument/2006/relationships/slideLayout" Id="rId1"/><Relationship Target="../media/image19.png" Type="http://schemas.openxmlformats.org/officeDocument/2006/relationships/image" Id="rId3"/></Relationships>
</file>

<file path=ppt/slides/_rels/slide24.xml.rels><?xml version="1.0" encoding="UTF-8" standalone="yes"?><Relationships xmlns="http://schemas.openxmlformats.org/package/2006/relationships"><Relationship Target="../notesSlides/notesSlide24.xml" Type="http://schemas.openxmlformats.org/officeDocument/2006/relationships/notesSlide" Id="rId2"/><Relationship Target="../slideLayouts/slideLayout2.xml" Type="http://schemas.openxmlformats.org/officeDocument/2006/relationships/slideLayout" Id="rId1"/><Relationship Target="../media/image28.png" Type="http://schemas.openxmlformats.org/officeDocument/2006/relationships/image" Id="rId4"/><Relationship Target="../media/image17.png" Type="http://schemas.openxmlformats.org/officeDocument/2006/relationships/image" Id="rId3"/></Relationships>
</file>

<file path=ppt/slides/_rels/slide25.xml.rels><?xml version="1.0" encoding="UTF-8" standalone="yes"?><Relationships xmlns="http://schemas.openxmlformats.org/package/2006/relationships"><Relationship Target="../notesSlides/notesSlide25.xml" Type="http://schemas.openxmlformats.org/officeDocument/2006/relationships/notesSlide" Id="rId2"/><Relationship Target="../slideLayouts/slideLayout2.xml" Type="http://schemas.openxmlformats.org/officeDocument/2006/relationships/slideLayout" Id="rId1"/><Relationship Target="../media/image28.png" Type="http://schemas.openxmlformats.org/officeDocument/2006/relationships/image" Id="rId4"/><Relationship Target="../media/image17.png" Type="http://schemas.openxmlformats.org/officeDocument/2006/relationships/image" Id="rId3"/></Relationships>
</file>

<file path=ppt/slides/_rels/slide26.xml.rels><?xml version="1.0" encoding="UTF-8" standalone="yes"?><Relationships xmlns="http://schemas.openxmlformats.org/package/2006/relationships"><Relationship Target="../notesSlides/notesSlide26.xml" Type="http://schemas.openxmlformats.org/officeDocument/2006/relationships/notesSlide" Id="rId2"/><Relationship Target="../slideLayouts/slideLayout2.xml" Type="http://schemas.openxmlformats.org/officeDocument/2006/relationships/slideLayout" Id="rId1"/><Relationship Target="../media/image30.png" Type="http://schemas.openxmlformats.org/officeDocument/2006/relationships/image" Id="rId4"/><Relationship Target="../media/image22.png" Type="http://schemas.openxmlformats.org/officeDocument/2006/relationships/image" Id="rId3"/></Relationships>
</file>

<file path=ppt/slides/_rels/slide27.xml.rels><?xml version="1.0" encoding="UTF-8" standalone="yes"?><Relationships xmlns="http://schemas.openxmlformats.org/package/2006/relationships"><Relationship Target="../notesSlides/notesSlide27.xml" Type="http://schemas.openxmlformats.org/officeDocument/2006/relationships/notesSlide" Id="rId2"/><Relationship Target="../slideLayouts/slideLayout2.xml" Type="http://schemas.openxmlformats.org/officeDocument/2006/relationships/slideLayout" Id="rId1"/></Relationships>
</file>

<file path=ppt/slides/_rels/slide28.xml.rels><?xml version="1.0" encoding="UTF-8" standalone="yes"?><Relationships xmlns="http://schemas.openxmlformats.org/package/2006/relationships"><Relationship Target="../notesSlides/notesSlide28.xml" Type="http://schemas.openxmlformats.org/officeDocument/2006/relationships/notesSlide" Id="rId2"/><Relationship Target="../slideLayouts/slideLayout2.xml" Type="http://schemas.openxmlformats.org/officeDocument/2006/relationships/slideLayout" Id="rId1"/><Relationship Target="../media/image23.png" Type="http://schemas.openxmlformats.org/officeDocument/2006/relationships/image" Id="rId3"/></Relationships>
</file>

<file path=ppt/slides/_rels/slide29.xml.rels><?xml version="1.0" encoding="UTF-8" standalone="yes"?><Relationships xmlns="http://schemas.openxmlformats.org/package/2006/relationships"><Relationship Target="../notesSlides/notesSlide29.xml" Type="http://schemas.openxmlformats.org/officeDocument/2006/relationships/notesSlide" Id="rId2"/><Relationship Target="../slideLayouts/slideLayout2.xml" Type="http://schemas.openxmlformats.org/officeDocument/2006/relationships/slideLayout" Id="rId1"/><Relationship Target="../media/image26.jpg" Type="http://schemas.openxmlformats.org/officeDocument/2006/relationships/image"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1.xml" Type="http://schemas.openxmlformats.org/officeDocument/2006/relationships/slideLayout" Id="rId1"/></Relationships>
</file>

<file path=ppt/slides/_rels/slide30.xml.rels><?xml version="1.0" encoding="UTF-8" standalone="yes"?><Relationships xmlns="http://schemas.openxmlformats.org/package/2006/relationships"><Relationship Target="../notesSlides/notesSlide30.xml" Type="http://schemas.openxmlformats.org/officeDocument/2006/relationships/notesSlide" Id="rId2"/><Relationship Target="../slideLayouts/slideLayout2.xml" Type="http://schemas.openxmlformats.org/officeDocument/2006/relationships/slideLayout" Id="rId1"/><Relationship Target="http://youtube.com/v/VcVQtYK-AsE" Type="http://schemas.openxmlformats.org/officeDocument/2006/relationships/hyperlink" TargetMode="External" Id="rId4"/><Relationship Target="../media/image21.jpg" Type="http://schemas.openxmlformats.org/officeDocument/2006/relationships/image" Id="rId5"/></Relationships>
</file>

<file path=ppt/slides/_rels/slide31.xml.rels><?xml version="1.0" encoding="UTF-8" standalone="yes"?><Relationships xmlns="http://schemas.openxmlformats.org/package/2006/relationships"><Relationship Target="../notesSlides/notesSlide31.xml" Type="http://schemas.openxmlformats.org/officeDocument/2006/relationships/notesSlide" Id="rId2"/><Relationship Target="../slideLayouts/slideLayout2.xml" Type="http://schemas.openxmlformats.org/officeDocument/2006/relationships/slideLayout" Id="rId1"/><Relationship Target="../media/image24.jpg" Type="http://schemas.openxmlformats.org/officeDocument/2006/relationships/image" Id="rId4"/><Relationship Target="../media/image25.jpg" Type="http://schemas.openxmlformats.org/officeDocument/2006/relationships/image" Id="rId3"/><Relationship Target="../media/image29.jpg" Type="http://schemas.openxmlformats.org/officeDocument/2006/relationships/image" Id="rId6"/><Relationship Target="../media/image27.jpg" Type="http://schemas.openxmlformats.org/officeDocument/2006/relationships/image" Id="rId5"/></Relationships>
</file>

<file path=ppt/slides/_rels/slide32.xml.rels><?xml version="1.0" encoding="UTF-8" standalone="yes"?><Relationships xmlns="http://schemas.openxmlformats.org/package/2006/relationships"><Relationship Target="../notesSlides/notesSlide32.xml" Type="http://schemas.openxmlformats.org/officeDocument/2006/relationships/notesSlide" Id="rId2"/><Relationship Target="../slideLayouts/slideLayout2.xml" Type="http://schemas.openxmlformats.org/officeDocument/2006/relationships/slideLayout" Id="rId1"/><Relationship Target="../media/image34.png" Type="http://schemas.openxmlformats.org/officeDocument/2006/relationships/image" Id="rId3"/></Relationships>
</file>

<file path=ppt/slides/_rels/slide33.xml.rels><?xml version="1.0" encoding="UTF-8" standalone="yes"?><Relationships xmlns="http://schemas.openxmlformats.org/package/2006/relationships"><Relationship Target="../notesSlides/notesSlide33.xml" Type="http://schemas.openxmlformats.org/officeDocument/2006/relationships/notesSlide" Id="rId2"/><Relationship Target="../slideLayouts/slideLayout2.xml" Type="http://schemas.openxmlformats.org/officeDocument/2006/relationships/slideLayout" Id="rId1"/></Relationships>
</file>

<file path=ppt/slides/_rels/slide34.xml.rels><?xml version="1.0" encoding="UTF-8" standalone="yes"?><Relationships xmlns="http://schemas.openxmlformats.org/package/2006/relationships"><Relationship Target="../notesSlides/notesSlide34.xml" Type="http://schemas.openxmlformats.org/officeDocument/2006/relationships/notesSlide" Id="rId2"/><Relationship Target="../slideLayouts/slideLayout1.xml" Type="http://schemas.openxmlformats.org/officeDocument/2006/relationships/slideLayout" Id="rId1"/></Relationships>
</file>

<file path=ppt/slides/_rels/slide35.xml.rels><?xml version="1.0" encoding="UTF-8" standalone="yes"?><Relationships xmlns="http://schemas.openxmlformats.org/package/2006/relationships"><Relationship Target="../notesSlides/notesSlide35.xml" Type="http://schemas.openxmlformats.org/officeDocument/2006/relationships/notesSlide" Id="rId2"/><Relationship Target="../slideLayouts/slideLayout2.xml" Type="http://schemas.openxmlformats.org/officeDocument/2006/relationships/slideLayout" Id="rId1"/></Relationships>
</file>

<file path=ppt/slides/_rels/slide36.xml.rels><?xml version="1.0" encoding="UTF-8" standalone="yes"?><Relationships xmlns="http://schemas.openxmlformats.org/package/2006/relationships"><Relationship Target="../notesSlides/notesSlide36.xml" Type="http://schemas.openxmlformats.org/officeDocument/2006/relationships/notesSlide" Id="rId2"/><Relationship Target="../slideLayouts/slideLayout2.xml" Type="http://schemas.openxmlformats.org/officeDocument/2006/relationships/slideLayout" Id="rId1"/></Relationships>
</file>

<file path=ppt/slides/_rels/slide37.xml.rels><?xml version="1.0" encoding="UTF-8" standalone="yes"?><Relationships xmlns="http://schemas.openxmlformats.org/package/2006/relationships"><Relationship Target="../notesSlides/notesSlide37.xml" Type="http://schemas.openxmlformats.org/officeDocument/2006/relationships/notesSlide" Id="rId2"/><Relationship Target="../slideLayouts/slideLayout6.xml" Type="http://schemas.openxmlformats.org/officeDocument/2006/relationships/slideLayout" Id="rId1"/><Relationship Target="../media/image32.jpg" Type="http://schemas.openxmlformats.org/officeDocument/2006/relationships/image" Id="rId3"/></Relationships>
</file>

<file path=ppt/slides/_rels/slide38.xml.rels><?xml version="1.0" encoding="UTF-8" standalone="yes"?><Relationships xmlns="http://schemas.openxmlformats.org/package/2006/relationships"><Relationship Target="../notesSlides/notesSlide38.xml" Type="http://schemas.openxmlformats.org/officeDocument/2006/relationships/notesSlide" Id="rId2"/><Relationship Target="../slideLayouts/slideLayout2.xml" Type="http://schemas.openxmlformats.org/officeDocument/2006/relationships/slideLayout" Id="rId1"/></Relationships>
</file>

<file path=ppt/slides/_rels/slide39.xml.rels><?xml version="1.0" encoding="UTF-8" standalone="yes"?><Relationships xmlns="http://schemas.openxmlformats.org/package/2006/relationships"><Relationship Target="../notesSlides/notesSlide39.xml" Type="http://schemas.openxmlformats.org/officeDocument/2006/relationships/notesSlide" Id="rId2"/><Relationship Target="../slideLayouts/slideLayout6.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 Target="../media/image09.png" Type="http://schemas.openxmlformats.org/officeDocument/2006/relationships/image" Id="rId3"/></Relationships>
</file>

<file path=ppt/slides/_rels/slide40.xml.rels><?xml version="1.0" encoding="UTF-8" standalone="yes"?><Relationships xmlns="http://schemas.openxmlformats.org/package/2006/relationships"><Relationship Target="../notesSlides/notesSlide40.xml" Type="http://schemas.openxmlformats.org/officeDocument/2006/relationships/notesSlide" Id="rId2"/><Relationship Target="../slideLayouts/slideLayout6.xml" Type="http://schemas.openxmlformats.org/officeDocument/2006/relationships/slideLayout" Id="rId1"/></Relationships>
</file>

<file path=ppt/slides/_rels/slide41.xml.rels><?xml version="1.0" encoding="UTF-8" standalone="yes"?><Relationships xmlns="http://schemas.openxmlformats.org/package/2006/relationships"><Relationship Target="../notesSlides/notesSlide41.xml" Type="http://schemas.openxmlformats.org/officeDocument/2006/relationships/notesSlide" Id="rId2"/><Relationship Target="../slideLayouts/slideLayout2.xml" Type="http://schemas.openxmlformats.org/officeDocument/2006/relationships/slideLayout" Id="rId1"/><Relationship Target="../media/image35.png" Type="http://schemas.openxmlformats.org/officeDocument/2006/relationships/image" Id="rId3"/></Relationships>
</file>

<file path=ppt/slides/_rels/slide42.xml.rels><?xml version="1.0" encoding="UTF-8" standalone="yes"?><Relationships xmlns="http://schemas.openxmlformats.org/package/2006/relationships"><Relationship Target="../notesSlides/notesSlide42.xml" Type="http://schemas.openxmlformats.org/officeDocument/2006/relationships/notesSlide" Id="rId2"/><Relationship Target="../slideLayouts/slideLayout2.xml" Type="http://schemas.openxmlformats.org/officeDocument/2006/relationships/slideLayout" Id="rId1"/></Relationships>
</file>

<file path=ppt/slides/_rels/slide43.xml.rels><?xml version="1.0" encoding="UTF-8" standalone="yes"?><Relationships xmlns="http://schemas.openxmlformats.org/package/2006/relationships"><Relationship Target="../notesSlides/notesSlide43.xml" Type="http://schemas.openxmlformats.org/officeDocument/2006/relationships/notesSlide" Id="rId2"/><Relationship Target="../slideLayouts/slideLayout2.xml" Type="http://schemas.openxmlformats.org/officeDocument/2006/relationships/slideLayout" Id="rId1"/></Relationships>
</file>

<file path=ppt/slides/_rels/slide44.xml.rels><?xml version="1.0" encoding="UTF-8" standalone="yes"?><Relationships xmlns="http://schemas.openxmlformats.org/package/2006/relationships"><Relationship Target="../notesSlides/notesSlide44.xml" Type="http://schemas.openxmlformats.org/officeDocument/2006/relationships/notesSlide" Id="rId2"/><Relationship Target="../slideLayouts/slideLayout2.xml" Type="http://schemas.openxmlformats.org/officeDocument/2006/relationships/slideLayout" Id="rId1"/></Relationships>
</file>

<file path=ppt/slides/_rels/slide45.xml.rels><?xml version="1.0" encoding="UTF-8" standalone="yes"?><Relationships xmlns="http://schemas.openxmlformats.org/package/2006/relationships"><Relationship Target="../notesSlides/notesSlide45.xml" Type="http://schemas.openxmlformats.org/officeDocument/2006/relationships/notesSlide" Id="rId2"/><Relationship Target="../slideLayouts/slideLayout2.xml" Type="http://schemas.openxmlformats.org/officeDocument/2006/relationships/slideLayout" Id="rId1"/></Relationships>
</file>

<file path=ppt/slides/_rels/slide46.xml.rels><?xml version="1.0" encoding="UTF-8" standalone="yes"?><Relationships xmlns="http://schemas.openxmlformats.org/package/2006/relationships"><Relationship Target="../notesSlides/notesSlide46.xml" Type="http://schemas.openxmlformats.org/officeDocument/2006/relationships/notesSlide" Id="rId2"/><Relationship Target="../slideLayouts/slideLayout2.xml" Type="http://schemas.openxmlformats.org/officeDocument/2006/relationships/slideLayout" Id="rId1"/></Relationships>
</file>

<file path=ppt/slides/_rels/slide47.xml.rels><?xml version="1.0" encoding="UTF-8" standalone="yes"?><Relationships xmlns="http://schemas.openxmlformats.org/package/2006/relationships"><Relationship Target="../notesSlides/notesSlide47.xml" Type="http://schemas.openxmlformats.org/officeDocument/2006/relationships/notesSlide" Id="rId2"/><Relationship Target="../slideLayouts/slideLayout2.xml" Type="http://schemas.openxmlformats.org/officeDocument/2006/relationships/slideLayout" Id="rId1"/></Relationships>
</file>

<file path=ppt/slides/_rels/slide48.xml.rels><?xml version="1.0" encoding="UTF-8" standalone="yes"?><Relationships xmlns="http://schemas.openxmlformats.org/package/2006/relationships"><Relationship Target="../notesSlides/notesSlide48.xml" Type="http://schemas.openxmlformats.org/officeDocument/2006/relationships/notesSlide" Id="rId2"/><Relationship Target="../slideLayouts/slideLayout4.xml" Type="http://schemas.openxmlformats.org/officeDocument/2006/relationships/slideLayout" Id="rId1"/></Relationships>
</file>

<file path=ppt/slides/_rels/slide49.xml.rels><?xml version="1.0" encoding="UTF-8" standalone="yes"?><Relationships xmlns="http://schemas.openxmlformats.org/package/2006/relationships"><Relationship Target="../notesSlides/notesSlide49.xml" Type="http://schemas.openxmlformats.org/officeDocument/2006/relationships/notesSlide" Id="rId2"/><Relationship Target="../slideLayouts/slideLayout4.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s>
</file>

<file path=ppt/slides/_rels/slide50.xml.rels><?xml version="1.0" encoding="UTF-8" standalone="yes"?><Relationships xmlns="http://schemas.openxmlformats.org/package/2006/relationships"><Relationship Target="../notesSlides/notesSlide50.xml" Type="http://schemas.openxmlformats.org/officeDocument/2006/relationships/notesSlide" Id="rId2"/><Relationship Target="../slideLayouts/slideLayout2.xml" Type="http://schemas.openxmlformats.org/officeDocument/2006/relationships/slideLayout" Id="rId1"/></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1.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 Target="../media/image10.png" Type="http://schemas.openxmlformats.org/officeDocument/2006/relationships/image" Id="rId3"/></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4.xml" Type="http://schemas.openxmlformats.org/officeDocument/2006/relationships/slideLayout" Id="rId1"/><Relationship Target="../media/image06.jpg" Type="http://schemas.openxmlformats.org/officeDocument/2006/relationships/image" Id="rId3"/></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 Target="../media/image31.png" Type="http://schemas.openxmlformats.org/officeDocument/2006/relationships/image"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 name="Shape 22"/>
        <p:cNvGrpSpPr/>
        <p:nvPr/>
      </p:nvGrpSpPr>
      <p:grpSpPr>
        <a:xfrm>
          <a:off y="0" x="0"/>
          <a:ext cy="0" cx="0"/>
          <a:chOff y="0" x="0"/>
          <a:chExt cy="0" cx="0"/>
        </a:xfrm>
      </p:grpSpPr>
      <p:sp>
        <p:nvSpPr>
          <p:cNvPr id="23" name="Shape 23"/>
          <p:cNvSpPr txBox="1"/>
          <p:nvPr>
            <p:ph type="ctrTitle"/>
          </p:nvPr>
        </p:nvSpPr>
        <p:spPr>
          <a:xfrm>
            <a:off y="1835784" x="391160"/>
            <a:ext cy="561899" cx="8351399"/>
          </a:xfrm>
          <a:prstGeom prst="rect">
            <a:avLst/>
          </a:prstGeom>
        </p:spPr>
        <p:txBody>
          <a:bodyPr bIns="91425" rIns="91425" lIns="91425" tIns="91425" anchor="b" anchorCtr="0">
            <a:noAutofit/>
          </a:bodyPr>
          <a:lstStyle/>
          <a:p>
            <a:pPr>
              <a:buNone/>
            </a:pPr>
            <a:r>
              <a:rPr lang="en"/>
              <a:t>Freshman Imaging Project 2013</a:t>
            </a:r>
          </a:p>
        </p:txBody>
      </p:sp>
      <p:sp>
        <p:nvSpPr>
          <p:cNvPr id="24" name="Shape 24"/>
          <p:cNvSpPr txBox="1"/>
          <p:nvPr>
            <p:ph idx="1" type="subTitle"/>
          </p:nvPr>
        </p:nvSpPr>
        <p:spPr>
          <a:xfrm>
            <a:off y="3100937" x="685800"/>
            <a:ext cy="1046400" cx="7772400"/>
          </a:xfrm>
          <a:prstGeom prst="rect">
            <a:avLst/>
          </a:prstGeom>
        </p:spPr>
        <p:txBody>
          <a:bodyPr bIns="91425" rIns="91425" lIns="91425" tIns="91425" anchor="t" anchorCtr="0">
            <a:noAutofit/>
          </a:bodyPr>
          <a:lstStyle/>
          <a:p>
            <a:pPr>
              <a:buNone/>
            </a:pPr>
            <a:r>
              <a:rPr lang="en">
                <a:solidFill>
                  <a:srgbClr val="000000"/>
                </a:solidFill>
              </a:rPr>
              <a:t>Critical Design Review</a:t>
            </a:r>
          </a:p>
        </p:txBody>
      </p:sp>
      <p:sp>
        <p:nvSpPr>
          <p:cNvPr id="25" name="Shape 25"/>
          <p:cNvSpPr/>
          <p:nvPr/>
        </p:nvSpPr>
        <p:spPr>
          <a:xfrm>
            <a:off y="4772562" x="2970498"/>
            <a:ext cy="1335237" cx="3192723"/>
          </a:xfrm>
          <a:prstGeom prst="rect">
            <a:avLst/>
          </a:prstGeom>
          <a:blipFill>
            <a:blip r:embed="rId3"/>
            <a:stretch>
              <a:fillRect/>
            </a:stretch>
          </a:blipFill>
        </p:spPr>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4" name="Shape 74"/>
        <p:cNvGrpSpPr/>
        <p:nvPr/>
      </p:nvGrpSpPr>
      <p:grpSpPr>
        <a:xfrm>
          <a:off y="0" x="0"/>
          <a:ext cy="0" cx="0"/>
          <a:chOff y="0" x="0"/>
          <a:chExt cy="0" cx="0"/>
        </a:xfrm>
      </p:grpSpPr>
      <p:sp>
        <p:nvSpPr>
          <p:cNvPr id="75" name="Shape 75"/>
          <p:cNvSpPr txBox="1"/>
          <p:nvPr>
            <p:ph type="title"/>
          </p:nvPr>
        </p:nvSpPr>
        <p:spPr>
          <a:xfrm>
            <a:off y="-106362" x="457200"/>
            <a:ext cy="1143000" cx="8229600"/>
          </a:xfrm>
          <a:prstGeom prst="rect">
            <a:avLst/>
          </a:prstGeom>
        </p:spPr>
        <p:txBody>
          <a:bodyPr bIns="91425" rIns="91425" lIns="91425" tIns="91425" anchor="b" anchorCtr="0">
            <a:noAutofit/>
          </a:bodyPr>
          <a:lstStyle/>
          <a:p>
            <a:pPr>
              <a:buNone/>
            </a:pPr>
            <a:r>
              <a:rPr lang="en"/>
              <a:t>Predictive Modeling</a:t>
            </a:r>
          </a:p>
        </p:txBody>
      </p:sp>
      <p:sp>
        <p:nvSpPr>
          <p:cNvPr id="76" name="Shape 76">
            <a:hlinkClick r:id="rId4"/>
          </p:cNvPr>
          <p:cNvSpPr/>
          <p:nvPr/>
        </p:nvSpPr>
        <p:spPr>
          <a:xfrm>
            <a:off y="1036637" x="993313"/>
            <a:ext cy="5459675" cx="7273973"/>
          </a:xfrm>
          <a:prstGeom prst="rect">
            <a:avLst/>
          </a:prstGeom>
          <a:blipFill>
            <a:blip r:embed="rId5"/>
            <a:stretch>
              <a:fillRect/>
            </a:stretch>
          </a:blipFill>
          <a:ln>
            <a:noFill/>
          </a:ln>
        </p:spPr>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 name="Shape 80"/>
        <p:cNvGrpSpPr/>
        <p:nvPr/>
      </p:nvGrpSpPr>
      <p:grpSpPr>
        <a:xfrm>
          <a:off y="0" x="0"/>
          <a:ext cy="0" cx="0"/>
          <a:chOff y="0" x="0"/>
          <a:chExt cy="0" cx="0"/>
        </a:xfrm>
      </p:grpSpPr>
      <p:sp>
        <p:nvSpPr>
          <p:cNvPr id="81" name="Shape 81"/>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Pugh Analysis From Quarter 1</a:t>
            </a:r>
          </a:p>
        </p:txBody>
      </p:sp>
      <p:sp>
        <p:nvSpPr>
          <p:cNvPr id="82" name="Shape 82"/>
          <p:cNvSpPr/>
          <p:nvPr/>
        </p:nvSpPr>
        <p:spPr>
          <a:xfrm>
            <a:off y="1726652" x="0"/>
            <a:ext cy="4129247" cx="9143998"/>
          </a:xfrm>
          <a:prstGeom prst="rect">
            <a:avLst/>
          </a:prstGeom>
          <a:blipFill>
            <a:blip r:embed="rId3"/>
            <a:stretch>
              <a:fillRect/>
            </a:stretch>
          </a:blipFill>
          <a:ln>
            <a:noFill/>
          </a:ln>
        </p:spPr>
      </p:sp>
      <p:sp>
        <p:nvSpPr>
          <p:cNvPr id="83" name="Shape 83"/>
          <p:cNvSpPr/>
          <p:nvPr/>
        </p:nvSpPr>
        <p:spPr>
          <a:xfrm>
            <a:off y="1943900" x="2340750"/>
            <a:ext cy="3912000" cx="748500"/>
          </a:xfrm>
          <a:prstGeom prst="rect">
            <a:avLst/>
          </a:prstGeom>
          <a:noFill/>
          <a:ln w="76200" cap="flat">
            <a:solidFill>
              <a:srgbClr val="FF0000"/>
            </a:solidFill>
            <a:prstDash val="solid"/>
            <a:round/>
            <a:headEnd w="med" len="med" type="none"/>
            <a:tailEnd w="med" len="med" type="none"/>
          </a:ln>
        </p:spPr>
        <p:txBody>
          <a:bodyPr bIns="91425" rIns="91425" lIns="91425" tIns="91425" anchor="ctr" anchorCtr="0">
            <a:noAutofit/>
          </a:bodyPr>
          <a:lstStyle/>
          <a:p/>
        </p:txBody>
      </p:sp>
      <p:sp>
        <p:nvSpPr>
          <p:cNvPr id="84" name="Shape 84"/>
          <p:cNvSpPr/>
          <p:nvPr/>
        </p:nvSpPr>
        <p:spPr>
          <a:xfrm>
            <a:off y="1943900" x="5363800"/>
            <a:ext cy="3912000" cx="748500"/>
          </a:xfrm>
          <a:prstGeom prst="rect">
            <a:avLst/>
          </a:prstGeom>
          <a:noFill/>
          <a:ln w="76200" cap="flat">
            <a:solidFill>
              <a:srgbClr val="FF0000"/>
            </a:solidFill>
            <a:prstDash val="solid"/>
            <a:round/>
            <a:headEnd w="med" len="med" type="none"/>
            <a:tailEnd w="med" len="med" type="none"/>
          </a:ln>
        </p:spPr>
        <p:txBody>
          <a:bodyPr bIns="91425" rIns="91425" lIns="91425" tIns="91425" anchor="ctr" anchorCtr="0">
            <a:noAutofit/>
          </a:bodyPr>
          <a:lstStyle/>
          <a:p/>
        </p:txBody>
      </p:sp>
      <p:sp>
        <p:nvSpPr>
          <p:cNvPr id="85" name="Shape 85"/>
          <p:cNvSpPr/>
          <p:nvPr/>
        </p:nvSpPr>
        <p:spPr>
          <a:xfrm>
            <a:off y="1943900" x="8391400"/>
            <a:ext cy="3912000" cx="748500"/>
          </a:xfrm>
          <a:prstGeom prst="rect">
            <a:avLst/>
          </a:prstGeom>
          <a:noFill/>
          <a:ln w="76200" cap="flat">
            <a:solidFill>
              <a:srgbClr val="FF0000"/>
            </a:solidFill>
            <a:prstDash val="solid"/>
            <a:round/>
            <a:headEnd w="med" len="med" type="none"/>
            <a:tailEnd w="med" len="med" type="none"/>
          </a:ln>
        </p:spPr>
        <p:txBody>
          <a:bodyPr bIns="91425" rIns="91425" lIns="91425" tIns="91425" anchor="ctr" anchorCtr="0">
            <a:noAutofit/>
          </a:bodyPr>
          <a:lstStyle/>
          <a:p/>
        </p:txBody>
      </p:sp>
      <p:sp>
        <p:nvSpPr>
          <p:cNvPr id="86" name="Shape 86"/>
          <p:cNvSpPr/>
          <p:nvPr/>
        </p:nvSpPr>
        <p:spPr>
          <a:xfrm>
            <a:off y="1943900" x="7642900"/>
            <a:ext cy="3912000" cx="748500"/>
          </a:xfrm>
          <a:prstGeom prst="rect">
            <a:avLst/>
          </a:prstGeom>
          <a:noFill/>
          <a:ln w="76200" cap="flat">
            <a:solidFill>
              <a:srgbClr val="FF0000"/>
            </a:solidFill>
            <a:prstDash val="solid"/>
            <a:round/>
            <a:headEnd w="med" len="med" type="none"/>
            <a:tailEnd w="med" len="med" type="none"/>
          </a:ln>
        </p:spPr>
        <p:txBody>
          <a:bodyPr bIns="91425" rIns="91425" lIns="91425" tIns="91425" anchor="ctr" anchorCtr="0">
            <a:noAutofit/>
          </a:bodyPr>
          <a:lstStyle/>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83"/>
                                        </p:tgtEl>
                                        <p:attrNameLst>
                                          <p:attrName>style.visibility</p:attrName>
                                        </p:attrNameLst>
                                      </p:cBhvr>
                                      <p:to>
                                        <p:strVal val="visible"/>
                                      </p:to>
                                    </p:set>
                                    <p:animEffect transition="in" filter="fade">
                                      <p:cBhvr>
                                        <p:cTn dur="1000"/>
                                        <p:tgtEl>
                                          <p:spTgt spid="83"/>
                                        </p:tgtEl>
                                      </p:cBhvr>
                                    </p:animEffect>
                                  </p:childTnLst>
                                </p:cTn>
                              </p:par>
                              <p:par>
                                <p:cTn presetID="10" fill="hold" presetSubtype="0" presetClass="entr" nodeType="withEffect">
                                  <p:stCondLst>
                                    <p:cond delay="0"/>
                                  </p:stCondLst>
                                  <p:childTnLst>
                                    <p:set>
                                      <p:cBhvr>
                                        <p:cTn dur="1" fill="hold">
                                          <p:stCondLst>
                                            <p:cond delay="0"/>
                                          </p:stCondLst>
                                        </p:cTn>
                                        <p:tgtEl>
                                          <p:spTgt spid="84"/>
                                        </p:tgtEl>
                                        <p:attrNameLst>
                                          <p:attrName>style.visibility</p:attrName>
                                        </p:attrNameLst>
                                      </p:cBhvr>
                                      <p:to>
                                        <p:strVal val="visible"/>
                                      </p:to>
                                    </p:set>
                                    <p:animEffect transition="in" filter="fade">
                                      <p:cBhvr>
                                        <p:cTn dur="1000"/>
                                        <p:tgtEl>
                                          <p:spTgt spid="84"/>
                                        </p:tgtEl>
                                      </p:cBhvr>
                                    </p:animEffect>
                                  </p:childTnLst>
                                </p:cTn>
                              </p:par>
                              <p:par>
                                <p:cTn presetID="10" fill="hold" presetSubtype="0" presetClass="entr" nodeType="with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fade">
                                      <p:cBhvr>
                                        <p:cTn dur="1000"/>
                                        <p:tgtEl>
                                          <p:spTgt spid="86"/>
                                        </p:tgtEl>
                                      </p:cBhvr>
                                    </p:animEffect>
                                  </p:childTnLst>
                                </p:cTn>
                              </p:par>
                              <p:par>
                                <p:cTn presetID="10" fill="hold" presetSubtype="0" presetClass="entr" nodeType="withEffect">
                                  <p:stCondLst>
                                    <p:cond delay="0"/>
                                  </p:stCondLst>
                                  <p:childTnLst>
                                    <p:set>
                                      <p:cBhvr>
                                        <p:cTn dur="1" fill="hold">
                                          <p:stCondLst>
                                            <p:cond delay="0"/>
                                          </p:stCondLst>
                                        </p:cTn>
                                        <p:tgtEl>
                                          <p:spTgt spid="85"/>
                                        </p:tgtEl>
                                        <p:attrNameLst>
                                          <p:attrName>style.visibility</p:attrName>
                                        </p:attrNameLst>
                                      </p:cBhvr>
                                      <p:to>
                                        <p:strVal val="visible"/>
                                      </p:to>
                                    </p:set>
                                    <p:animEffect transition="in" filter="fade">
                                      <p:cBhvr>
                                        <p:cTn dur="1000"/>
                                        <p:tgtEl>
                                          <p:spTgt spid="8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y="0" x="0"/>
          <a:ext cy="0" cx="0"/>
          <a:chOff y="0" x="0"/>
          <a:chExt cy="0" cx="0"/>
        </a:xfrm>
      </p:grpSpPr>
      <p:graphicFrame>
        <p:nvGraphicFramePr>
          <p:cNvPr id="91" name="Shape 91"/>
          <p:cNvGraphicFramePr/>
          <p:nvPr/>
        </p:nvGraphicFramePr>
        <p:xfrm>
          <a:off y="1180800" x="118775"/>
          <a:ext cy="3000000" cx="3000000"/>
        </p:xfrm>
        <a:graphic>
          <a:graphicData uri="http://schemas.openxmlformats.org/drawingml/2006/table">
            <a:tbl>
              <a:tblPr>
                <a:noFill/>
                <a:tableStyleId>{24513CA1-D130-44E8-B326-E88CD59DDA31}</a:tableStyleId>
              </a:tblPr>
              <a:tblGrid>
                <a:gridCol w="1607275"/>
                <a:gridCol w="2608950"/>
                <a:gridCol w="4721150"/>
              </a:tblGrid>
              <a:tr h="1361000">
                <a:tc>
                  <a:txBody>
                    <a:bodyPr>
                      <a:noAutofit/>
                    </a:bodyPr>
                    <a:lstStyle/>
                    <a:p/>
                  </a:txBody>
                  <a:tcPr marR="91425" marB="91425" marT="91425" marL="91425"/>
                </a:tc>
                <a:tc>
                  <a:txBody>
                    <a:bodyPr>
                      <a:noAutofit/>
                    </a:bodyPr>
                    <a:lstStyle/>
                    <a:p>
                      <a:pPr>
                        <a:buNone/>
                      </a:pPr>
                      <a:r>
                        <a:rPr sz="1800" lang="en"/>
                        <a:t>Point Grey Chameleon</a:t>
                      </a:r>
                    </a:p>
                  </a:txBody>
                  <a:tcPr marR="91425" marB="91425" marT="91425" marL="91425"/>
                </a:tc>
                <a:tc>
                  <a:txBody>
                    <a:bodyPr>
                      <a:noAutofit/>
                    </a:bodyPr>
                    <a:lstStyle/>
                    <a:p>
                      <a:pPr>
                        <a:buNone/>
                      </a:pPr>
                      <a:r>
                        <a:rPr sz="1800" lang="en"/>
                        <a:t>Webcams: Logitech C200 and Creative Live! Cam Chat HD</a:t>
                      </a:r>
                    </a:p>
                  </a:txBody>
                  <a:tcPr marR="91425" marB="91425" marT="91425" marL="91425"/>
                </a:tc>
              </a:tr>
              <a:tr h="1820575">
                <a:tc>
                  <a:txBody>
                    <a:bodyPr>
                      <a:noAutofit/>
                    </a:bodyPr>
                    <a:lstStyle/>
                    <a:p/>
                  </a:txBody>
                  <a:tcPr marR="91425" marB="91425" marT="91425" marL="91425"/>
                </a:tc>
                <a:tc>
                  <a:txBody>
                    <a:bodyPr>
                      <a:noAutofit/>
                    </a:bodyPr>
                    <a:lstStyle/>
                    <a:p>
                      <a:pPr rtl="0" lvl="0">
                        <a:buNone/>
                      </a:pPr>
                      <a:r>
                        <a:rPr lang="en"/>
                        <a:t>
</a:t>
                      </a:r>
                    </a:p>
                    <a:p>
                      <a:r>
                        <a:t/>
                      </a:r>
                    </a:p>
                    <a:p>
                      <a:r>
                        <a:t/>
                      </a:r>
                    </a:p>
                    <a:p>
                      <a:r>
                        <a:t/>
                      </a:r>
                    </a:p>
                    <a:p>
                      <a:r>
                        <a:t/>
                      </a:r>
                    </a:p>
                    <a:p>
                      <a:r>
                        <a:t/>
                      </a:r>
                    </a:p>
                  </a:txBody>
                  <a:tcPr marR="91425" marB="91425" marT="91425" marL="91425"/>
                </a:tc>
                <a:tc>
                  <a:txBody>
                    <a:bodyPr>
                      <a:noAutofit/>
                    </a:bodyPr>
                    <a:lstStyle/>
                    <a:p/>
                  </a:txBody>
                  <a:tcPr marR="91425" marB="91425" marT="91425" marL="91425"/>
                </a:tc>
              </a:tr>
              <a:tr h="592675">
                <a:tc rowSpan="2">
                  <a:txBody>
                    <a:bodyPr>
                      <a:noAutofit/>
                    </a:bodyPr>
                    <a:lstStyle/>
                    <a:p>
                      <a:pPr rtl="0" lvl="0">
                        <a:buNone/>
                      </a:pPr>
                      <a:r>
                        <a:rPr sz="1800" lang="en"/>
                        <a:t>Specifications</a:t>
                      </a:r>
                    </a:p>
                  </a:txBody>
                  <a:tcPr marR="91425" marB="91425" marT="91425" marL="91425"/>
                </a:tc>
                <a:tc rowSpan="2">
                  <a:txBody>
                    <a:bodyPr>
                      <a:noAutofit/>
                    </a:bodyPr>
                    <a:lstStyle/>
                    <a:p>
                      <a:pPr rtl="0" lvl="0">
                        <a:buNone/>
                      </a:pPr>
                      <a:r>
                        <a:rPr lang="en"/>
                        <a:t>Price: $295</a:t>
                      </a:r>
                    </a:p>
                    <a:p>
                      <a:pPr rtl="0" lvl="0">
                        <a:buNone/>
                      </a:pPr>
                      <a:r>
                        <a:rPr lang="en"/>
                        <a:t>Synchronization</a:t>
                      </a:r>
                    </a:p>
                    <a:p>
                      <a:pPr rtl="0" lvl="0">
                        <a:buNone/>
                      </a:pPr>
                      <a:r>
                        <a:rPr lang="en"/>
                        <a:t>No Compression</a:t>
                      </a:r>
                    </a:p>
                    <a:p>
                      <a:pPr rtl="0" lvl="0">
                        <a:buNone/>
                      </a:pPr>
                      <a:r>
                        <a:rPr lang="en"/>
                        <a:t>Interface: USB 2.0</a:t>
                      </a:r>
                    </a:p>
                  </a:txBody>
                  <a:tcPr marR="91425" marB="91425" marT="91425" marL="91425"/>
                </a:tc>
                <a:tc rowSpan="2">
                  <a:txBody>
                    <a:bodyPr>
                      <a:noAutofit/>
                    </a:bodyPr>
                    <a:lstStyle/>
                    <a:p>
                      <a:pPr rtl="0" lvl="0">
                        <a:buNone/>
                      </a:pPr>
                      <a:r>
                        <a:rPr lang="en"/>
                        <a:t>Price: ~$50-$100</a:t>
                      </a:r>
                    </a:p>
                    <a:p>
                      <a:pPr rtl="0" lvl="0">
                        <a:buClr>
                          <a:srgbClr val="000000"/>
                        </a:buClr>
                        <a:buSzPct val="78571"/>
                        <a:buFont typeface="Arial"/>
                        <a:buNone/>
                      </a:pPr>
                      <a:r>
                        <a:rPr lang="en"/>
                        <a:t>No Synchronization (Requires external hardware)</a:t>
                      </a:r>
                    </a:p>
                    <a:p>
                      <a:pPr rtl="0" lvl="0">
                        <a:buNone/>
                      </a:pPr>
                      <a:r>
                        <a:rPr lang="en"/>
                        <a:t>Compression</a:t>
                      </a:r>
                    </a:p>
                    <a:p>
                      <a:pPr rtl="0" lvl="0">
                        <a:buNone/>
                      </a:pPr>
                      <a:r>
                        <a:rPr lang="en"/>
                        <a:t>Interface: USB 2.0</a:t>
                      </a:r>
                    </a:p>
                  </a:txBody>
                  <a:tcPr marR="91425" marB="91425" marT="91425" marL="91425"/>
                </a:tc>
              </a:tr>
              <a:tr h="527975">
                <a:tc vMerge="1"/>
                <a:tc vMerge="1"/>
                <a:tc vMerge="1"/>
              </a:tr>
            </a:tbl>
          </a:graphicData>
        </a:graphic>
      </p:graphicFrame>
      <p:sp>
        <p:nvSpPr>
          <p:cNvPr id="92" name="Shape 92"/>
          <p:cNvSpPr txBox="1"/>
          <p:nvPr>
            <p:ph type="title"/>
          </p:nvPr>
        </p:nvSpPr>
        <p:spPr>
          <a:xfrm>
            <a:off y="-76200" x="210949"/>
            <a:ext cy="1143000" cx="8229600"/>
          </a:xfrm>
          <a:prstGeom prst="rect">
            <a:avLst/>
          </a:prstGeom>
        </p:spPr>
        <p:txBody>
          <a:bodyPr bIns="91425" rIns="91425" lIns="91425" tIns="91425" anchor="b" anchorCtr="0">
            <a:noAutofit/>
          </a:bodyPr>
          <a:lstStyle/>
          <a:p>
            <a:pPr>
              <a:buNone/>
            </a:pPr>
            <a:r>
              <a:rPr lang="en"/>
              <a:t>Camera Selection</a:t>
            </a:r>
          </a:p>
        </p:txBody>
      </p:sp>
      <p:sp>
        <p:nvSpPr>
          <p:cNvPr id="93" name="Shape 93"/>
          <p:cNvSpPr/>
          <p:nvPr/>
        </p:nvSpPr>
        <p:spPr>
          <a:xfrm>
            <a:off y="2742218" x="7114607"/>
            <a:ext cy="1373563" cx="1053085"/>
          </a:xfrm>
          <a:prstGeom prst="rect">
            <a:avLst/>
          </a:prstGeom>
          <a:blipFill>
            <a:blip r:embed="rId3"/>
            <a:stretch>
              <a:fillRect/>
            </a:stretch>
          </a:blipFill>
          <a:ln>
            <a:noFill/>
          </a:ln>
        </p:spPr>
      </p:sp>
      <p:sp>
        <p:nvSpPr>
          <p:cNvPr id="94" name="Shape 94"/>
          <p:cNvSpPr txBox="1"/>
          <p:nvPr/>
        </p:nvSpPr>
        <p:spPr>
          <a:xfrm>
            <a:off y="6497004" x="0"/>
            <a:ext cy="476400" cx="4304400"/>
          </a:xfrm>
          <a:prstGeom prst="rect">
            <a:avLst/>
          </a:prstGeom>
        </p:spPr>
        <p:txBody>
          <a:bodyPr bIns="91425" rIns="91425" lIns="91425" tIns="91425" anchor="ctr" anchorCtr="0">
            <a:noAutofit/>
          </a:bodyPr>
          <a:lstStyle/>
          <a:p>
            <a:pPr rtl="0" lvl="0">
              <a:buNone/>
            </a:pPr>
            <a:r>
              <a:rPr sz="1000" lang="en">
                <a:solidFill>
                  <a:srgbClr val="666666"/>
                </a:solidFill>
              </a:rPr>
              <a:t>http://www.opli.net/magazine/imaging/2012/point_grey_new_blackfly.aspx</a:t>
            </a:r>
          </a:p>
        </p:txBody>
      </p:sp>
      <p:sp>
        <p:nvSpPr>
          <p:cNvPr id="95" name="Shape 95"/>
          <p:cNvSpPr txBox="1"/>
          <p:nvPr/>
        </p:nvSpPr>
        <p:spPr>
          <a:xfrm rot="-30820">
            <a:off y="6357368" x="4353236"/>
            <a:ext cy="693928" cx="4785192"/>
          </a:xfrm>
          <a:prstGeom prst="rect">
            <a:avLst/>
          </a:prstGeom>
        </p:spPr>
        <p:txBody>
          <a:bodyPr bIns="91425" rIns="91425" lIns="91425" tIns="91425" anchor="ctr" anchorCtr="0">
            <a:noAutofit/>
          </a:bodyPr>
          <a:lstStyle/>
          <a:p>
            <a:pPr rtl="0" lvl="0">
              <a:buNone/>
            </a:pPr>
            <a:r>
              <a:rPr sz="1000" lang="en">
                <a:solidFill>
                  <a:srgbClr val="666666"/>
                </a:solidFill>
              </a:rPr>
              <a:t>http://www.amazon.com/Logitech-960-000415-Webcam-C200/dp/B002GP7ZTQ</a:t>
            </a:r>
          </a:p>
          <a:p>
            <a:pPr rtl="0" lvl="0">
              <a:buNone/>
            </a:pPr>
            <a:r>
              <a:rPr sz="1000" lang="en">
                <a:solidFill>
                  <a:srgbClr val="666666"/>
                </a:solidFill>
              </a:rPr>
              <a:t>http://www.amazon.com/Creative-Live-5-7MP-Webcam-Black/dp/B004431UBM</a:t>
            </a:r>
          </a:p>
        </p:txBody>
      </p:sp>
      <p:sp>
        <p:nvSpPr>
          <p:cNvPr id="96" name="Shape 96"/>
          <p:cNvSpPr/>
          <p:nvPr/>
        </p:nvSpPr>
        <p:spPr>
          <a:xfrm>
            <a:off y="2550322" x="2006471"/>
            <a:ext cy="1691015" cx="1900202"/>
          </a:xfrm>
          <a:prstGeom prst="rect">
            <a:avLst/>
          </a:prstGeom>
          <a:blipFill>
            <a:blip r:embed="rId4"/>
            <a:stretch>
              <a:fillRect/>
            </a:stretch>
          </a:blipFill>
          <a:ln>
            <a:noFill/>
          </a:ln>
        </p:spPr>
      </p:sp>
      <p:sp>
        <p:nvSpPr>
          <p:cNvPr id="97" name="Shape 97"/>
          <p:cNvSpPr/>
          <p:nvPr/>
        </p:nvSpPr>
        <p:spPr>
          <a:xfrm>
            <a:off y="2932556" x="4539025"/>
            <a:ext cy="992887" cx="1987020"/>
          </a:xfrm>
          <a:prstGeom prst="rect">
            <a:avLst/>
          </a:prstGeom>
          <a:blipFill>
            <a:blip r:embed="rId5"/>
            <a:stretch>
              <a:fillRect/>
            </a:stretch>
          </a:blipFill>
          <a:ln>
            <a:noFill/>
          </a:ln>
        </p:spPr>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y="0" x="0"/>
          <a:ext cy="0" cx="0"/>
          <a:chOff y="0" x="0"/>
          <a:chExt cy="0" cx="0"/>
        </a:xfrm>
      </p:grpSpPr>
      <p:graphicFrame>
        <p:nvGraphicFramePr>
          <p:cNvPr id="102" name="Shape 102"/>
          <p:cNvGraphicFramePr/>
          <p:nvPr/>
        </p:nvGraphicFramePr>
        <p:xfrm>
          <a:off y="436000" x="194975"/>
          <a:ext cy="3000000" cx="3000000"/>
        </p:xfrm>
        <a:graphic>
          <a:graphicData uri="http://schemas.openxmlformats.org/drawingml/2006/table">
            <a:tbl>
              <a:tblPr>
                <a:noFill/>
                <a:tableStyleId>{A9B297ED-EF56-4D3E-BC36-C4CACA3855B8}</a:tableStyleId>
              </a:tblPr>
              <a:tblGrid>
                <a:gridCol w="1623775"/>
                <a:gridCol w="3133725"/>
                <a:gridCol w="3864225"/>
              </a:tblGrid>
              <a:tr h="902500">
                <a:tc>
                  <a:txBody>
                    <a:bodyPr>
                      <a:noAutofit/>
                    </a:bodyPr>
                    <a:lstStyle/>
                    <a:p/>
                  </a:txBody>
                  <a:tcPr marR="91425" marB="91425" marT="91425" marL="91425"/>
                </a:tc>
                <a:tc>
                  <a:txBody>
                    <a:bodyPr>
                      <a:noAutofit/>
                    </a:bodyPr>
                    <a:lstStyle/>
                    <a:p>
                      <a:pPr rtl="0" lvl="0">
                        <a:buNone/>
                      </a:pPr>
                      <a:r>
                        <a:rPr sz="1800" lang="en"/>
                        <a:t>Point Grey Blackfly</a:t>
                      </a:r>
                    </a:p>
                  </a:txBody>
                  <a:tcPr marR="91425" marB="91425" marT="91425" marL="91425"/>
                </a:tc>
                <a:tc>
                  <a:txBody>
                    <a:bodyPr>
                      <a:noAutofit/>
                    </a:bodyPr>
                    <a:lstStyle/>
                    <a:p>
                      <a:pPr rtl="0" lvl="0">
                        <a:buNone/>
                      </a:pPr>
                      <a:r>
                        <a:rPr sz="1800" lang="en"/>
                        <a:t>e-CAM51_USB 5.0MP Autofocus HD USB Camera Module</a:t>
                      </a:r>
                    </a:p>
                  </a:txBody>
                  <a:tcPr marR="91425" marB="91425" marT="91425" marL="91425"/>
                </a:tc>
              </a:tr>
              <a:tr h="2402725">
                <a:tc>
                  <a:txBody>
                    <a:bodyPr>
                      <a:noAutofit/>
                    </a:bodyPr>
                    <a:lstStyle/>
                    <a:p/>
                  </a:txBody>
                  <a:tcPr marR="91425" marB="91425" marT="91425" marL="91425"/>
                </a:tc>
                <a:tc>
                  <a:txBody>
                    <a:bodyPr>
                      <a:noAutofit/>
                    </a:bodyPr>
                    <a:lstStyle/>
                    <a:p>
                      <a:pPr rtl="0" lvl="0">
                        <a:buNone/>
                      </a:pPr>
                      <a:r>
                        <a:rPr lang="en"/>
                        <a:t>
</a:t>
                      </a:r>
                    </a:p>
                    <a:p>
                      <a:r>
                        <a:t/>
                      </a:r>
                    </a:p>
                    <a:p>
                      <a:r>
                        <a:t/>
                      </a:r>
                    </a:p>
                    <a:p>
                      <a:r>
                        <a:t/>
                      </a:r>
                    </a:p>
                    <a:p>
                      <a:r>
                        <a:t/>
                      </a:r>
                    </a:p>
                    <a:p>
                      <a:r>
                        <a:t/>
                      </a:r>
                    </a:p>
                  </a:txBody>
                  <a:tcPr marR="91425" marB="91425" marT="91425" marL="91425"/>
                </a:tc>
                <a:tc>
                  <a:txBody>
                    <a:bodyPr>
                      <a:noAutofit/>
                    </a:bodyPr>
                    <a:lstStyle/>
                    <a:p/>
                  </a:txBody>
                  <a:tcPr marR="91425" marB="91425" marT="91425" marL="91425"/>
                </a:tc>
              </a:tr>
              <a:tr h="992875">
                <a:tc rowSpan="2">
                  <a:txBody>
                    <a:bodyPr>
                      <a:noAutofit/>
                    </a:bodyPr>
                    <a:lstStyle/>
                    <a:p>
                      <a:pPr rtl="0" lvl="0">
                        <a:buNone/>
                      </a:pPr>
                      <a:r>
                        <a:rPr sz="1800" lang="en"/>
                        <a:t>Specifications</a:t>
                      </a:r>
                    </a:p>
                  </a:txBody>
                  <a:tcPr marR="91425" marB="91425" marT="91425" marL="91425"/>
                </a:tc>
                <a:tc rowSpan="2">
                  <a:txBody>
                    <a:bodyPr>
                      <a:noAutofit/>
                    </a:bodyPr>
                    <a:lstStyle/>
                    <a:p>
                      <a:pPr rtl="0" lvl="0">
                        <a:buNone/>
                      </a:pPr>
                      <a:r>
                        <a:rPr lang="en"/>
                        <a:t>Price:$395</a:t>
                      </a:r>
                    </a:p>
                    <a:p>
                      <a:pPr rtl="0" lvl="0">
                        <a:buNone/>
                      </a:pPr>
                      <a:r>
                        <a:rPr lang="en"/>
                        <a:t>Interface: GigE</a:t>
                      </a:r>
                    </a:p>
                    <a:p>
                      <a:pPr rtl="0" lvl="0">
                        <a:buNone/>
                      </a:pPr>
                      <a:r>
                        <a:rPr lang="en"/>
                        <a:t>Synchronization</a:t>
                      </a:r>
                    </a:p>
                    <a:p>
                      <a:pPr rtl="0" lvl="0">
                        <a:buNone/>
                      </a:pPr>
                      <a:r>
                        <a:rPr lang="en"/>
                        <a:t>No Compression</a:t>
                      </a:r>
                    </a:p>
                  </a:txBody>
                  <a:tcPr marR="91425" marB="91425" marT="91425" marL="91425"/>
                </a:tc>
                <a:tc rowSpan="2">
                  <a:txBody>
                    <a:bodyPr>
                      <a:noAutofit/>
                    </a:bodyPr>
                    <a:lstStyle/>
                    <a:p>
                      <a:pPr rtl="0" lvl="0">
                        <a:buNone/>
                      </a:pPr>
                      <a:r>
                        <a:rPr lang="en"/>
                        <a:t>Price:$89</a:t>
                      </a:r>
                    </a:p>
                    <a:p>
                      <a:pPr rtl="0" lvl="0">
                        <a:buNone/>
                      </a:pPr>
                      <a:r>
                        <a:rPr lang="en"/>
                        <a:t>Interface: USB 2.0</a:t>
                      </a:r>
                    </a:p>
                    <a:p>
                      <a:pPr rtl="0" lvl="0">
                        <a:buNone/>
                      </a:pPr>
                      <a:r>
                        <a:rPr lang="en"/>
                        <a:t>Synchronization</a:t>
                      </a:r>
                    </a:p>
                    <a:p>
                      <a:pPr rtl="0" lvl="0">
                        <a:buNone/>
                      </a:pPr>
                      <a:r>
                        <a:rPr lang="en"/>
                        <a:t>Compression: M -JPEG</a:t>
                      </a:r>
                    </a:p>
                  </a:txBody>
                  <a:tcPr marR="91425" marB="91425" marT="91425" marL="91425"/>
                </a:tc>
              </a:tr>
              <a:tr h="630025">
                <a:tc vMerge="1"/>
                <a:tc vMerge="1"/>
                <a:tc vMerge="1"/>
              </a:tr>
            </a:tbl>
          </a:graphicData>
        </a:graphic>
      </p:graphicFrame>
      <p:sp>
        <p:nvSpPr>
          <p:cNvPr id="103" name="Shape 103"/>
          <p:cNvSpPr/>
          <p:nvPr/>
        </p:nvSpPr>
        <p:spPr>
          <a:xfrm>
            <a:off y="1596664" x="1873150"/>
            <a:ext cy="1914229" cx="2910156"/>
          </a:xfrm>
          <a:prstGeom prst="rect">
            <a:avLst/>
          </a:prstGeom>
          <a:blipFill>
            <a:blip r:embed="rId3"/>
            <a:stretch>
              <a:fillRect/>
            </a:stretch>
          </a:blipFill>
          <a:ln>
            <a:noFill/>
          </a:ln>
        </p:spPr>
      </p:sp>
      <p:sp>
        <p:nvSpPr>
          <p:cNvPr id="104" name="Shape 104"/>
          <p:cNvSpPr/>
          <p:nvPr/>
        </p:nvSpPr>
        <p:spPr>
          <a:xfrm>
            <a:off y="1368064" x="5579541"/>
            <a:ext cy="2327898" cx="2522758"/>
          </a:xfrm>
          <a:prstGeom prst="rect">
            <a:avLst/>
          </a:prstGeom>
          <a:blipFill>
            <a:blip r:embed="rId4"/>
            <a:stretch>
              <a:fillRect/>
            </a:stretch>
          </a:blipFill>
        </p:spPr>
      </p:sp>
      <p:sp>
        <p:nvSpPr>
          <p:cNvPr id="105" name="Shape 105"/>
          <p:cNvSpPr txBox="1"/>
          <p:nvPr/>
        </p:nvSpPr>
        <p:spPr>
          <a:xfrm rot="-30812">
            <a:off y="6638233" x="226750"/>
            <a:ext cy="250508" cx="8836554"/>
          </a:xfrm>
          <a:prstGeom prst="rect">
            <a:avLst/>
          </a:prstGeom>
        </p:spPr>
        <p:txBody>
          <a:bodyPr bIns="91425" rIns="91425" lIns="91425" tIns="91425" anchor="ctr" anchorCtr="0">
            <a:noAutofit/>
          </a:bodyPr>
          <a:lstStyle/>
          <a:p>
            <a:pPr rtl="0" lvl="0">
              <a:buNone/>
            </a:pPr>
            <a:r>
              <a:rPr sz="1000" lang="en">
                <a:solidFill>
                  <a:schemeClr val="dk2"/>
                </a:solidFill>
              </a:rPr>
              <a:t>http://automate2013.com/exhibitor_list/point_grey_research_inc                               http://www.e-consystems.com/5mp-usb-cameraboard.asp</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y="0" x="0"/>
          <a:ext cy="0" cx="0"/>
          <a:chOff y="0" x="0"/>
          <a:chExt cy="0" cx="0"/>
        </a:xfrm>
      </p:grpSpPr>
      <p:sp>
        <p:nvSpPr>
          <p:cNvPr id="110" name="Shape 110"/>
          <p:cNvSpPr/>
          <p:nvPr/>
        </p:nvSpPr>
        <p:spPr>
          <a:xfrm>
            <a:off y="1993300" x="84212"/>
            <a:ext cy="3543300" cx="5172075"/>
          </a:xfrm>
          <a:prstGeom prst="rect">
            <a:avLst/>
          </a:prstGeom>
          <a:blipFill>
            <a:blip r:embed="rId3"/>
            <a:stretch>
              <a:fillRect/>
            </a:stretch>
          </a:blipFill>
          <a:ln>
            <a:noFill/>
          </a:ln>
        </p:spPr>
      </p:sp>
      <p:sp>
        <p:nvSpPr>
          <p:cNvPr id="111" name="Shape 111"/>
          <p:cNvSpPr txBox="1"/>
          <p:nvPr>
            <p:ph type="title"/>
          </p:nvPr>
        </p:nvSpPr>
        <p:spPr>
          <a:xfrm>
            <a:off y="106811" x="657500"/>
            <a:ext cy="1143000" cx="7586699"/>
          </a:xfrm>
          <a:prstGeom prst="rect">
            <a:avLst/>
          </a:prstGeom>
        </p:spPr>
        <p:txBody>
          <a:bodyPr bIns="91425" rIns="91425" lIns="91425" tIns="91425" anchor="b" anchorCtr="0">
            <a:noAutofit/>
          </a:bodyPr>
          <a:lstStyle/>
          <a:p>
            <a:pPr algn="ctr">
              <a:buNone/>
            </a:pPr>
            <a:r>
              <a:rPr lang="en"/>
              <a:t>MTF</a:t>
            </a:r>
          </a:p>
        </p:txBody>
      </p:sp>
      <p:sp>
        <p:nvSpPr>
          <p:cNvPr id="112" name="Shape 112"/>
          <p:cNvSpPr txBox="1"/>
          <p:nvPr/>
        </p:nvSpPr>
        <p:spPr>
          <a:xfrm>
            <a:off y="3977400" x="5268850"/>
            <a:ext cy="452400" cx="3429300"/>
          </a:xfrm>
          <a:prstGeom prst="rect">
            <a:avLst/>
          </a:prstGeom>
          <a:noFill/>
        </p:spPr>
        <p:txBody>
          <a:bodyPr bIns="91425" rIns="91425" lIns="91425" tIns="91425" anchor="t" anchorCtr="0">
            <a:noAutofit/>
          </a:bodyPr>
          <a:lstStyle/>
          <a:p>
            <a:pPr algn="ctr" rtl="0" lvl="0">
              <a:buNone/>
            </a:pPr>
            <a:r>
              <a:rPr lang="en"/>
              <a:t>Spatial Frequency (cycles/mm)</a:t>
            </a:r>
          </a:p>
        </p:txBody>
      </p:sp>
      <p:sp>
        <p:nvSpPr>
          <p:cNvPr id="113" name="Shape 113"/>
          <p:cNvSpPr txBox="1"/>
          <p:nvPr/>
        </p:nvSpPr>
        <p:spPr>
          <a:xfrm>
            <a:off y="3352800" x="841450"/>
            <a:ext cy="457200" cx="3657600"/>
          </a:xfrm>
          <a:prstGeom prst="rect">
            <a:avLst/>
          </a:prstGeom>
          <a:noFill/>
        </p:spPr>
        <p:txBody>
          <a:bodyPr bIns="91425" rIns="91425" lIns="91425" tIns="91425" anchor="t" anchorCtr="0">
            <a:noAutofit/>
          </a:bodyPr>
          <a:lstStyle/>
          <a:p/>
        </p:txBody>
      </p:sp>
      <p:grpSp>
        <p:nvGrpSpPr>
          <p:cNvPr id="114" name="Shape 114"/>
          <p:cNvGrpSpPr/>
          <p:nvPr/>
        </p:nvGrpSpPr>
        <p:grpSpPr>
          <a:xfrm>
            <a:off y="1378055" x="5099332"/>
            <a:ext cy="2582689" cx="700200"/>
            <a:chOff y="1663460" x="4917343"/>
            <a:chExt cy="2582689" cx="700200"/>
          </a:xfrm>
        </p:grpSpPr>
        <p:cxnSp>
          <p:nvCxnSpPr>
            <p:cNvPr id="115" name="Shape 115"/>
            <p:cNvCxnSpPr/>
            <p:nvPr/>
          </p:nvCxnSpPr>
          <p:spPr>
            <a:xfrm rot="10800000" flipH="1">
              <a:off y="1663460" x="5311307"/>
              <a:ext cy="2472899" cx="44400"/>
            </a:xfrm>
            <a:prstGeom prst="straightConnector1">
              <a:avLst/>
            </a:prstGeom>
            <a:noFill/>
            <a:ln w="19050" cap="flat">
              <a:solidFill>
                <a:schemeClr val="dk2"/>
              </a:solidFill>
              <a:prstDash val="solid"/>
              <a:round/>
              <a:headEnd w="lg" len="lg" type="none"/>
              <a:tailEnd w="lg" len="lg" type="triangle"/>
            </a:ln>
          </p:spPr>
        </p:cxnSp>
        <p:sp>
          <p:nvSpPr>
            <p:cNvPr id="116" name="Shape 116"/>
            <p:cNvSpPr txBox="1"/>
            <p:nvPr/>
          </p:nvSpPr>
          <p:spPr>
            <a:xfrm>
              <a:off y="3837550" x="5063250"/>
              <a:ext cy="408599" cx="277199"/>
            </a:xfrm>
            <a:prstGeom prst="rect">
              <a:avLst/>
            </a:prstGeom>
            <a:noFill/>
          </p:spPr>
          <p:txBody>
            <a:bodyPr bIns="91425" rIns="91425" lIns="91425" tIns="91425" anchor="t" anchorCtr="0">
              <a:noAutofit/>
            </a:bodyPr>
            <a:lstStyle/>
            <a:p>
              <a:pPr>
                <a:buNone/>
              </a:pPr>
              <a:r>
                <a:rPr lang="en"/>
                <a:t>0</a:t>
              </a:r>
            </a:p>
          </p:txBody>
        </p:sp>
        <p:sp>
          <p:nvSpPr>
            <p:cNvPr id="117" name="Shape 117"/>
            <p:cNvSpPr txBox="1"/>
            <p:nvPr/>
          </p:nvSpPr>
          <p:spPr>
            <a:xfrm>
              <a:off y="1823950" x="4917343"/>
              <a:ext cy="291900" cx="700200"/>
            </a:xfrm>
            <a:prstGeom prst="rect">
              <a:avLst/>
            </a:prstGeom>
            <a:noFill/>
          </p:spPr>
          <p:txBody>
            <a:bodyPr bIns="91425" rIns="91425" lIns="91425" tIns="91425" anchor="t" anchorCtr="0">
              <a:noAutofit/>
            </a:bodyPr>
            <a:lstStyle/>
            <a:p>
              <a:pPr>
                <a:buNone/>
              </a:pPr>
              <a:r>
                <a:rPr lang="en"/>
                <a:t>100</a:t>
              </a:r>
            </a:p>
          </p:txBody>
        </p:sp>
      </p:grpSp>
      <p:grpSp>
        <p:nvGrpSpPr>
          <p:cNvPr id="118" name="Shape 118"/>
          <p:cNvGrpSpPr/>
          <p:nvPr/>
        </p:nvGrpSpPr>
        <p:grpSpPr>
          <a:xfrm>
            <a:off y="1361400" x="4951236"/>
            <a:ext cy="2615999" cx="3518999"/>
            <a:chOff y="1540056" x="4669307"/>
            <a:chExt cy="2615999" cx="3518999"/>
          </a:xfrm>
        </p:grpSpPr>
        <p:cxnSp>
          <p:nvCxnSpPr>
            <p:cNvPr id="119" name="Shape 119"/>
            <p:cNvCxnSpPr/>
            <p:nvPr/>
          </p:nvCxnSpPr>
          <p:spPr>
            <a:xfrm rot="10800000" flipH="1">
              <a:off y="4136256" x="5311307"/>
              <a:ext cy="19799" cx="2876999"/>
            </a:xfrm>
            <a:prstGeom prst="straightConnector1">
              <a:avLst/>
            </a:prstGeom>
            <a:noFill/>
            <a:ln w="19050" cap="flat">
              <a:solidFill>
                <a:schemeClr val="dk2"/>
              </a:solidFill>
              <a:prstDash val="solid"/>
              <a:round/>
              <a:headEnd w="lg" len="lg" type="none"/>
              <a:tailEnd w="lg" len="lg" type="triangle"/>
            </a:ln>
          </p:spPr>
        </p:cxnSp>
        <p:sp>
          <p:nvSpPr>
            <p:cNvPr id="120" name="Shape 120"/>
            <p:cNvSpPr txBox="1"/>
            <p:nvPr/>
          </p:nvSpPr>
          <p:spPr>
            <a:xfrm rot="-5372536">
              <a:off y="2527495" x="3694716"/>
              <a:ext cy="621320" cx="2591182"/>
            </a:xfrm>
            <a:prstGeom prst="rect">
              <a:avLst/>
            </a:prstGeom>
          </p:spPr>
          <p:txBody>
            <a:bodyPr bIns="91425" rIns="91425" lIns="91425" tIns="91425" anchor="ctr" anchorCtr="0">
              <a:noAutofit/>
            </a:bodyPr>
            <a:lstStyle/>
            <a:p>
              <a:pPr rtl="0" lvl="0">
                <a:buNone/>
              </a:pPr>
              <a:r>
                <a:rPr lang="en"/>
                <a:t>Modulation Transfer (%)</a:t>
              </a:r>
            </a:p>
            <a:p>
              <a:r>
                <a:t/>
              </a:r>
            </a:p>
          </p:txBody>
        </p:sp>
        <p:sp>
          <p:nvSpPr>
            <p:cNvPr id="121" name="Shape 121"/>
            <p:cNvSpPr/>
            <p:nvPr/>
          </p:nvSpPr>
          <p:spPr>
            <a:xfrm>
              <a:off y="1984450" x="5486400"/>
              <a:ext cy="1984450" cx="2470850"/>
            </a:xfrm>
            <a:custGeom>
              <a:pathLst>
                <a:path w="98834" extrusionOk="0" h="79378">
                  <a:moveTo>
                    <a:pt y="0" x="0"/>
                  </a:moveTo>
                  <a:cubicBezTo>
                    <a:pt y="583" x="7393"/>
                    <a:pt y="-778" x="31614"/>
                    <a:pt y="3502" x="44358"/>
                  </a:cubicBezTo>
                  <a:cubicBezTo>
                    <a:pt y="7782" x="57101"/>
                    <a:pt y="14494" x="67995"/>
                    <a:pt y="25681" x="76459"/>
                  </a:cubicBezTo>
                  <a:cubicBezTo>
                    <a:pt y="36867" x="84922"/>
                    <a:pt y="61868" x="91440"/>
                    <a:pt y="70623" x="95137"/>
                  </a:cubicBezTo>
                  <a:cubicBezTo>
                    <a:pt y="79377" x="98833"/>
                    <a:pt y="76945" x="98054"/>
                    <a:pt y="78210" x="98638"/>
                  </a:cubicBezTo>
                </a:path>
              </a:pathLst>
            </a:custGeom>
            <a:noFill/>
            <a:ln w="76200" cap="flat">
              <a:solidFill>
                <a:srgbClr val="FF0000"/>
              </a:solidFill>
              <a:prstDash val="solid"/>
              <a:round/>
              <a:headEnd w="lg" len="lg" type="none"/>
              <a:tailEnd w="lg" len="lg" type="none"/>
            </a:ln>
          </p:spPr>
        </p:sp>
        <p:cxnSp>
          <p:nvCxnSpPr>
            <p:cNvPr id="122" name="Shape 122"/>
            <p:cNvCxnSpPr/>
            <p:nvPr/>
          </p:nvCxnSpPr>
          <p:spPr>
            <a:xfrm>
              <a:off y="1984450" x="5530175"/>
              <a:ext cy="0" cx="2655600"/>
            </a:xfrm>
            <a:prstGeom prst="straightConnector1">
              <a:avLst/>
            </a:prstGeom>
            <a:noFill/>
            <a:ln w="76200" cap="flat">
              <a:solidFill>
                <a:srgbClr val="00FF00"/>
              </a:solidFill>
              <a:prstDash val="dash"/>
              <a:round/>
              <a:headEnd w="lg" len="lg" type="none"/>
              <a:tailEnd w="lg" len="lg" type="none"/>
            </a:ln>
          </p:spPr>
        </p:cxnSp>
      </p:grpSp>
      <p:cxnSp>
        <p:nvCxnSpPr>
          <p:cNvPr id="123" name="Shape 123"/>
          <p:cNvCxnSpPr/>
          <p:nvPr/>
        </p:nvCxnSpPr>
        <p:spPr>
          <a:xfrm rot="10800000" flipH="1">
            <a:off y="4773775" x="5573650"/>
            <a:ext cy="6599" cx="992399"/>
          </a:xfrm>
          <a:prstGeom prst="straightConnector1">
            <a:avLst/>
          </a:prstGeom>
          <a:noFill/>
          <a:ln w="76200" cap="flat">
            <a:solidFill>
              <a:srgbClr val="00FF00"/>
            </a:solidFill>
            <a:prstDash val="dash"/>
            <a:round/>
            <a:headEnd w="lg" len="lg" type="none"/>
            <a:tailEnd w="lg" len="lg" type="none"/>
          </a:ln>
        </p:spPr>
      </p:cxnSp>
      <p:sp>
        <p:nvSpPr>
          <p:cNvPr id="124" name="Shape 124"/>
          <p:cNvSpPr txBox="1"/>
          <p:nvPr/>
        </p:nvSpPr>
        <p:spPr>
          <a:xfrm>
            <a:off y="4594675" x="6594035"/>
            <a:ext cy="364800" cx="1969799"/>
          </a:xfrm>
          <a:prstGeom prst="rect">
            <a:avLst/>
          </a:prstGeom>
          <a:noFill/>
        </p:spPr>
        <p:txBody>
          <a:bodyPr bIns="91425" rIns="91425" lIns="91425" tIns="91425" anchor="t" anchorCtr="0">
            <a:noAutofit/>
          </a:bodyPr>
          <a:lstStyle/>
          <a:p>
            <a:pPr>
              <a:buNone/>
            </a:pPr>
            <a:r>
              <a:rPr lang="en"/>
              <a:t>Ideal imaging system</a:t>
            </a:r>
          </a:p>
        </p:txBody>
      </p:sp>
      <p:sp>
        <p:nvSpPr>
          <p:cNvPr id="125" name="Shape 125"/>
          <p:cNvSpPr txBox="1"/>
          <p:nvPr/>
        </p:nvSpPr>
        <p:spPr>
          <a:xfrm>
            <a:off y="5374650" x="5915435"/>
            <a:ext cy="393900" cx="3326999"/>
          </a:xfrm>
          <a:prstGeom prst="rect">
            <a:avLst/>
          </a:prstGeom>
          <a:noFill/>
        </p:spPr>
        <p:txBody>
          <a:bodyPr bIns="91425" rIns="91425" lIns="91425" tIns="91425" anchor="t" anchorCtr="0">
            <a:noAutofit/>
          </a:bodyPr>
          <a:lstStyle/>
          <a:p>
            <a:pPr>
              <a:buNone/>
            </a:pPr>
            <a:r>
              <a:rPr lang="en"/>
              <a:t>
</a:t>
            </a:r>
          </a:p>
        </p:txBody>
      </p:sp>
      <p:sp>
        <p:nvSpPr>
          <p:cNvPr id="126" name="Shape 126"/>
          <p:cNvSpPr/>
          <p:nvPr/>
        </p:nvSpPr>
        <p:spPr>
          <a:xfrm>
            <a:off y="3041525" x="787950"/>
            <a:ext cy="218999" cx="233399"/>
          </a:xfrm>
          <a:prstGeom prst="ellipse">
            <a:avLst/>
          </a:prstGeom>
          <a:solidFill>
            <a:srgbClr val="0000FF"/>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127" name="Shape 127"/>
          <p:cNvSpPr/>
          <p:nvPr/>
        </p:nvSpPr>
        <p:spPr>
          <a:xfrm>
            <a:off y="3133800" x="2268175"/>
            <a:ext cy="218999" cx="233399"/>
          </a:xfrm>
          <a:prstGeom prst="ellipse">
            <a:avLst/>
          </a:prstGeom>
          <a:solidFill>
            <a:srgbClr val="FFFF00"/>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128" name="Shape 128"/>
          <p:cNvSpPr/>
          <p:nvPr/>
        </p:nvSpPr>
        <p:spPr>
          <a:xfrm>
            <a:off y="3471900" x="8146800"/>
            <a:ext cy="218999" cx="233399"/>
          </a:xfrm>
          <a:prstGeom prst="ellipse">
            <a:avLst/>
          </a:prstGeom>
          <a:solidFill>
            <a:srgbClr val="FFFF00"/>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129" name="Shape 129"/>
          <p:cNvSpPr/>
          <p:nvPr/>
        </p:nvSpPr>
        <p:spPr>
          <a:xfrm>
            <a:off y="1774300" x="6594035"/>
            <a:ext cy="218999" cx="233399"/>
          </a:xfrm>
          <a:prstGeom prst="ellipse">
            <a:avLst/>
          </a:prstGeom>
          <a:solidFill>
            <a:srgbClr val="0000FF"/>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130" name="Shape 130"/>
          <p:cNvSpPr/>
          <p:nvPr/>
        </p:nvSpPr>
        <p:spPr>
          <a:xfrm>
            <a:off y="5462100" x="5573650"/>
            <a:ext cy="218999" cx="233399"/>
          </a:xfrm>
          <a:prstGeom prst="ellipse">
            <a:avLst/>
          </a:prstGeom>
          <a:solidFill>
            <a:srgbClr val="0000FF"/>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131" name="Shape 131"/>
          <p:cNvSpPr/>
          <p:nvPr/>
        </p:nvSpPr>
        <p:spPr>
          <a:xfrm>
            <a:off y="5912675" x="5566132"/>
            <a:ext cy="218999" cx="233399"/>
          </a:xfrm>
          <a:prstGeom prst="ellipse">
            <a:avLst/>
          </a:prstGeom>
          <a:solidFill>
            <a:srgbClr val="FFFF00"/>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cxnSp>
        <p:nvCxnSpPr>
          <p:cNvPr id="132" name="Shape 132"/>
          <p:cNvCxnSpPr/>
          <p:nvPr/>
        </p:nvCxnSpPr>
        <p:spPr>
          <a:xfrm>
            <a:off y="5098925" x="5559350"/>
            <a:ext cy="0" cx="919200"/>
          </a:xfrm>
          <a:prstGeom prst="straightConnector1">
            <a:avLst/>
          </a:prstGeom>
          <a:noFill/>
          <a:ln w="76200" cap="flat">
            <a:solidFill>
              <a:srgbClr val="FF0000"/>
            </a:solidFill>
            <a:prstDash val="solid"/>
            <a:round/>
            <a:headEnd w="lg" len="lg" type="none"/>
            <a:tailEnd w="lg" len="lg" type="none"/>
          </a:ln>
        </p:spPr>
      </p:cxnSp>
      <p:sp>
        <p:nvSpPr>
          <p:cNvPr id="133" name="Shape 133"/>
          <p:cNvSpPr txBox="1"/>
          <p:nvPr/>
        </p:nvSpPr>
        <p:spPr>
          <a:xfrm>
            <a:off y="5681100" x="204300"/>
            <a:ext cy="335700" cx="6172199"/>
          </a:xfrm>
          <a:prstGeom prst="rect">
            <a:avLst/>
          </a:prstGeom>
          <a:noFill/>
        </p:spPr>
        <p:txBody>
          <a:bodyPr bIns="91425" rIns="91425" lIns="91425" tIns="91425" anchor="t" anchorCtr="0">
            <a:noAutofit/>
          </a:bodyPr>
          <a:lstStyle/>
          <a:p>
            <a:pPr rtl="0" lvl="0">
              <a:buNone/>
            </a:pPr>
            <a:r>
              <a:rPr sz="1000" lang="en">
                <a:solidFill>
                  <a:srgbClr val="666666"/>
                </a:solidFill>
              </a:rPr>
              <a:t>source: MTF ppt, David Long, 2013</a:t>
            </a:r>
          </a:p>
        </p:txBody>
      </p:sp>
      <p:sp>
        <p:nvSpPr>
          <p:cNvPr id="134" name="Shape 134"/>
          <p:cNvSpPr txBox="1"/>
          <p:nvPr/>
        </p:nvSpPr>
        <p:spPr>
          <a:xfrm>
            <a:off y="4982175" x="6668300"/>
            <a:ext cy="291900" cx="1575900"/>
          </a:xfrm>
          <a:prstGeom prst="rect">
            <a:avLst/>
          </a:prstGeom>
          <a:noFill/>
        </p:spPr>
        <p:txBody>
          <a:bodyPr bIns="91425" rIns="91425" lIns="91425" tIns="91425" anchor="t" anchorCtr="0">
            <a:noAutofit/>
          </a:bodyPr>
          <a:lstStyle/>
          <a:p>
            <a:pPr rtl="0" lvl="0">
              <a:buNone/>
            </a:pPr>
            <a:r>
              <a:rPr lang="en"/>
              <a:t>MTF curve</a:t>
            </a:r>
          </a:p>
          <a:p>
            <a:r>
              <a:t/>
            </a:r>
          </a:p>
        </p:txBody>
      </p:sp>
      <p:sp>
        <p:nvSpPr>
          <p:cNvPr id="135" name="Shape 135"/>
          <p:cNvSpPr txBox="1"/>
          <p:nvPr/>
        </p:nvSpPr>
        <p:spPr>
          <a:xfrm>
            <a:off y="5453575" x="5918675"/>
            <a:ext cy="264600" cx="2434800"/>
          </a:xfrm>
          <a:prstGeom prst="rect">
            <a:avLst/>
          </a:prstGeom>
          <a:noFill/>
        </p:spPr>
        <p:txBody>
          <a:bodyPr bIns="91425" rIns="91425" lIns="91425" tIns="91425" anchor="t" anchorCtr="0">
            <a:noAutofit/>
          </a:bodyPr>
          <a:lstStyle/>
          <a:p>
            <a:pPr>
              <a:buNone/>
            </a:pPr>
            <a:r>
              <a:rPr lang="en"/>
              <a:t>High resolution at this point</a:t>
            </a:r>
          </a:p>
        </p:txBody>
      </p:sp>
      <p:sp>
        <p:nvSpPr>
          <p:cNvPr id="136" name="Shape 136"/>
          <p:cNvSpPr txBox="1"/>
          <p:nvPr/>
        </p:nvSpPr>
        <p:spPr>
          <a:xfrm>
            <a:off y="5839775" x="5909525"/>
            <a:ext cy="364800" cx="2453100"/>
          </a:xfrm>
          <a:prstGeom prst="rect">
            <a:avLst/>
          </a:prstGeom>
          <a:noFill/>
        </p:spPr>
        <p:txBody>
          <a:bodyPr bIns="91425" rIns="91425" lIns="91425" tIns="91425" anchor="t" anchorCtr="0">
            <a:noAutofit/>
          </a:bodyPr>
          <a:lstStyle/>
          <a:p>
            <a:pPr>
              <a:buNone/>
            </a:pPr>
            <a:r>
              <a:rPr lang="en"/>
              <a:t>Low resolution at this point</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0" name="Shape 140"/>
        <p:cNvGrpSpPr/>
        <p:nvPr/>
      </p:nvGrpSpPr>
      <p:grpSpPr>
        <a:xfrm>
          <a:off y="0" x="0"/>
          <a:ext cy="0" cx="0"/>
          <a:chOff y="0" x="0"/>
          <a:chExt cy="0" cx="0"/>
        </a:xfrm>
      </p:grpSpPr>
      <p:sp>
        <p:nvSpPr>
          <p:cNvPr id="141" name="Shape 141"/>
          <p:cNvSpPr/>
          <p:nvPr/>
        </p:nvSpPr>
        <p:spPr>
          <a:xfrm>
            <a:off y="0" x="0"/>
            <a:ext cy="3526793" cx="4631968"/>
          </a:xfrm>
          <a:prstGeom prst="rect">
            <a:avLst/>
          </a:prstGeom>
          <a:blipFill>
            <a:blip r:embed="rId3"/>
            <a:stretch>
              <a:fillRect/>
            </a:stretch>
          </a:blipFill>
          <a:ln>
            <a:noFill/>
          </a:ln>
        </p:spPr>
      </p:sp>
      <p:sp>
        <p:nvSpPr>
          <p:cNvPr id="142" name="Shape 142"/>
          <p:cNvSpPr/>
          <p:nvPr/>
        </p:nvSpPr>
        <p:spPr>
          <a:xfrm>
            <a:off y="0" x="4605314"/>
            <a:ext cy="3539247" cx="4593740"/>
          </a:xfrm>
          <a:prstGeom prst="rect">
            <a:avLst/>
          </a:prstGeom>
          <a:blipFill>
            <a:blip r:embed="rId4"/>
            <a:stretch>
              <a:fillRect/>
            </a:stretch>
          </a:blipFill>
          <a:ln>
            <a:noFill/>
          </a:ln>
        </p:spPr>
      </p:sp>
      <p:sp>
        <p:nvSpPr>
          <p:cNvPr id="143" name="Shape 143"/>
          <p:cNvSpPr/>
          <p:nvPr/>
        </p:nvSpPr>
        <p:spPr>
          <a:xfrm>
            <a:off y="3448524" x="0"/>
            <a:ext cy="3411830" cx="4460955"/>
          </a:xfrm>
          <a:prstGeom prst="rect">
            <a:avLst/>
          </a:prstGeom>
          <a:blipFill>
            <a:blip r:embed="rId5"/>
            <a:stretch>
              <a:fillRect/>
            </a:stretch>
          </a:blipFill>
          <a:ln>
            <a:noFill/>
          </a:ln>
        </p:spPr>
      </p:sp>
      <p:sp>
        <p:nvSpPr>
          <p:cNvPr id="144" name="Shape 144"/>
          <p:cNvSpPr/>
          <p:nvPr/>
        </p:nvSpPr>
        <p:spPr>
          <a:xfrm>
            <a:off y="3539247" x="4460955"/>
            <a:ext cy="3336053" cx="4713832"/>
          </a:xfrm>
          <a:prstGeom prst="rect">
            <a:avLst/>
          </a:prstGeom>
          <a:blipFill>
            <a:blip r:embed="rId6"/>
            <a:stretch>
              <a:fillRect/>
            </a:stretch>
          </a:blipFill>
          <a:ln>
            <a:noFill/>
          </a:ln>
        </p:spPr>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8" name="Shape 148"/>
        <p:cNvGrpSpPr/>
        <p:nvPr/>
      </p:nvGrpSpPr>
      <p:grpSpPr>
        <a:xfrm>
          <a:off y="0" x="0"/>
          <a:ext cy="0" cx="0"/>
          <a:chOff y="0" x="0"/>
          <a:chExt cy="0" cx="0"/>
        </a:xfrm>
      </p:grpSpPr>
      <p:sp>
        <p:nvSpPr>
          <p:cNvPr id="149" name="Shape 149"/>
          <p:cNvSpPr txBox="1"/>
          <p:nvPr>
            <p:ph type="title"/>
          </p:nvPr>
        </p:nvSpPr>
        <p:spPr>
          <a:xfrm>
            <a:off y="0" x="249375"/>
            <a:ext cy="1148099" cx="8498700"/>
          </a:xfrm>
          <a:prstGeom prst="rect">
            <a:avLst/>
          </a:prstGeom>
        </p:spPr>
        <p:txBody>
          <a:bodyPr bIns="91425" rIns="91425" lIns="91425" tIns="91425" anchor="b" anchorCtr="0">
            <a:noAutofit/>
          </a:bodyPr>
          <a:lstStyle/>
          <a:p>
            <a:pPr rtl="0" lvl="0">
              <a:buNone/>
            </a:pPr>
            <a:r>
              <a:rPr lang="en"/>
              <a:t>Data Flow Bottlenecks </a:t>
            </a:r>
          </a:p>
        </p:txBody>
      </p:sp>
      <p:grpSp>
        <p:nvGrpSpPr>
          <p:cNvPr id="150" name="Shape 150"/>
          <p:cNvGrpSpPr/>
          <p:nvPr/>
        </p:nvGrpSpPr>
        <p:grpSpPr>
          <a:xfrm>
            <a:off y="1747155" x="6575526"/>
            <a:ext cy="1762136" cx="758754"/>
            <a:chOff y="1866022" x="6359356"/>
            <a:chExt cy="1824535" cx="829421"/>
          </a:xfrm>
        </p:grpSpPr>
        <p:grpSp>
          <p:nvGrpSpPr>
            <p:cNvPr id="151" name="Shape 151"/>
            <p:cNvGrpSpPr/>
            <p:nvPr/>
          </p:nvGrpSpPr>
          <p:grpSpPr>
            <a:xfrm rot="5400000">
              <a:off y="1733013" x="6492491"/>
              <a:ext cy="814891" cx="548873"/>
              <a:chOff y="2934099" x="1418050"/>
              <a:chExt cy="1597199" cx="1075799"/>
            </a:xfrm>
          </p:grpSpPr>
          <p:sp>
            <p:nvSpPr>
              <p:cNvPr id="152" name="Shape 152"/>
              <p:cNvSpPr/>
              <p:nvPr/>
            </p:nvSpPr>
            <p:spPr>
              <a:xfrm>
                <a:off y="3455500" x="1418050"/>
                <a:ext cy="1075799" cx="1075799"/>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153" name="Shape 153"/>
              <p:cNvSpPr/>
              <p:nvPr/>
            </p:nvSpPr>
            <p:spPr>
              <a:xfrm rot="10800000">
                <a:off y="2934099" x="1609000"/>
                <a:ext cy="521400" cx="693899"/>
              </a:xfrm>
              <a:prstGeom prst="trapezoid">
                <a:avLst>
                  <a:gd fmla="val 25000" name="adj"/>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nvGrpSpPr>
            <p:cNvPr id="154" name="Shape 154"/>
            <p:cNvGrpSpPr/>
            <p:nvPr/>
          </p:nvGrpSpPr>
          <p:grpSpPr>
            <a:xfrm rot="5400000">
              <a:off y="3001410" x="6499630"/>
              <a:ext cy="829421" cx="548873"/>
              <a:chOff y="2905867" x="2277884"/>
              <a:chExt cy="1625678" cx="1075799"/>
            </a:xfrm>
          </p:grpSpPr>
          <p:sp>
            <p:nvSpPr>
              <p:cNvPr id="155" name="Shape 155"/>
              <p:cNvSpPr/>
              <p:nvPr/>
            </p:nvSpPr>
            <p:spPr>
              <a:xfrm>
                <a:off y="3455746" x="2277884"/>
                <a:ext cy="1075799" cx="1075799"/>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156" name="Shape 156"/>
              <p:cNvSpPr/>
              <p:nvPr/>
            </p:nvSpPr>
            <p:spPr>
              <a:xfrm rot="10800000">
                <a:off y="2905867" x="2468834"/>
                <a:ext cy="521400" cx="693899"/>
              </a:xfrm>
              <a:prstGeom prst="trapezoid">
                <a:avLst>
                  <a:gd fmla="val 25000" name="adj"/>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sp>
        <p:nvSpPr>
          <p:cNvPr id="157" name="Shape 157"/>
          <p:cNvSpPr/>
          <p:nvPr/>
        </p:nvSpPr>
        <p:spPr>
          <a:xfrm rot="5400000">
            <a:off y="2437423" x="4503396"/>
            <a:ext cy="459900" cx="1971599"/>
          </a:xfrm>
          <a:prstGeom prst="rect">
            <a:avLst/>
          </a:prstGeom>
          <a:solidFill>
            <a:srgbClr val="DD7E6B"/>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indent="0" marL="0">
              <a:buNone/>
            </a:pPr>
            <a:r>
              <a:rPr lang="en"/>
              <a:t>     Ethernet Switch</a:t>
            </a:r>
          </a:p>
        </p:txBody>
      </p:sp>
      <p:cxnSp>
        <p:nvCxnSpPr>
          <p:cNvPr id="158" name="Shape 158"/>
          <p:cNvCxnSpPr/>
          <p:nvPr/>
        </p:nvCxnSpPr>
        <p:spPr>
          <a:xfrm flipH="1">
            <a:off y="1972750" x="5741881"/>
            <a:ext cy="17100" cx="810900"/>
          </a:xfrm>
          <a:prstGeom prst="straightConnector1">
            <a:avLst/>
          </a:prstGeom>
          <a:noFill/>
          <a:ln w="19050" cap="flat">
            <a:solidFill>
              <a:schemeClr val="dk2"/>
            </a:solidFill>
            <a:prstDash val="solid"/>
            <a:round/>
            <a:headEnd w="lg" len="lg" type="none"/>
            <a:tailEnd w="lg" len="lg" type="none"/>
          </a:ln>
        </p:spPr>
      </p:cxnSp>
      <p:cxnSp>
        <p:nvCxnSpPr>
          <p:cNvPr id="159" name="Shape 159"/>
          <p:cNvCxnSpPr/>
          <p:nvPr/>
        </p:nvCxnSpPr>
        <p:spPr>
          <a:xfrm rot="10800000">
            <a:off y="3233140" x="5756226"/>
            <a:ext cy="11100" cx="819299"/>
          </a:xfrm>
          <a:prstGeom prst="straightConnector1">
            <a:avLst/>
          </a:prstGeom>
          <a:noFill/>
          <a:ln w="19050" cap="flat">
            <a:solidFill>
              <a:schemeClr val="dk2"/>
            </a:solidFill>
            <a:prstDash val="solid"/>
            <a:round/>
            <a:headEnd w="lg" len="lg" type="none"/>
            <a:tailEnd w="lg" len="lg" type="none"/>
          </a:ln>
        </p:spPr>
      </p:cxnSp>
      <p:grpSp>
        <p:nvGrpSpPr>
          <p:cNvPr id="160" name="Shape 160"/>
          <p:cNvGrpSpPr/>
          <p:nvPr/>
        </p:nvGrpSpPr>
        <p:grpSpPr>
          <a:xfrm rot="5400000">
            <a:off y="1722436" x="1452327"/>
            <a:ext cy="2462837" cx="2544563"/>
            <a:chOff y="831275" x="4140075"/>
            <a:chExt cy="2167799" cx="2167799"/>
          </a:xfrm>
        </p:grpSpPr>
        <p:sp>
          <p:nvSpPr>
            <p:cNvPr id="161" name="Shape 161"/>
            <p:cNvSpPr/>
            <p:nvPr/>
          </p:nvSpPr>
          <p:spPr>
            <a:xfrm>
              <a:off y="831275" x="4140075"/>
              <a:ext cy="2167799" cx="2167799"/>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162" name="Shape 162"/>
            <p:cNvSpPr/>
            <p:nvPr/>
          </p:nvSpPr>
          <p:spPr>
            <a:xfrm>
              <a:off y="975339" x="4273055"/>
              <a:ext cy="391200" cx="1190099"/>
            </a:xfrm>
            <a:prstGeom prst="rect">
              <a:avLst/>
            </a:prstGeom>
            <a:solidFill>
              <a:srgbClr val="FFD966"/>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rtl="0" lvl="0">
                <a:buNone/>
              </a:pPr>
              <a:r>
                <a:rPr lang="en"/>
                <a:t>Ethernet Card</a:t>
              </a:r>
            </a:p>
          </p:txBody>
        </p:sp>
        <p:sp>
          <p:nvSpPr>
            <p:cNvPr id="163" name="Shape 163"/>
            <p:cNvSpPr/>
            <p:nvPr/>
          </p:nvSpPr>
          <p:spPr>
            <a:xfrm rot="-5403797">
              <a:off y="2071155" x="5315306"/>
              <a:ext cy="814801" cx="814800"/>
            </a:xfrm>
            <a:prstGeom prst="rect">
              <a:avLst/>
            </a:prstGeom>
            <a:solidFill>
              <a:srgbClr val="A4C2F4"/>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lgn="ctr" rtl="0" lvl="0">
                <a:buNone/>
              </a:pPr>
              <a:r>
                <a:rPr lang="en"/>
                <a:t> CPU</a:t>
              </a:r>
            </a:p>
          </p:txBody>
        </p:sp>
      </p:grpSp>
      <p:cxnSp>
        <p:nvCxnSpPr>
          <p:cNvPr id="164" name="Shape 164"/>
          <p:cNvCxnSpPr>
            <a:stCxn id="157" idx="2"/>
          </p:cNvCxnSpPr>
          <p:nvPr/>
        </p:nvCxnSpPr>
        <p:spPr>
          <a:xfrm rot="10800000">
            <a:off y="2575273" x="3792246"/>
            <a:ext cy="92100" cx="1466999"/>
          </a:xfrm>
          <a:prstGeom prst="straightConnector1">
            <a:avLst/>
          </a:prstGeom>
          <a:noFill/>
          <a:ln w="19050" cap="flat">
            <a:solidFill>
              <a:schemeClr val="dk2"/>
            </a:solidFill>
            <a:prstDash val="solid"/>
            <a:round/>
            <a:headEnd w="lg" len="lg" type="none"/>
            <a:tailEnd w="lg" len="lg" type="none"/>
          </a:ln>
        </p:spPr>
      </p:cxnSp>
      <p:sp>
        <p:nvSpPr>
          <p:cNvPr id="165" name="Shape 165"/>
          <p:cNvSpPr/>
          <p:nvPr/>
        </p:nvSpPr>
        <p:spPr>
          <a:xfrm>
            <a:off y="4782154" x="1486489"/>
            <a:ext cy="1194899" cx="1228500"/>
          </a:xfrm>
          <a:prstGeom prst="rect">
            <a:avLst/>
          </a:prstGeom>
          <a:solidFill>
            <a:srgbClr val="93C47D"/>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lgn="ctr" rtl="0" lvl="0" indent="0" marL="0">
              <a:buNone/>
            </a:pPr>
            <a:r>
              <a:rPr lang="en"/>
              <a:t>Data	Storage</a:t>
            </a:r>
          </a:p>
        </p:txBody>
      </p:sp>
      <p:cxnSp>
        <p:nvCxnSpPr>
          <p:cNvPr id="166" name="Shape 166"/>
          <p:cNvCxnSpPr>
            <a:endCxn id="165" idx="0"/>
          </p:cNvCxnSpPr>
          <p:nvPr/>
        </p:nvCxnSpPr>
        <p:spPr>
          <a:xfrm>
            <a:off y="4017454" x="2085439"/>
            <a:ext cy="764700" cx="15300"/>
          </a:xfrm>
          <a:prstGeom prst="straightConnector1">
            <a:avLst/>
          </a:prstGeom>
          <a:noFill/>
          <a:ln w="19050" cap="flat">
            <a:solidFill>
              <a:schemeClr val="dk2"/>
            </a:solidFill>
            <a:prstDash val="solid"/>
            <a:round/>
            <a:headEnd w="lg" len="lg" type="none"/>
            <a:tailEnd w="lg" len="lg" type="none"/>
          </a:ln>
        </p:spPr>
      </p:cxnSp>
      <p:sp>
        <p:nvSpPr>
          <p:cNvPr id="167" name="Shape 167"/>
          <p:cNvSpPr txBox="1"/>
          <p:nvPr/>
        </p:nvSpPr>
        <p:spPr>
          <a:xfrm>
            <a:off y="2458867" x="7735093"/>
            <a:ext cy="457200" cx="3657600"/>
          </a:xfrm>
          <a:prstGeom prst="rect">
            <a:avLst/>
          </a:prstGeom>
          <a:noFill/>
        </p:spPr>
        <p:txBody>
          <a:bodyPr bIns="91425" rIns="91425" lIns="91425" tIns="91425" anchor="t" anchorCtr="0">
            <a:noAutofit/>
          </a:bodyPr>
          <a:lstStyle/>
          <a:p>
            <a:pPr rtl="0" lvl="0">
              <a:buNone/>
            </a:pPr>
            <a:r>
              <a:rPr sz="1600" lang="en"/>
              <a:t>PG BlackFly</a:t>
            </a:r>
          </a:p>
          <a:p>
            <a:pPr>
              <a:buNone/>
            </a:pPr>
            <a:r>
              <a:rPr sz="1600" lang="en"/>
              <a:t>Cameras</a:t>
            </a:r>
          </a:p>
        </p:txBody>
      </p:sp>
      <p:cxnSp>
        <p:nvCxnSpPr>
          <p:cNvPr id="168" name="Shape 168"/>
          <p:cNvCxnSpPr>
            <a:endCxn id="167" idx="1"/>
          </p:cNvCxnSpPr>
          <p:nvPr/>
        </p:nvCxnSpPr>
        <p:spPr>
          <a:xfrm>
            <a:off y="2204767" x="7449493"/>
            <a:ext cy="482699" cx="285600"/>
          </a:xfrm>
          <a:prstGeom prst="straightConnector1">
            <a:avLst/>
          </a:prstGeom>
          <a:noFill/>
          <a:ln w="19050" cap="flat">
            <a:solidFill>
              <a:schemeClr val="dk2"/>
            </a:solidFill>
            <a:prstDash val="solid"/>
            <a:round/>
            <a:headEnd w="lg" len="lg" type="none"/>
            <a:tailEnd w="lg" len="lg" type="none"/>
          </a:ln>
        </p:spPr>
      </p:cxnSp>
      <p:cxnSp>
        <p:nvCxnSpPr>
          <p:cNvPr id="169" name="Shape 169"/>
          <p:cNvCxnSpPr>
            <a:endCxn id="167" idx="1"/>
          </p:cNvCxnSpPr>
          <p:nvPr/>
        </p:nvCxnSpPr>
        <p:spPr>
          <a:xfrm rot="10800000" flipH="1">
            <a:off y="2687467" x="7477393"/>
            <a:ext cy="397200" cx="257700"/>
          </a:xfrm>
          <a:prstGeom prst="straightConnector1">
            <a:avLst/>
          </a:prstGeom>
          <a:noFill/>
          <a:ln w="19050" cap="flat">
            <a:solidFill>
              <a:schemeClr val="dk2"/>
            </a:solidFill>
            <a:prstDash val="solid"/>
            <a:round/>
            <a:headEnd w="lg" len="lg" type="none"/>
            <a:tailEnd w="lg" len="lg" type="none"/>
          </a:ln>
        </p:spPr>
      </p:cxnSp>
      <p:cxnSp>
        <p:nvCxnSpPr>
          <p:cNvPr id="170" name="Shape 170"/>
          <p:cNvCxnSpPr/>
          <p:nvPr/>
        </p:nvCxnSpPr>
        <p:spPr>
          <a:xfrm flipH="1">
            <a:off y="2536059" x="2083699"/>
            <a:ext cy="524999" cx="1264200"/>
          </a:xfrm>
          <a:prstGeom prst="straightConnector1">
            <a:avLst/>
          </a:prstGeom>
          <a:noFill/>
          <a:ln w="19050" cap="flat">
            <a:solidFill>
              <a:schemeClr val="dk2"/>
            </a:solidFill>
            <a:prstDash val="solid"/>
            <a:round/>
            <a:headEnd w="lg" len="lg" type="none"/>
            <a:tailEnd w="lg" len="lg" type="none"/>
          </a:ln>
        </p:spPr>
      </p:cxnSp>
      <p:sp>
        <p:nvSpPr>
          <p:cNvPr id="171" name="Shape 171"/>
          <p:cNvSpPr/>
          <p:nvPr/>
        </p:nvSpPr>
        <p:spPr>
          <a:xfrm>
            <a:off y="2188573" x="4184831"/>
            <a:ext cy="879299" cx="911100"/>
          </a:xfrm>
          <a:prstGeom prst="donut">
            <a:avLst>
              <a:gd fmla="val 6590" name="adj"/>
            </a:avLst>
          </a:prstGeom>
          <a:solidFill>
            <a:srgbClr val="FF0000"/>
          </a:solidFill>
          <a:ln w="19050" cap="flat">
            <a:solidFill>
              <a:srgbClr val="FF0000"/>
            </a:solidFill>
            <a:prstDash val="solid"/>
            <a:round/>
            <a:headEnd w="med" len="med" type="none"/>
            <a:tailEnd w="med" len="med" type="none"/>
          </a:ln>
        </p:spPr>
        <p:txBody>
          <a:bodyPr bIns="91425" rIns="91425" lIns="91425" tIns="91425" anchor="ctr" anchorCtr="0">
            <a:noAutofit/>
          </a:bodyPr>
          <a:lstStyle/>
          <a:p/>
        </p:txBody>
      </p:sp>
      <p:sp>
        <p:nvSpPr>
          <p:cNvPr id="172" name="Shape 172"/>
          <p:cNvSpPr/>
          <p:nvPr/>
        </p:nvSpPr>
        <p:spPr>
          <a:xfrm>
            <a:off y="2839867" x="1389721"/>
            <a:ext cy="1470600" cx="1406699"/>
          </a:xfrm>
          <a:prstGeom prst="donut">
            <a:avLst>
              <a:gd fmla="val 4361" name="adj"/>
            </a:avLst>
          </a:prstGeom>
          <a:solidFill>
            <a:srgbClr val="FF0000"/>
          </a:solidFill>
          <a:ln w="19050" cap="flat">
            <a:solidFill>
              <a:srgbClr val="FF0000"/>
            </a:solidFill>
            <a:prstDash val="solid"/>
            <a:round/>
            <a:headEnd w="med" len="med" type="none"/>
            <a:tailEnd w="med" len="med" type="none"/>
          </a:ln>
        </p:spPr>
        <p:txBody>
          <a:bodyPr bIns="91425" rIns="91425" lIns="91425" tIns="91425" anchor="ctr" anchorCtr="0">
            <a:noAutofit/>
          </a:bodyPr>
          <a:lstStyle/>
          <a:p/>
        </p:txBody>
      </p:sp>
      <p:sp>
        <p:nvSpPr>
          <p:cNvPr id="173" name="Shape 173"/>
          <p:cNvSpPr/>
          <p:nvPr/>
        </p:nvSpPr>
        <p:spPr>
          <a:xfrm>
            <a:off y="4532404" x="1301539"/>
            <a:ext cy="1694400" cx="1598400"/>
          </a:xfrm>
          <a:prstGeom prst="donut">
            <a:avLst>
              <a:gd fmla="val 4361" name="adj"/>
            </a:avLst>
          </a:prstGeom>
          <a:solidFill>
            <a:srgbClr val="FF0000"/>
          </a:solidFill>
          <a:ln w="19050" cap="flat">
            <a:solidFill>
              <a:srgbClr val="FF0000"/>
            </a:solidFill>
            <a:prstDash val="solid"/>
            <a:round/>
            <a:headEnd w="med" len="med" type="none"/>
            <a:tailEnd w="med" len="med" type="none"/>
          </a:ln>
        </p:spPr>
        <p:txBody>
          <a:bodyPr bIns="91425" rIns="91425" lIns="91425" tIns="91425" anchor="ctr" anchorCtr="0">
            <a:noAutofit/>
          </a:bodyPr>
          <a:lstStyle/>
          <a:p/>
        </p:txBody>
      </p:sp>
      <p:sp>
        <p:nvSpPr>
          <p:cNvPr id="174" name="Shape 174"/>
          <p:cNvSpPr txBox="1"/>
          <p:nvPr/>
        </p:nvSpPr>
        <p:spPr>
          <a:xfrm>
            <a:off y="4322575" x="6410831"/>
            <a:ext cy="810000" cx="2600400"/>
          </a:xfrm>
          <a:prstGeom prst="rect">
            <a:avLst/>
          </a:prstGeom>
        </p:spPr>
        <p:txBody>
          <a:bodyPr bIns="91425" rIns="91425" lIns="91425" tIns="91425" anchor="ctr" anchorCtr="0">
            <a:noAutofit/>
          </a:bodyPr>
          <a:lstStyle/>
          <a:p>
            <a:pPr rtl="0" lvl="0">
              <a:buClr>
                <a:srgbClr val="000000"/>
              </a:buClr>
              <a:buSzPct val="68750"/>
              <a:buFont typeface="Arial"/>
              <a:buNone/>
            </a:pPr>
            <a:r>
              <a:rPr sz="1600" lang="en"/>
              <a:t>1.3 MB/frame(1024x1280)</a:t>
            </a:r>
          </a:p>
          <a:p>
            <a:pPr rtl="0" lvl="0">
              <a:buNone/>
            </a:pPr>
            <a:r>
              <a:rPr sz="1600" lang="en"/>
              <a:t> * 30 frame/s </a:t>
            </a:r>
          </a:p>
          <a:p>
            <a:pPr rtl="0" lvl="0">
              <a:buNone/>
            </a:pPr>
            <a:r>
              <a:rPr sz="1600" lang="en"/>
              <a:t>= 39 MB/s/camera</a:t>
            </a:r>
          </a:p>
        </p:txBody>
      </p:sp>
      <p:cxnSp>
        <p:nvCxnSpPr>
          <p:cNvPr id="175" name="Shape 175"/>
          <p:cNvCxnSpPr/>
          <p:nvPr/>
        </p:nvCxnSpPr>
        <p:spPr>
          <a:xfrm rot="10800000">
            <a:off y="3724675" x="7127456"/>
            <a:ext cy="664499" cx="176400"/>
          </a:xfrm>
          <a:prstGeom prst="straightConnector1">
            <a:avLst/>
          </a:prstGeom>
          <a:noFill/>
          <a:ln w="19050" cap="flat">
            <a:solidFill>
              <a:schemeClr val="dk2"/>
            </a:solidFill>
            <a:prstDash val="solid"/>
            <a:round/>
            <a:headEnd w="lg" len="lg" type="none"/>
            <a:tailEnd w="lg" len="lg" type="none"/>
          </a:ln>
        </p:spPr>
      </p:cxnSp>
      <p:sp>
        <p:nvSpPr>
          <p:cNvPr id="176" name="Shape 176"/>
          <p:cNvSpPr txBox="1"/>
          <p:nvPr/>
        </p:nvSpPr>
        <p:spPr>
          <a:xfrm>
            <a:off y="988125" x="1389721"/>
            <a:ext cy="617099" cx="540299"/>
          </a:xfrm>
          <a:prstGeom prst="rect">
            <a:avLst/>
          </a:prstGeom>
          <a:noFill/>
        </p:spPr>
        <p:txBody>
          <a:bodyPr bIns="91425" rIns="91425" lIns="91425" tIns="91425" anchor="t" anchorCtr="0">
            <a:noAutofit/>
          </a:bodyPr>
          <a:lstStyle/>
          <a:p>
            <a:pPr>
              <a:buNone/>
            </a:pPr>
            <a:r>
              <a:rPr lang="en"/>
              <a:t> </a:t>
            </a:r>
          </a:p>
        </p:txBody>
      </p:sp>
      <p:sp>
        <p:nvSpPr>
          <p:cNvPr id="177" name="Shape 177"/>
          <p:cNvSpPr txBox="1"/>
          <p:nvPr/>
        </p:nvSpPr>
        <p:spPr>
          <a:xfrm>
            <a:off y="4242925" x="3410831"/>
            <a:ext cy="969300" cx="3000000"/>
          </a:xfrm>
          <a:prstGeom prst="rect">
            <a:avLst/>
          </a:prstGeom>
        </p:spPr>
        <p:txBody>
          <a:bodyPr bIns="91425" rIns="91425" lIns="91425" tIns="91425" anchor="ctr" anchorCtr="0">
            <a:noAutofit/>
          </a:bodyPr>
          <a:lstStyle/>
          <a:p>
            <a:pPr rtl="0" lvl="0">
              <a:buNone/>
            </a:pPr>
            <a:r>
              <a:rPr sz="1600" lang="en"/>
              <a:t>1 gigabit per ethernet line </a:t>
            </a:r>
          </a:p>
          <a:p>
            <a:pPr rtl="0" lvl="0">
              <a:buNone/>
            </a:pPr>
            <a:r>
              <a:rPr sz="1600" lang="en"/>
              <a:t>= 125 MB </a:t>
            </a:r>
          </a:p>
          <a:p>
            <a:pPr rtl="0" lvl="0">
              <a:buNone/>
            </a:pPr>
            <a:r>
              <a:rPr sz="1600" lang="en"/>
              <a:t>125/39 = 3 cameras per line </a:t>
            </a:r>
          </a:p>
        </p:txBody>
      </p:sp>
      <p:cxnSp>
        <p:nvCxnSpPr>
          <p:cNvPr id="178" name="Shape 178"/>
          <p:cNvCxnSpPr>
            <a:endCxn id="177" idx="0"/>
          </p:cNvCxnSpPr>
          <p:nvPr/>
        </p:nvCxnSpPr>
        <p:spPr>
          <a:xfrm>
            <a:off y="3148225" x="4727531"/>
            <a:ext cy="1094699" cx="183299"/>
          </a:xfrm>
          <a:prstGeom prst="straightConnector1">
            <a:avLst/>
          </a:prstGeom>
          <a:noFill/>
          <a:ln w="19050" cap="flat">
            <a:solidFill>
              <a:schemeClr val="dk2"/>
            </a:solidFill>
            <a:prstDash val="solid"/>
            <a:round/>
            <a:headEnd w="lg" len="lg" type="none"/>
            <a:tailEnd w="lg" len="lg" type="none"/>
          </a:ln>
        </p:spPr>
      </p:cxnSp>
      <p:sp>
        <p:nvSpPr>
          <p:cNvPr id="179" name="Shape 179"/>
          <p:cNvSpPr txBox="1"/>
          <p:nvPr/>
        </p:nvSpPr>
        <p:spPr>
          <a:xfrm>
            <a:off y="5769604" x="3244281"/>
            <a:ext cy="457200" cx="3657600"/>
          </a:xfrm>
          <a:prstGeom prst="rect">
            <a:avLst/>
          </a:prstGeom>
          <a:noFill/>
        </p:spPr>
        <p:txBody>
          <a:bodyPr bIns="91425" rIns="91425" lIns="91425" tIns="91425" anchor="t" anchorCtr="0">
            <a:noAutofit/>
          </a:bodyPr>
          <a:lstStyle/>
          <a:p>
            <a:pPr rtl="0" lvl="0">
              <a:buNone/>
            </a:pPr>
            <a:r>
              <a:rPr sz="1600" lang="en"/>
              <a:t>39MB/s * 10 cameras = 390 MB/s</a:t>
            </a:r>
          </a:p>
          <a:p>
            <a:pPr>
              <a:buNone/>
            </a:pPr>
            <a:r>
              <a:rPr sz="1600" lang="en"/>
              <a:t>Hard drives write at 100 MB/s</a:t>
            </a:r>
          </a:p>
        </p:txBody>
      </p:sp>
      <p:cxnSp>
        <p:nvCxnSpPr>
          <p:cNvPr id="180" name="Shape 180"/>
          <p:cNvCxnSpPr>
            <a:endCxn id="179" idx="1"/>
          </p:cNvCxnSpPr>
          <p:nvPr/>
        </p:nvCxnSpPr>
        <p:spPr>
          <a:xfrm>
            <a:off y="5794504" x="2926281"/>
            <a:ext cy="203700" cx="317999"/>
          </a:xfrm>
          <a:prstGeom prst="straightConnector1">
            <a:avLst/>
          </a:prstGeom>
          <a:noFill/>
          <a:ln w="19050" cap="flat">
            <a:solidFill>
              <a:schemeClr val="dk2"/>
            </a:solidFill>
            <a:prstDash val="solid"/>
            <a:round/>
            <a:headEnd w="lg" len="lg" type="none"/>
            <a:tailEnd w="lg" len="lg" type="none"/>
          </a:ln>
        </p:spPr>
      </p:cxnSp>
      <p:sp>
        <p:nvSpPr>
          <p:cNvPr id="181" name="Shape 181"/>
          <p:cNvSpPr txBox="1"/>
          <p:nvPr/>
        </p:nvSpPr>
        <p:spPr>
          <a:xfrm>
            <a:off y="2399623" x="0"/>
            <a:ext cy="457200" cx="1106099"/>
          </a:xfrm>
          <a:prstGeom prst="rect">
            <a:avLst/>
          </a:prstGeom>
          <a:noFill/>
        </p:spPr>
        <p:txBody>
          <a:bodyPr bIns="91425" rIns="91425" lIns="91425" tIns="91425" anchor="t" anchorCtr="0">
            <a:noAutofit/>
          </a:bodyPr>
          <a:lstStyle/>
          <a:p>
            <a:pPr>
              <a:buNone/>
            </a:pPr>
            <a:r>
              <a:rPr sz="1600" lang="en"/>
              <a:t>Desktop computer</a:t>
            </a:r>
          </a:p>
        </p:txBody>
      </p:sp>
      <p:cxnSp>
        <p:nvCxnSpPr>
          <p:cNvPr id="182" name="Shape 182"/>
          <p:cNvCxnSpPr/>
          <p:nvPr/>
        </p:nvCxnSpPr>
        <p:spPr>
          <a:xfrm rot="10800000" flipH="1">
            <a:off y="2205967" x="761239"/>
            <a:ext cy="252899" cx="627299"/>
          </a:xfrm>
          <a:prstGeom prst="straightConnector1">
            <a:avLst/>
          </a:prstGeom>
          <a:noFill/>
          <a:ln w="19050" cap="flat">
            <a:solidFill>
              <a:schemeClr val="dk2"/>
            </a:solidFill>
            <a:prstDash val="solid"/>
            <a:round/>
            <a:headEnd w="lg" len="lg" type="none"/>
            <a:tailEnd w="lg" len="lg" type="none"/>
          </a:ln>
        </p:spPr>
      </p:cxn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171"/>
                                        </p:tgtEl>
                                        <p:attrNameLst>
                                          <p:attrName>style.visibility</p:attrName>
                                        </p:attrNameLst>
                                      </p:cBhvr>
                                      <p:to>
                                        <p:strVal val="visible"/>
                                      </p:to>
                                    </p:set>
                                    <p:animEffect transition="in" filter="fade">
                                      <p:cBhvr>
                                        <p:cTn dur="1000"/>
                                        <p:tgtEl>
                                          <p:spTgt spid="171"/>
                                        </p:tgtEl>
                                      </p:cBhvr>
                                    </p:animEffect>
                                  </p:childTnLst>
                                </p:cTn>
                              </p:par>
                            </p:childTnLst>
                          </p:cTn>
                        </p:par>
                      </p:childTnLst>
                    </p:cTn>
                  </p:par>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172"/>
                                        </p:tgtEl>
                                        <p:attrNameLst>
                                          <p:attrName>style.visibility</p:attrName>
                                        </p:attrNameLst>
                                      </p:cBhvr>
                                      <p:to>
                                        <p:strVal val="visible"/>
                                      </p:to>
                                    </p:set>
                                    <p:animEffect transition="in" filter="fade">
                                      <p:cBhvr>
                                        <p:cTn dur="1000"/>
                                        <p:tgtEl>
                                          <p:spTgt spid="172"/>
                                        </p:tgtEl>
                                      </p:cBhvr>
                                    </p:animEffect>
                                  </p:childTnLst>
                                </p:cTn>
                              </p:par>
                            </p:childTnLst>
                          </p:cTn>
                        </p:par>
                      </p:childTnLst>
                    </p:cTn>
                  </p:par>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173"/>
                                        </p:tgtEl>
                                        <p:attrNameLst>
                                          <p:attrName>style.visibility</p:attrName>
                                        </p:attrNameLst>
                                      </p:cBhvr>
                                      <p:to>
                                        <p:strVal val="visible"/>
                                      </p:to>
                                    </p:set>
                                    <p:animEffect transition="in" filter="fade">
                                      <p:cBhvr>
                                        <p:cTn dur="1000"/>
                                        <p:tgtEl>
                                          <p:spTgt spid="173"/>
                                        </p:tgtEl>
                                      </p:cBhvr>
                                    </p:animEffect>
                                  </p:childTnLst>
                                </p:cTn>
                              </p:par>
                            </p:childTnLst>
                          </p:cTn>
                        </p:par>
                      </p:childTnLst>
                    </p:cTn>
                  </p:par>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174"/>
                                        </p:tgtEl>
                                        <p:attrNameLst>
                                          <p:attrName>style.visibility</p:attrName>
                                        </p:attrNameLst>
                                      </p:cBhvr>
                                      <p:to>
                                        <p:strVal val="visible"/>
                                      </p:to>
                                    </p:set>
                                    <p:animEffect transition="in" filter="fade">
                                      <p:cBhvr>
                                        <p:cTn dur="1000"/>
                                        <p:tgtEl>
                                          <p:spTgt spid="174"/>
                                        </p:tgtEl>
                                      </p:cBhvr>
                                    </p:animEffect>
                                  </p:childTnLst>
                                </p:cTn>
                              </p:par>
                              <p:par>
                                <p:cTn presetID="10" fill="hold" presetSubtype="0" presetClass="entr" nodeType="withEffect">
                                  <p:stCondLst>
                                    <p:cond delay="0"/>
                                  </p:stCondLst>
                                  <p:childTnLst>
                                    <p:set>
                                      <p:cBhvr>
                                        <p:cTn dur="1" fill="hold">
                                          <p:stCondLst>
                                            <p:cond delay="0"/>
                                          </p:stCondLst>
                                        </p:cTn>
                                        <p:tgtEl>
                                          <p:spTgt spid="175"/>
                                        </p:tgtEl>
                                        <p:attrNameLst>
                                          <p:attrName>style.visibility</p:attrName>
                                        </p:attrNameLst>
                                      </p:cBhvr>
                                      <p:to>
                                        <p:strVal val="visible"/>
                                      </p:to>
                                    </p:set>
                                    <p:animEffect transition="in" filter="fade">
                                      <p:cBhvr>
                                        <p:cTn dur="1000"/>
                                        <p:tgtEl>
                                          <p:spTgt spid="175"/>
                                        </p:tgtEl>
                                      </p:cBhvr>
                                    </p:animEffect>
                                  </p:childTnLst>
                                </p:cTn>
                              </p:par>
                            </p:childTnLst>
                          </p:cTn>
                        </p:par>
                      </p:childTnLst>
                    </p:cTn>
                  </p:par>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177"/>
                                        </p:tgtEl>
                                        <p:attrNameLst>
                                          <p:attrName>style.visibility</p:attrName>
                                        </p:attrNameLst>
                                      </p:cBhvr>
                                      <p:to>
                                        <p:strVal val="visible"/>
                                      </p:to>
                                    </p:set>
                                    <p:animEffect transition="in" filter="fade">
                                      <p:cBhvr>
                                        <p:cTn dur="1000"/>
                                        <p:tgtEl>
                                          <p:spTgt spid="177"/>
                                        </p:tgtEl>
                                      </p:cBhvr>
                                    </p:animEffect>
                                  </p:childTnLst>
                                </p:cTn>
                              </p:par>
                              <p:par>
                                <p:cTn presetID="10" fill="hold" presetSubtype="0" presetClass="entr" nodeType="withEffect">
                                  <p:stCondLst>
                                    <p:cond delay="0"/>
                                  </p:stCondLst>
                                  <p:childTnLst>
                                    <p:set>
                                      <p:cBhvr>
                                        <p:cTn dur="1" fill="hold">
                                          <p:stCondLst>
                                            <p:cond delay="0"/>
                                          </p:stCondLst>
                                        </p:cTn>
                                        <p:tgtEl>
                                          <p:spTgt spid="178"/>
                                        </p:tgtEl>
                                        <p:attrNameLst>
                                          <p:attrName>style.visibility</p:attrName>
                                        </p:attrNameLst>
                                      </p:cBhvr>
                                      <p:to>
                                        <p:strVal val="visible"/>
                                      </p:to>
                                    </p:set>
                                    <p:animEffect transition="in" filter="fade">
                                      <p:cBhvr>
                                        <p:cTn dur="1000"/>
                                        <p:tgtEl>
                                          <p:spTgt spid="178"/>
                                        </p:tgtEl>
                                      </p:cBhvr>
                                    </p:animEffect>
                                  </p:childTnLst>
                                </p:cTn>
                              </p:par>
                            </p:childTnLst>
                          </p:cTn>
                        </p:par>
                      </p:childTnLst>
                    </p:cTn>
                  </p:par>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179"/>
                                        </p:tgtEl>
                                        <p:attrNameLst>
                                          <p:attrName>style.visibility</p:attrName>
                                        </p:attrNameLst>
                                      </p:cBhvr>
                                      <p:to>
                                        <p:strVal val="visible"/>
                                      </p:to>
                                    </p:set>
                                    <p:animEffect transition="in" filter="fade">
                                      <p:cBhvr>
                                        <p:cTn dur="1000"/>
                                        <p:tgtEl>
                                          <p:spTgt spid="179"/>
                                        </p:tgtEl>
                                      </p:cBhvr>
                                    </p:animEffect>
                                  </p:childTnLst>
                                </p:cTn>
                              </p:par>
                              <p:par>
                                <p:cTn presetID="10" fill="hold" presetSubtype="0" presetClass="entr" nodeType="withEffect">
                                  <p:stCondLst>
                                    <p:cond delay="0"/>
                                  </p:stCondLst>
                                  <p:childTnLst>
                                    <p:set>
                                      <p:cBhvr>
                                        <p:cTn dur="1" fill="hold">
                                          <p:stCondLst>
                                            <p:cond delay="0"/>
                                          </p:stCondLst>
                                        </p:cTn>
                                        <p:tgtEl>
                                          <p:spTgt spid="180"/>
                                        </p:tgtEl>
                                        <p:attrNameLst>
                                          <p:attrName>style.visibility</p:attrName>
                                        </p:attrNameLst>
                                      </p:cBhvr>
                                      <p:to>
                                        <p:strVal val="visible"/>
                                      </p:to>
                                    </p:set>
                                    <p:animEffect transition="in" filter="fade">
                                      <p:cBhvr>
                                        <p:cTn dur="1000"/>
                                        <p:tgtEl>
                                          <p:spTgt spid="1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6" name="Shape 186"/>
        <p:cNvGrpSpPr/>
        <p:nvPr/>
      </p:nvGrpSpPr>
      <p:grpSpPr>
        <a:xfrm>
          <a:off y="0" x="0"/>
          <a:ext cy="0" cx="0"/>
          <a:chOff y="0" x="0"/>
          <a:chExt cy="0" cx="0"/>
        </a:xfrm>
      </p:grpSpPr>
      <p:sp>
        <p:nvSpPr>
          <p:cNvPr id="187" name="Shape 187"/>
          <p:cNvSpPr txBox="1"/>
          <p:nvPr>
            <p:ph type="title"/>
          </p:nvPr>
        </p:nvSpPr>
        <p:spPr>
          <a:xfrm>
            <a:off y="-88412" x="551350"/>
            <a:ext cy="1143000" cx="8229600"/>
          </a:xfrm>
          <a:prstGeom prst="rect">
            <a:avLst/>
          </a:prstGeom>
        </p:spPr>
        <p:txBody>
          <a:bodyPr bIns="91425" rIns="91425" lIns="91425" tIns="91425" anchor="b" anchorCtr="0">
            <a:noAutofit/>
          </a:bodyPr>
          <a:lstStyle/>
          <a:p>
            <a:pPr>
              <a:buNone/>
            </a:pPr>
            <a:r>
              <a:rPr lang="en"/>
              <a:t>Data Flow Possible Configuration</a:t>
            </a:r>
          </a:p>
        </p:txBody>
      </p:sp>
      <p:sp>
        <p:nvSpPr>
          <p:cNvPr id="188" name="Shape 188"/>
          <p:cNvSpPr/>
          <p:nvPr/>
        </p:nvSpPr>
        <p:spPr>
          <a:xfrm rot="5400000">
            <a:off y="1901590" x="5307611"/>
            <a:ext cy="482699" cx="1497900"/>
          </a:xfrm>
          <a:prstGeom prst="rect">
            <a:avLst/>
          </a:prstGeom>
          <a:solidFill>
            <a:srgbClr val="DD7E6B"/>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rtl="0" lvl="0">
              <a:buNone/>
            </a:pPr>
            <a:r>
              <a:rPr lang="en"/>
              <a:t>
</a:t>
            </a:r>
            <a:r>
              <a:rPr lang="en"/>
              <a:t>	Switch</a:t>
            </a:r>
          </a:p>
          <a:p>
            <a:pPr>
              <a:buNone/>
            </a:pPr>
            <a:r>
              <a:rPr lang="en"/>
              <a:t>	</a:t>
            </a:r>
          </a:p>
        </p:txBody>
      </p:sp>
      <p:grpSp>
        <p:nvGrpSpPr>
          <p:cNvPr id="189" name="Shape 189"/>
          <p:cNvGrpSpPr/>
          <p:nvPr/>
        </p:nvGrpSpPr>
        <p:grpSpPr>
          <a:xfrm rot="5400000">
            <a:off y="2058684" x="1869514"/>
            <a:ext cy="2580765" cx="2167799"/>
            <a:chOff y="831275" x="4140075"/>
            <a:chExt cy="2167799" cx="2167799"/>
          </a:xfrm>
        </p:grpSpPr>
        <p:sp>
          <p:nvSpPr>
            <p:cNvPr id="190" name="Shape 190"/>
            <p:cNvSpPr/>
            <p:nvPr/>
          </p:nvSpPr>
          <p:spPr>
            <a:xfrm>
              <a:off y="831275" x="4140075"/>
              <a:ext cy="2167799" cx="2167799"/>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191" name="Shape 191"/>
            <p:cNvSpPr/>
            <p:nvPr/>
          </p:nvSpPr>
          <p:spPr>
            <a:xfrm>
              <a:off y="1068385" x="4252375"/>
              <a:ext cy="454500" cx="909899"/>
            </a:xfrm>
            <a:prstGeom prst="rect">
              <a:avLst/>
            </a:prstGeom>
            <a:solidFill>
              <a:srgbClr val="FFD966"/>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rtl="0" lvl="0">
                <a:buNone/>
              </a:pPr>
              <a:r>
                <a:rPr lang="en"/>
                <a:t>Ethernet</a:t>
              </a:r>
            </a:p>
            <a:p>
              <a:pPr rtl="0" lvl="0">
                <a:buNone/>
              </a:pPr>
              <a:r>
                <a:rPr lang="en"/>
                <a:t>Card</a:t>
              </a:r>
            </a:p>
          </p:txBody>
        </p:sp>
        <p:sp>
          <p:nvSpPr>
            <p:cNvPr id="192" name="Shape 192"/>
            <p:cNvSpPr/>
            <p:nvPr/>
          </p:nvSpPr>
          <p:spPr>
            <a:xfrm rot="-5359993">
              <a:off y="2101362" x="5396238"/>
              <a:ext cy="814856" cx="696047"/>
            </a:xfrm>
            <a:prstGeom prst="rect">
              <a:avLst/>
            </a:prstGeom>
            <a:solidFill>
              <a:srgbClr val="A4C2F4"/>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rtl="0" lvl="0">
                <a:buNone/>
              </a:pPr>
              <a:r>
                <a:rPr lang="en"/>
                <a:t>  CPU</a:t>
              </a:r>
            </a:p>
          </p:txBody>
        </p:sp>
      </p:grpSp>
      <p:cxnSp>
        <p:nvCxnSpPr>
          <p:cNvPr id="193" name="Shape 193"/>
          <p:cNvCxnSpPr>
            <a:stCxn id="188" idx="2"/>
            <a:endCxn id="191" idx="0"/>
          </p:cNvCxnSpPr>
          <p:nvPr/>
        </p:nvCxnSpPr>
        <p:spPr>
          <a:xfrm flipH="1">
            <a:off y="2142940" x="3961517"/>
            <a:ext cy="689476" cx="1853694"/>
          </a:xfrm>
          <a:prstGeom prst="straightConnector1">
            <a:avLst/>
          </a:prstGeom>
          <a:noFill/>
          <a:ln w="19050" cap="flat">
            <a:solidFill>
              <a:schemeClr val="dk2"/>
            </a:solidFill>
            <a:prstDash val="solid"/>
            <a:round/>
            <a:headEnd w="lg" len="lg" type="none"/>
            <a:tailEnd w="lg" len="lg" type="none"/>
          </a:ln>
        </p:spPr>
      </p:cxnSp>
      <p:sp>
        <p:nvSpPr>
          <p:cNvPr id="194" name="Shape 194"/>
          <p:cNvSpPr/>
          <p:nvPr/>
        </p:nvSpPr>
        <p:spPr>
          <a:xfrm>
            <a:off y="5035725" x="1682916"/>
            <a:ext cy="862499" cx="1076399"/>
          </a:xfrm>
          <a:prstGeom prst="rect">
            <a:avLst/>
          </a:prstGeom>
          <a:solidFill>
            <a:srgbClr val="93C47D"/>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rtl="0" lvl="0">
              <a:buNone/>
            </a:pPr>
            <a:r>
              <a:rPr lang="en"/>
              <a:t>   Storage</a:t>
            </a:r>
          </a:p>
          <a:p>
            <a:pPr>
              <a:buNone/>
            </a:pPr>
            <a:r>
              <a:rPr lang="en"/>
              <a:t>   (RAID 0)</a:t>
            </a:r>
          </a:p>
        </p:txBody>
      </p:sp>
      <p:cxnSp>
        <p:nvCxnSpPr>
          <p:cNvPr id="195" name="Shape 195"/>
          <p:cNvCxnSpPr>
            <a:stCxn id="192" idx="2"/>
            <a:endCxn id="194" idx="0"/>
          </p:cNvCxnSpPr>
          <p:nvPr/>
        </p:nvCxnSpPr>
        <p:spPr>
          <a:xfrm flipH="1">
            <a:off y="4276754" x="2221116"/>
            <a:ext cy="758970" cx="19884"/>
          </a:xfrm>
          <a:prstGeom prst="straightConnector1">
            <a:avLst/>
          </a:prstGeom>
          <a:noFill/>
          <a:ln w="19050" cap="flat">
            <a:solidFill>
              <a:schemeClr val="dk2"/>
            </a:solidFill>
            <a:prstDash val="solid"/>
            <a:round/>
            <a:headEnd w="lg" len="lg" type="none"/>
            <a:tailEnd w="lg" len="lg" type="none"/>
          </a:ln>
        </p:spPr>
      </p:cxnSp>
      <p:sp>
        <p:nvSpPr>
          <p:cNvPr id="196" name="Shape 196"/>
          <p:cNvSpPr/>
          <p:nvPr/>
        </p:nvSpPr>
        <p:spPr>
          <a:xfrm rot="5400000">
            <a:off y="4140146" x="5327111"/>
            <a:ext cy="479399" cx="1458899"/>
          </a:xfrm>
          <a:prstGeom prst="rect">
            <a:avLst/>
          </a:prstGeom>
          <a:solidFill>
            <a:srgbClr val="DD7E6B"/>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lgn="ctr" indent="0" marL="0">
              <a:buNone/>
            </a:pPr>
            <a:r>
              <a:rPr lang="en"/>
              <a:t>Switch</a:t>
            </a:r>
          </a:p>
        </p:txBody>
      </p:sp>
      <p:cxnSp>
        <p:nvCxnSpPr>
          <p:cNvPr id="197" name="Shape 197"/>
          <p:cNvCxnSpPr>
            <a:stCxn id="196" idx="2"/>
            <a:endCxn id="198" idx="0"/>
          </p:cNvCxnSpPr>
          <p:nvPr/>
        </p:nvCxnSpPr>
        <p:spPr>
          <a:xfrm rot="10800000">
            <a:off y="3871796" x="3961635"/>
            <a:ext cy="508050" cx="1855226"/>
          </a:xfrm>
          <a:prstGeom prst="straightConnector1">
            <a:avLst/>
          </a:prstGeom>
          <a:noFill/>
          <a:ln w="19050" cap="flat">
            <a:solidFill>
              <a:schemeClr val="dk2"/>
            </a:solidFill>
            <a:prstDash val="solid"/>
            <a:round/>
            <a:headEnd w="lg" len="lg" type="none"/>
            <a:tailEnd w="lg" len="lg" type="none"/>
          </a:ln>
        </p:spPr>
      </p:cxnSp>
      <p:sp>
        <p:nvSpPr>
          <p:cNvPr id="199" name="Shape 199"/>
          <p:cNvSpPr txBox="1"/>
          <p:nvPr/>
        </p:nvSpPr>
        <p:spPr>
          <a:xfrm>
            <a:off y="1305472" x="1663031"/>
            <a:ext cy="443700" cx="674999"/>
          </a:xfrm>
          <a:prstGeom prst="rect">
            <a:avLst/>
          </a:prstGeom>
          <a:noFill/>
        </p:spPr>
        <p:txBody>
          <a:bodyPr bIns="91425" rIns="91425" lIns="91425" tIns="91425" anchor="t" anchorCtr="0">
            <a:noAutofit/>
          </a:bodyPr>
          <a:lstStyle/>
          <a:p>
            <a:pPr>
              <a:buNone/>
            </a:pPr>
            <a:r>
              <a:rPr sz="2400" lang="en"/>
              <a:t>1.</a:t>
            </a:r>
          </a:p>
        </p:txBody>
      </p:sp>
      <p:cxnSp>
        <p:nvCxnSpPr>
          <p:cNvPr id="200" name="Shape 200"/>
          <p:cNvCxnSpPr>
            <a:stCxn id="191" idx="2"/>
            <a:endCxn id="192" idx="0"/>
          </p:cNvCxnSpPr>
          <p:nvPr/>
        </p:nvCxnSpPr>
        <p:spPr>
          <a:xfrm flipH="1">
            <a:off y="2832417" x="2252429"/>
            <a:ext cy="629537" cx="1168005"/>
          </a:xfrm>
          <a:prstGeom prst="straightConnector1">
            <a:avLst/>
          </a:prstGeom>
          <a:noFill/>
          <a:ln w="19050" cap="flat">
            <a:solidFill>
              <a:schemeClr val="dk2"/>
            </a:solidFill>
            <a:prstDash val="solid"/>
            <a:round/>
            <a:headEnd w="lg" len="lg" type="none"/>
            <a:tailEnd w="lg" len="lg" type="none"/>
          </a:ln>
        </p:spPr>
      </p:cxnSp>
      <p:grpSp>
        <p:nvGrpSpPr>
          <p:cNvPr id="201" name="Shape 201"/>
          <p:cNvGrpSpPr/>
          <p:nvPr/>
        </p:nvGrpSpPr>
        <p:grpSpPr>
          <a:xfrm rot="5400000">
            <a:off y="2337961" x="6751562"/>
            <a:ext cy="661400" cx="446456"/>
            <a:chOff y="2934099" x="1418050"/>
            <a:chExt cy="1597199" cx="1075799"/>
          </a:xfrm>
        </p:grpSpPr>
        <p:sp>
          <p:nvSpPr>
            <p:cNvPr id="202" name="Shape 202"/>
            <p:cNvSpPr/>
            <p:nvPr/>
          </p:nvSpPr>
          <p:spPr>
            <a:xfrm>
              <a:off y="3455500" x="1418050"/>
              <a:ext cy="1075799" cx="10757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203" name="Shape 203"/>
            <p:cNvSpPr/>
            <p:nvPr/>
          </p:nvSpPr>
          <p:spPr>
            <a:xfrm rot="10800000">
              <a:off y="2934099" x="1609000"/>
              <a:ext cy="521400" cx="693899"/>
            </a:xfrm>
            <a:prstGeom prst="trapezoid">
              <a:avLst>
                <a:gd fmla="val 25000" name="adj"/>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nvGrpSpPr>
          <p:cNvPr id="204" name="Shape 204"/>
          <p:cNvGrpSpPr/>
          <p:nvPr/>
        </p:nvGrpSpPr>
        <p:grpSpPr>
          <a:xfrm rot="5400000">
            <a:off y="1196621" x="6753962"/>
            <a:ext cy="661400" cx="446456"/>
            <a:chOff y="2934099" x="1418050"/>
            <a:chExt cy="1597199" cx="1075799"/>
          </a:xfrm>
        </p:grpSpPr>
        <p:sp>
          <p:nvSpPr>
            <p:cNvPr id="205" name="Shape 205"/>
            <p:cNvSpPr/>
            <p:nvPr/>
          </p:nvSpPr>
          <p:spPr>
            <a:xfrm>
              <a:off y="3455500" x="1418050"/>
              <a:ext cy="1075799" cx="10757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206" name="Shape 206"/>
            <p:cNvSpPr/>
            <p:nvPr/>
          </p:nvSpPr>
          <p:spPr>
            <a:xfrm rot="10800000">
              <a:off y="2934099" x="1609000"/>
              <a:ext cy="521400" cx="693899"/>
            </a:xfrm>
            <a:prstGeom prst="trapezoid">
              <a:avLst>
                <a:gd fmla="val 25000" name="adj"/>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cxnSp>
        <p:nvCxnSpPr>
          <p:cNvPr id="207" name="Shape 207"/>
          <p:cNvCxnSpPr/>
          <p:nvPr/>
        </p:nvCxnSpPr>
        <p:spPr>
          <a:xfrm rot="10800000">
            <a:off y="1518922" x="6259790"/>
            <a:ext cy="8399" cx="386700"/>
          </a:xfrm>
          <a:prstGeom prst="straightConnector1">
            <a:avLst/>
          </a:prstGeom>
          <a:noFill/>
          <a:ln w="19050" cap="flat">
            <a:solidFill>
              <a:schemeClr val="dk2"/>
            </a:solidFill>
            <a:prstDash val="solid"/>
            <a:round/>
            <a:headEnd w="lg" len="lg" type="none"/>
            <a:tailEnd w="lg" len="lg" type="none"/>
          </a:ln>
        </p:spPr>
      </p:cxnSp>
      <p:cxnSp>
        <p:nvCxnSpPr>
          <p:cNvPr id="208" name="Shape 208"/>
          <p:cNvCxnSpPr/>
          <p:nvPr/>
        </p:nvCxnSpPr>
        <p:spPr>
          <a:xfrm flipH="1">
            <a:off y="2668662" x="6259789"/>
            <a:ext cy="5100" cx="384299"/>
          </a:xfrm>
          <a:prstGeom prst="straightConnector1">
            <a:avLst/>
          </a:prstGeom>
          <a:noFill/>
          <a:ln w="19050" cap="flat">
            <a:solidFill>
              <a:schemeClr val="dk2"/>
            </a:solidFill>
            <a:prstDash val="solid"/>
            <a:round/>
            <a:headEnd w="lg" len="lg" type="none"/>
            <a:tailEnd w="lg" len="lg" type="none"/>
          </a:ln>
        </p:spPr>
      </p:cxnSp>
      <p:grpSp>
        <p:nvGrpSpPr>
          <p:cNvPr id="209" name="Shape 209"/>
          <p:cNvGrpSpPr/>
          <p:nvPr/>
        </p:nvGrpSpPr>
        <p:grpSpPr>
          <a:xfrm rot="5400000">
            <a:off y="4497680" x="6875591"/>
            <a:ext cy="633289" cx="442799"/>
            <a:chOff y="2934099" x="1418050"/>
            <a:chExt cy="1597199" cx="1075799"/>
          </a:xfrm>
        </p:grpSpPr>
        <p:sp>
          <p:nvSpPr>
            <p:cNvPr id="210" name="Shape 210"/>
            <p:cNvSpPr/>
            <p:nvPr/>
          </p:nvSpPr>
          <p:spPr>
            <a:xfrm>
              <a:off y="3455500" x="1418050"/>
              <a:ext cy="1075799" cx="10757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211" name="Shape 211"/>
            <p:cNvSpPr/>
            <p:nvPr/>
          </p:nvSpPr>
          <p:spPr>
            <a:xfrm rot="10800000">
              <a:off y="2934099" x="1609000"/>
              <a:ext cy="521400" cx="693899"/>
            </a:xfrm>
            <a:prstGeom prst="trapezoid">
              <a:avLst>
                <a:gd fmla="val 25000" name="adj"/>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nvGrpSpPr>
          <p:cNvPr id="212" name="Shape 212"/>
          <p:cNvGrpSpPr/>
          <p:nvPr/>
        </p:nvGrpSpPr>
        <p:grpSpPr>
          <a:xfrm rot="5400000">
            <a:off y="3555151" x="6861020"/>
            <a:ext cy="633289" cx="442799"/>
            <a:chOff y="2934099" x="1418050"/>
            <a:chExt cy="1597199" cx="1075799"/>
          </a:xfrm>
        </p:grpSpPr>
        <p:sp>
          <p:nvSpPr>
            <p:cNvPr id="213" name="Shape 213"/>
            <p:cNvSpPr/>
            <p:nvPr/>
          </p:nvSpPr>
          <p:spPr>
            <a:xfrm>
              <a:off y="3455500" x="1418050"/>
              <a:ext cy="1075799" cx="10757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214" name="Shape 214"/>
            <p:cNvSpPr/>
            <p:nvPr/>
          </p:nvSpPr>
          <p:spPr>
            <a:xfrm rot="10800000">
              <a:off y="2934099" x="1609000"/>
              <a:ext cy="521400" cx="693899"/>
            </a:xfrm>
            <a:prstGeom prst="trapezoid">
              <a:avLst>
                <a:gd fmla="val 25000" name="adj"/>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cxnSp>
        <p:nvCxnSpPr>
          <p:cNvPr id="215" name="Shape 215"/>
          <p:cNvCxnSpPr/>
          <p:nvPr/>
        </p:nvCxnSpPr>
        <p:spPr>
          <a:xfrm flipH="1">
            <a:off y="3880796" x="6259789"/>
            <a:ext cy="7499" cx="477899"/>
          </a:xfrm>
          <a:prstGeom prst="straightConnector1">
            <a:avLst/>
          </a:prstGeom>
          <a:noFill/>
          <a:ln w="19050" cap="flat">
            <a:solidFill>
              <a:schemeClr val="dk2"/>
            </a:solidFill>
            <a:prstDash val="solid"/>
            <a:round/>
            <a:headEnd w="lg" len="lg" type="none"/>
            <a:tailEnd w="lg" len="lg" type="none"/>
          </a:ln>
        </p:spPr>
      </p:cxnSp>
      <p:cxnSp>
        <p:nvCxnSpPr>
          <p:cNvPr id="216" name="Shape 216"/>
          <p:cNvCxnSpPr/>
          <p:nvPr/>
        </p:nvCxnSpPr>
        <p:spPr>
          <a:xfrm rot="10800000">
            <a:off y="4803546" x="6296261"/>
            <a:ext cy="9000" cx="455999"/>
          </a:xfrm>
          <a:prstGeom prst="straightConnector1">
            <a:avLst/>
          </a:prstGeom>
          <a:noFill/>
          <a:ln w="19050" cap="flat">
            <a:solidFill>
              <a:schemeClr val="dk2"/>
            </a:solidFill>
            <a:prstDash val="solid"/>
            <a:round/>
            <a:headEnd w="lg" len="lg" type="none"/>
            <a:tailEnd w="lg" len="lg" type="none"/>
          </a:ln>
        </p:spPr>
      </p:cxnSp>
      <p:sp>
        <p:nvSpPr>
          <p:cNvPr id="198" name="Shape 198"/>
          <p:cNvSpPr/>
          <p:nvPr/>
        </p:nvSpPr>
        <p:spPr>
          <a:xfrm rot="5400000">
            <a:off y="3601196" x="3206685"/>
            <a:ext cy="541199" cx="968699"/>
          </a:xfrm>
          <a:prstGeom prst="rect">
            <a:avLst/>
          </a:prstGeom>
          <a:solidFill>
            <a:srgbClr val="FFD966"/>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rtl="0" lvl="0">
              <a:buNone/>
            </a:pPr>
            <a:r>
              <a:rPr lang="en"/>
              <a:t>Ethernet</a:t>
            </a:r>
          </a:p>
          <a:p>
            <a:pPr rtl="0" lvl="0">
              <a:buNone/>
            </a:pPr>
            <a:r>
              <a:rPr lang="en"/>
              <a:t>Card</a:t>
            </a:r>
          </a:p>
        </p:txBody>
      </p:sp>
      <p:cxnSp>
        <p:nvCxnSpPr>
          <p:cNvPr id="217" name="Shape 217"/>
          <p:cNvCxnSpPr>
            <a:stCxn id="198" idx="2"/>
            <a:endCxn id="192" idx="0"/>
          </p:cNvCxnSpPr>
          <p:nvPr/>
        </p:nvCxnSpPr>
        <p:spPr>
          <a:xfrm rot="10800000">
            <a:off y="3461954" x="2252429"/>
            <a:ext cy="409841" cx="1168005"/>
          </a:xfrm>
          <a:prstGeom prst="straightConnector1">
            <a:avLst/>
          </a:prstGeom>
          <a:noFill/>
          <a:ln w="19050" cap="flat">
            <a:solidFill>
              <a:schemeClr val="dk2"/>
            </a:solidFill>
            <a:prstDash val="solid"/>
            <a:round/>
            <a:headEnd w="lg" len="lg" type="none"/>
            <a:tailEnd w="lg" len="lg" type="none"/>
          </a:ln>
        </p:spPr>
      </p:cxnSp>
      <p:sp>
        <p:nvSpPr>
          <p:cNvPr id="218" name="Shape 218"/>
          <p:cNvSpPr txBox="1"/>
          <p:nvPr/>
        </p:nvSpPr>
        <p:spPr>
          <a:xfrm>
            <a:off y="5035725" x="2920175"/>
            <a:ext cy="964799" cx="1982399"/>
          </a:xfrm>
          <a:prstGeom prst="rect">
            <a:avLst/>
          </a:prstGeom>
        </p:spPr>
        <p:txBody>
          <a:bodyPr bIns="91425" rIns="91425" lIns="91425" tIns="91425" anchor="ctr" anchorCtr="0">
            <a:noAutofit/>
          </a:bodyPr>
          <a:lstStyle/>
          <a:p>
            <a:pPr rtl="0" lvl="0">
              <a:buNone/>
            </a:pPr>
            <a:r>
              <a:rPr lang="en"/>
              <a:t>Hard Drive: 100 MB/s</a:t>
            </a:r>
          </a:p>
          <a:p>
            <a:r>
              <a:t/>
            </a:r>
          </a:p>
          <a:p>
            <a:pPr rtl="0" lvl="0">
              <a:buNone/>
            </a:pPr>
            <a:r>
              <a:rPr lang="en"/>
              <a:t>SSD: 500 MB/s</a:t>
            </a:r>
          </a:p>
        </p:txBody>
      </p:sp>
      <p:sp>
        <p:nvSpPr>
          <p:cNvPr id="219" name="Shape 219"/>
          <p:cNvSpPr txBox="1"/>
          <p:nvPr/>
        </p:nvSpPr>
        <p:spPr>
          <a:xfrm>
            <a:off y="5539200" x="7664539"/>
            <a:ext cy="1318799" cx="1333499"/>
          </a:xfrm>
          <a:prstGeom prst="rect">
            <a:avLst/>
          </a:prstGeom>
        </p:spPr>
        <p:txBody>
          <a:bodyPr bIns="91425" rIns="91425" lIns="91425" tIns="91425" anchor="ctr" anchorCtr="0">
            <a:noAutofit/>
          </a:bodyPr>
          <a:lstStyle/>
          <a:p>
            <a:pPr rtl="0" lvl="0">
              <a:buNone/>
            </a:pPr>
            <a:r>
              <a:rPr sz="1600" lang="en"/>
              <a:t>PG BlackFly</a:t>
            </a:r>
          </a:p>
          <a:p>
            <a:pPr rtl="0" lvl="0">
              <a:buNone/>
            </a:pPr>
            <a:r>
              <a:rPr sz="1600" lang="en"/>
              <a:t>Cameras</a:t>
            </a:r>
          </a:p>
          <a:p>
            <a:r>
              <a:t/>
            </a:r>
          </a:p>
        </p:txBody>
      </p:sp>
      <p:cxnSp>
        <p:nvCxnSpPr>
          <p:cNvPr id="220" name="Shape 220"/>
          <p:cNvCxnSpPr/>
          <p:nvPr/>
        </p:nvCxnSpPr>
        <p:spPr>
          <a:xfrm rot="10800000">
            <a:off y="5098550" x="7370599"/>
            <a:ext cy="554099" cx="374100"/>
          </a:xfrm>
          <a:prstGeom prst="straightConnector1">
            <a:avLst/>
          </a:prstGeom>
          <a:noFill/>
          <a:ln w="19050" cap="flat">
            <a:solidFill>
              <a:schemeClr val="dk2"/>
            </a:solidFill>
            <a:prstDash val="solid"/>
            <a:round/>
            <a:headEnd w="lg" len="lg" type="none"/>
            <a:tailEnd w="lg" len="lg" type="none"/>
          </a:ln>
        </p:spPr>
      </p:cxn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4" name="Shape 224"/>
        <p:cNvGrpSpPr/>
        <p:nvPr/>
      </p:nvGrpSpPr>
      <p:grpSpPr>
        <a:xfrm>
          <a:off y="0" x="0"/>
          <a:ext cy="0" cx="0"/>
          <a:chOff y="0" x="0"/>
          <a:chExt cy="0" cx="0"/>
        </a:xfrm>
      </p:grpSpPr>
      <p:sp>
        <p:nvSpPr>
          <p:cNvPr id="225" name="Shape 225"/>
          <p:cNvSpPr txBox="1"/>
          <p:nvPr>
            <p:ph type="title"/>
          </p:nvPr>
        </p:nvSpPr>
        <p:spPr>
          <a:xfrm>
            <a:off y="-101903" x="457200"/>
            <a:ext cy="1223700" cx="8229600"/>
          </a:xfrm>
          <a:prstGeom prst="rect">
            <a:avLst/>
          </a:prstGeom>
        </p:spPr>
        <p:txBody>
          <a:bodyPr bIns="91425" rIns="91425" lIns="91425" tIns="91425" anchor="b" anchorCtr="0">
            <a:noAutofit/>
          </a:bodyPr>
          <a:lstStyle/>
          <a:p>
            <a:pPr>
              <a:buNone/>
            </a:pPr>
            <a:r>
              <a:rPr lang="en"/>
              <a:t>Data Flow Possible Configuration</a:t>
            </a:r>
          </a:p>
        </p:txBody>
      </p:sp>
      <p:grpSp>
        <p:nvGrpSpPr>
          <p:cNvPr id="226" name="Shape 226"/>
          <p:cNvGrpSpPr/>
          <p:nvPr/>
        </p:nvGrpSpPr>
        <p:grpSpPr>
          <a:xfrm>
            <a:off y="1502947" x="6063657"/>
            <a:ext cy="1385848" cx="814891"/>
            <a:chOff y="1866022" x="6359482"/>
            <a:chExt cy="1385848" cx="814891"/>
          </a:xfrm>
        </p:grpSpPr>
        <p:grpSp>
          <p:nvGrpSpPr>
            <p:cNvPr id="227" name="Shape 227"/>
            <p:cNvGrpSpPr/>
            <p:nvPr/>
          </p:nvGrpSpPr>
          <p:grpSpPr>
            <a:xfrm rot="5400000">
              <a:off y="1733013" x="6492491"/>
              <a:ext cy="814891" cx="548873"/>
              <a:chOff y="2934099" x="1418050"/>
              <a:chExt cy="1597199" cx="1075799"/>
            </a:xfrm>
          </p:grpSpPr>
          <p:sp>
            <p:nvSpPr>
              <p:cNvPr id="228" name="Shape 228"/>
              <p:cNvSpPr/>
              <p:nvPr/>
            </p:nvSpPr>
            <p:spPr>
              <a:xfrm>
                <a:off y="3455500" x="1418050"/>
                <a:ext cy="1075799" cx="10757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229" name="Shape 229"/>
              <p:cNvSpPr/>
              <p:nvPr/>
            </p:nvSpPr>
            <p:spPr>
              <a:xfrm rot="10800000">
                <a:off y="2934099" x="1609000"/>
                <a:ext cy="521400" cx="693899"/>
              </a:xfrm>
              <a:prstGeom prst="trapezoid">
                <a:avLst>
                  <a:gd fmla="val 25000" name="adj"/>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nvGrpSpPr>
            <p:cNvPr id="230" name="Shape 230"/>
            <p:cNvGrpSpPr/>
            <p:nvPr/>
          </p:nvGrpSpPr>
          <p:grpSpPr>
            <a:xfrm rot="5400000">
              <a:off y="2569988" x="6492491"/>
              <a:ext cy="814891" cx="548873"/>
              <a:chOff y="2934099" x="1418050"/>
              <a:chExt cy="1597199" cx="1075799"/>
            </a:xfrm>
          </p:grpSpPr>
          <p:sp>
            <p:nvSpPr>
              <p:cNvPr id="231" name="Shape 231"/>
              <p:cNvSpPr/>
              <p:nvPr/>
            </p:nvSpPr>
            <p:spPr>
              <a:xfrm>
                <a:off y="3455500" x="1418050"/>
                <a:ext cy="1075799" cx="10757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232" name="Shape 232"/>
              <p:cNvSpPr/>
              <p:nvPr/>
            </p:nvSpPr>
            <p:spPr>
              <a:xfrm rot="10800000">
                <a:off y="2934099" x="1609000"/>
                <a:ext cy="521400" cx="693899"/>
              </a:xfrm>
              <a:prstGeom prst="trapezoid">
                <a:avLst>
                  <a:gd fmla="val 25000" name="adj"/>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grpSp>
        <p:nvGrpSpPr>
          <p:cNvPr id="233" name="Shape 233"/>
          <p:cNvGrpSpPr/>
          <p:nvPr/>
        </p:nvGrpSpPr>
        <p:grpSpPr>
          <a:xfrm>
            <a:off y="3105997" x="6063657"/>
            <a:ext cy="1385848" cx="814891"/>
            <a:chOff y="1866022" x="6359482"/>
            <a:chExt cy="1385848" cx="814891"/>
          </a:xfrm>
        </p:grpSpPr>
        <p:grpSp>
          <p:nvGrpSpPr>
            <p:cNvPr id="234" name="Shape 234"/>
            <p:cNvGrpSpPr/>
            <p:nvPr/>
          </p:nvGrpSpPr>
          <p:grpSpPr>
            <a:xfrm rot="5400000">
              <a:off y="1733013" x="6492491"/>
              <a:ext cy="814891" cx="548873"/>
              <a:chOff y="2934099" x="1418050"/>
              <a:chExt cy="1597199" cx="1075799"/>
            </a:xfrm>
          </p:grpSpPr>
          <p:sp>
            <p:nvSpPr>
              <p:cNvPr id="235" name="Shape 235"/>
              <p:cNvSpPr/>
              <p:nvPr/>
            </p:nvSpPr>
            <p:spPr>
              <a:xfrm>
                <a:off y="3455500" x="1418050"/>
                <a:ext cy="1075799" cx="10757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236" name="Shape 236"/>
              <p:cNvSpPr/>
              <p:nvPr/>
            </p:nvSpPr>
            <p:spPr>
              <a:xfrm rot="10800000">
                <a:off y="2934099" x="1609000"/>
                <a:ext cy="521400" cx="693899"/>
              </a:xfrm>
              <a:prstGeom prst="trapezoid">
                <a:avLst>
                  <a:gd fmla="val 25000" name="adj"/>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nvGrpSpPr>
            <p:cNvPr id="237" name="Shape 237"/>
            <p:cNvGrpSpPr/>
            <p:nvPr/>
          </p:nvGrpSpPr>
          <p:grpSpPr>
            <a:xfrm rot="5400000">
              <a:off y="2569988" x="6492491"/>
              <a:ext cy="814891" cx="548873"/>
              <a:chOff y="2934099" x="1418050"/>
              <a:chExt cy="1597199" cx="1075799"/>
            </a:xfrm>
          </p:grpSpPr>
          <p:sp>
            <p:nvSpPr>
              <p:cNvPr id="238" name="Shape 238"/>
              <p:cNvSpPr/>
              <p:nvPr/>
            </p:nvSpPr>
            <p:spPr>
              <a:xfrm>
                <a:off y="3455500" x="1418050"/>
                <a:ext cy="1075799" cx="10757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239" name="Shape 239"/>
              <p:cNvSpPr/>
              <p:nvPr/>
            </p:nvSpPr>
            <p:spPr>
              <a:xfrm rot="10800000">
                <a:off y="2934099" x="1609000"/>
                <a:ext cy="521400" cx="693899"/>
              </a:xfrm>
              <a:prstGeom prst="trapezoid">
                <a:avLst>
                  <a:gd fmla="val 25000" name="adj"/>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sp>
        <p:nvSpPr>
          <p:cNvPr id="240" name="Shape 240"/>
          <p:cNvSpPr/>
          <p:nvPr/>
        </p:nvSpPr>
        <p:spPr>
          <a:xfrm rot="5400000">
            <a:off y="2750060" x="3785119"/>
            <a:ext cy="501299" cx="2817000"/>
          </a:xfrm>
          <a:prstGeom prst="rect">
            <a:avLst/>
          </a:prstGeom>
          <a:solidFill>
            <a:srgbClr val="DD7E6B"/>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buNone/>
            </a:pPr>
            <a:r>
              <a:rPr lang="en"/>
              <a:t>                 Trunking Switch</a:t>
            </a:r>
          </a:p>
        </p:txBody>
      </p:sp>
      <p:cxnSp>
        <p:nvCxnSpPr>
          <p:cNvPr id="241" name="Shape 241"/>
          <p:cNvCxnSpPr>
            <a:endCxn id="242" idx="0"/>
          </p:cNvCxnSpPr>
          <p:nvPr/>
        </p:nvCxnSpPr>
        <p:spPr>
          <a:xfrm rot="10800000">
            <a:off y="1777383" x="5425257"/>
            <a:ext cy="0" cx="638399"/>
          </a:xfrm>
          <a:prstGeom prst="straightConnector1">
            <a:avLst/>
          </a:prstGeom>
          <a:noFill/>
          <a:ln w="19050" cap="flat">
            <a:solidFill>
              <a:schemeClr val="dk2"/>
            </a:solidFill>
            <a:prstDash val="solid"/>
            <a:round/>
            <a:headEnd w="lg" len="lg" type="none"/>
            <a:tailEnd w="lg" len="lg" type="none"/>
          </a:ln>
        </p:spPr>
      </p:cxnSp>
      <p:cxnSp>
        <p:nvCxnSpPr>
          <p:cNvPr id="243" name="Shape 243"/>
          <p:cNvCxnSpPr>
            <a:endCxn id="242" idx="0"/>
          </p:cNvCxnSpPr>
          <p:nvPr/>
        </p:nvCxnSpPr>
        <p:spPr>
          <a:xfrm flipH="1">
            <a:off y="2614358" x="5416257"/>
            <a:ext cy="12900" cx="647400"/>
          </a:xfrm>
          <a:prstGeom prst="straightConnector1">
            <a:avLst/>
          </a:prstGeom>
          <a:noFill/>
          <a:ln w="19050" cap="flat">
            <a:solidFill>
              <a:schemeClr val="dk2"/>
            </a:solidFill>
            <a:prstDash val="solid"/>
            <a:round/>
            <a:headEnd w="lg" len="lg" type="none"/>
            <a:tailEnd w="lg" len="lg" type="none"/>
          </a:ln>
        </p:spPr>
      </p:cxnSp>
      <p:cxnSp>
        <p:nvCxnSpPr>
          <p:cNvPr id="244" name="Shape 244"/>
          <p:cNvCxnSpPr>
            <a:endCxn id="242" idx="0"/>
          </p:cNvCxnSpPr>
          <p:nvPr/>
        </p:nvCxnSpPr>
        <p:spPr>
          <a:xfrm rot="10800000">
            <a:off y="3380433" x="5392557"/>
            <a:ext cy="0" cx="671100"/>
          </a:xfrm>
          <a:prstGeom prst="straightConnector1">
            <a:avLst/>
          </a:prstGeom>
          <a:noFill/>
          <a:ln w="19050" cap="flat">
            <a:solidFill>
              <a:schemeClr val="dk2"/>
            </a:solidFill>
            <a:prstDash val="solid"/>
            <a:round/>
            <a:headEnd w="lg" len="lg" type="none"/>
            <a:tailEnd w="lg" len="lg" type="none"/>
          </a:ln>
        </p:spPr>
      </p:cxnSp>
      <p:cxnSp>
        <p:nvCxnSpPr>
          <p:cNvPr id="245" name="Shape 245"/>
          <p:cNvCxnSpPr>
            <a:endCxn id="242" idx="0"/>
          </p:cNvCxnSpPr>
          <p:nvPr/>
        </p:nvCxnSpPr>
        <p:spPr>
          <a:xfrm rot="10800000">
            <a:off y="4217408" x="5457957"/>
            <a:ext cy="0" cx="605700"/>
          </a:xfrm>
          <a:prstGeom prst="straightConnector1">
            <a:avLst/>
          </a:prstGeom>
          <a:noFill/>
          <a:ln w="19050" cap="flat">
            <a:solidFill>
              <a:schemeClr val="dk2"/>
            </a:solidFill>
            <a:prstDash val="solid"/>
            <a:round/>
            <a:headEnd w="lg" len="lg" type="none"/>
            <a:tailEnd w="lg" len="lg" type="none"/>
          </a:ln>
        </p:spPr>
      </p:cxnSp>
      <p:grpSp>
        <p:nvGrpSpPr>
          <p:cNvPr id="246" name="Shape 246"/>
          <p:cNvGrpSpPr/>
          <p:nvPr/>
        </p:nvGrpSpPr>
        <p:grpSpPr>
          <a:xfrm rot="5400000">
            <a:off y="2465650" x="1633575"/>
            <a:ext cy="2167799" cx="2167799"/>
            <a:chOff y="831275" x="4140075"/>
            <a:chExt cy="2167799" cx="2167799"/>
          </a:xfrm>
        </p:grpSpPr>
        <p:sp>
          <p:nvSpPr>
            <p:cNvPr id="247" name="Shape 247"/>
            <p:cNvSpPr/>
            <p:nvPr/>
          </p:nvSpPr>
          <p:spPr>
            <a:xfrm>
              <a:off y="831275" x="4140075"/>
              <a:ext cy="2167799" cx="2167799"/>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248" name="Shape 248"/>
            <p:cNvSpPr/>
            <p:nvPr/>
          </p:nvSpPr>
          <p:spPr>
            <a:xfrm>
              <a:off y="920525" x="4289686"/>
              <a:ext cy="539100" cx="1230300"/>
            </a:xfrm>
            <a:prstGeom prst="rect">
              <a:avLst/>
            </a:prstGeom>
            <a:solidFill>
              <a:srgbClr val="FFD966"/>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rtl="0" lvl="0">
                <a:buNone/>
              </a:pPr>
              <a:r>
                <a:rPr lang="en"/>
                <a:t>Ethernet Card</a:t>
              </a:r>
            </a:p>
          </p:txBody>
        </p:sp>
        <p:sp>
          <p:nvSpPr>
            <p:cNvPr id="249" name="Shape 249"/>
            <p:cNvSpPr/>
            <p:nvPr/>
          </p:nvSpPr>
          <p:spPr>
            <a:xfrm rot="-5359524">
              <a:off y="2094951" x="5349346"/>
              <a:ext cy="696647" cx="738951"/>
            </a:xfrm>
            <a:prstGeom prst="rect">
              <a:avLst/>
            </a:prstGeom>
            <a:solidFill>
              <a:srgbClr val="A4C2F4"/>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rtl="0" lvl="0">
                <a:buNone/>
              </a:pPr>
              <a:r>
                <a:rPr lang="en"/>
                <a:t>  CPU</a:t>
              </a:r>
            </a:p>
          </p:txBody>
        </p:sp>
      </p:grpSp>
      <p:sp>
        <p:nvSpPr>
          <p:cNvPr id="250" name="Shape 250"/>
          <p:cNvSpPr/>
          <p:nvPr/>
        </p:nvSpPr>
        <p:spPr>
          <a:xfrm>
            <a:off y="5129850" x="1491825"/>
            <a:ext cy="1189800" cx="1189800"/>
          </a:xfrm>
          <a:prstGeom prst="rect">
            <a:avLst/>
          </a:prstGeom>
          <a:solidFill>
            <a:srgbClr val="93C47D"/>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rtl="0" lvl="0">
              <a:buNone/>
            </a:pPr>
            <a:r>
              <a:rPr lang="en"/>
              <a:t>   Storage</a:t>
            </a:r>
          </a:p>
          <a:p>
            <a:pPr>
              <a:buNone/>
            </a:pPr>
            <a:r>
              <a:rPr lang="en"/>
              <a:t>  (RAID 0)</a:t>
            </a:r>
          </a:p>
        </p:txBody>
      </p:sp>
      <p:cxnSp>
        <p:nvCxnSpPr>
          <p:cNvPr id="251" name="Shape 251"/>
          <p:cNvCxnSpPr>
            <a:stCxn id="249" idx="2"/>
            <a:endCxn id="250" idx="0"/>
          </p:cNvCxnSpPr>
          <p:nvPr/>
        </p:nvCxnSpPr>
        <p:spPr>
          <a:xfrm flipH="1">
            <a:off y="4392697" x="2086725"/>
            <a:ext cy="737152" cx="98599"/>
          </a:xfrm>
          <a:prstGeom prst="straightConnector1">
            <a:avLst/>
          </a:prstGeom>
          <a:noFill/>
          <a:ln w="19050" cap="flat">
            <a:solidFill>
              <a:schemeClr val="dk2"/>
            </a:solidFill>
            <a:prstDash val="solid"/>
            <a:round/>
            <a:headEnd w="lg" len="lg" type="none"/>
            <a:tailEnd w="lg" len="lg" type="none"/>
          </a:ln>
        </p:spPr>
      </p:cxnSp>
      <p:cxnSp>
        <p:nvCxnSpPr>
          <p:cNvPr id="252" name="Shape 252"/>
          <p:cNvCxnSpPr/>
          <p:nvPr/>
        </p:nvCxnSpPr>
        <p:spPr>
          <a:xfrm rot="10800000">
            <a:off y="2827899" x="3687100"/>
            <a:ext cy="900" cx="1329599"/>
          </a:xfrm>
          <a:prstGeom prst="straightConnector1">
            <a:avLst/>
          </a:prstGeom>
          <a:noFill/>
          <a:ln w="19050" cap="flat">
            <a:solidFill>
              <a:schemeClr val="dk2"/>
            </a:solidFill>
            <a:prstDash val="solid"/>
            <a:round/>
            <a:headEnd w="lg" len="lg" type="none"/>
            <a:tailEnd w="lg" len="lg" type="none"/>
          </a:ln>
        </p:spPr>
      </p:cxnSp>
      <p:cxnSp>
        <p:nvCxnSpPr>
          <p:cNvPr id="253" name="Shape 253"/>
          <p:cNvCxnSpPr/>
          <p:nvPr/>
        </p:nvCxnSpPr>
        <p:spPr>
          <a:xfrm>
            <a:off y="3583250" x="3701375"/>
            <a:ext cy="18900" cx="1217099"/>
          </a:xfrm>
          <a:prstGeom prst="straightConnector1">
            <a:avLst/>
          </a:prstGeom>
          <a:noFill/>
          <a:ln w="19050" cap="flat">
            <a:solidFill>
              <a:schemeClr val="dk2"/>
            </a:solidFill>
            <a:prstDash val="solid"/>
            <a:round/>
            <a:headEnd w="lg" len="lg" type="none"/>
            <a:tailEnd w="lg" len="lg" type="none"/>
          </a:ln>
        </p:spPr>
      </p:cxnSp>
      <p:sp>
        <p:nvSpPr>
          <p:cNvPr id="254" name="Shape 254"/>
          <p:cNvSpPr txBox="1"/>
          <p:nvPr/>
        </p:nvSpPr>
        <p:spPr>
          <a:xfrm>
            <a:off y="1502947" x="1671647"/>
            <a:ext cy="497400" cx="470700"/>
          </a:xfrm>
          <a:prstGeom prst="rect">
            <a:avLst/>
          </a:prstGeom>
          <a:noFill/>
        </p:spPr>
        <p:txBody>
          <a:bodyPr bIns="91425" rIns="91425" lIns="91425" tIns="91425" anchor="t" anchorCtr="0">
            <a:noAutofit/>
          </a:bodyPr>
          <a:lstStyle/>
          <a:p>
            <a:pPr>
              <a:buNone/>
            </a:pPr>
            <a:r>
              <a:rPr sz="2400" lang="en"/>
              <a:t>2.</a:t>
            </a:r>
          </a:p>
        </p:txBody>
      </p:sp>
      <p:cxnSp>
        <p:nvCxnSpPr>
          <p:cNvPr id="255" name="Shape 255"/>
          <p:cNvCxnSpPr>
            <a:endCxn id="249" idx="0"/>
          </p:cNvCxnSpPr>
          <p:nvPr/>
        </p:nvCxnSpPr>
        <p:spPr>
          <a:xfrm flipH="1">
            <a:off y="3319297" x="2193424"/>
            <a:ext cy="376799" cx="962400"/>
          </a:xfrm>
          <a:prstGeom prst="straightConnector1">
            <a:avLst/>
          </a:prstGeom>
          <a:noFill/>
          <a:ln w="19050" cap="flat">
            <a:solidFill>
              <a:schemeClr val="dk2"/>
            </a:solidFill>
            <a:prstDash val="solid"/>
            <a:round/>
            <a:headEnd w="lg" len="lg" type="none"/>
            <a:tailEnd w="lg" len="lg" type="none"/>
          </a:ln>
        </p:spPr>
      </p:cxnSp>
      <p:cxnSp>
        <p:nvCxnSpPr>
          <p:cNvPr id="256" name="Shape 256"/>
          <p:cNvCxnSpPr>
            <a:endCxn id="248" idx="0"/>
          </p:cNvCxnSpPr>
          <p:nvPr/>
        </p:nvCxnSpPr>
        <p:spPr>
          <a:xfrm flipH="1">
            <a:off y="3226511" x="3712125"/>
            <a:ext cy="3900" cx="1274400"/>
          </a:xfrm>
          <a:prstGeom prst="straightConnector1">
            <a:avLst/>
          </a:prstGeom>
          <a:noFill/>
          <a:ln w="19050" cap="flat">
            <a:solidFill>
              <a:schemeClr val="dk2"/>
            </a:solidFill>
            <a:prstDash val="solid"/>
            <a:round/>
            <a:headEnd w="lg" len="lg" type="none"/>
            <a:tailEnd w="lg" len="lg" type="none"/>
          </a:ln>
        </p:spPr>
      </p:cxnSp>
      <p:sp>
        <p:nvSpPr>
          <p:cNvPr id="257" name="Shape 257"/>
          <p:cNvSpPr txBox="1"/>
          <p:nvPr/>
        </p:nvSpPr>
        <p:spPr>
          <a:xfrm>
            <a:off y="4955466" x="7521700"/>
            <a:ext cy="935400" cx="1407299"/>
          </a:xfrm>
          <a:prstGeom prst="rect">
            <a:avLst/>
          </a:prstGeom>
        </p:spPr>
        <p:txBody>
          <a:bodyPr bIns="91425" rIns="91425" lIns="91425" tIns="91425" anchor="ctr" anchorCtr="0">
            <a:noAutofit/>
          </a:bodyPr>
          <a:lstStyle/>
          <a:p>
            <a:pPr rtl="0" lvl="0">
              <a:buNone/>
            </a:pPr>
            <a:r>
              <a:rPr sz="1600" lang="en"/>
              <a:t>PG BlackFly</a:t>
            </a:r>
          </a:p>
          <a:p>
            <a:pPr rtl="0" lvl="0">
              <a:buNone/>
            </a:pPr>
            <a:r>
              <a:rPr sz="1600" lang="en"/>
              <a:t>Cameras</a:t>
            </a:r>
          </a:p>
          <a:p>
            <a:r>
              <a:t/>
            </a:r>
          </a:p>
        </p:txBody>
      </p:sp>
      <p:cxnSp>
        <p:nvCxnSpPr>
          <p:cNvPr id="258" name="Shape 258"/>
          <p:cNvCxnSpPr/>
          <p:nvPr/>
        </p:nvCxnSpPr>
        <p:spPr>
          <a:xfrm>
            <a:off y="4530425" x="7010400"/>
            <a:ext cy="498899" cx="540299"/>
          </a:xfrm>
          <a:prstGeom prst="straightConnector1">
            <a:avLst/>
          </a:prstGeom>
          <a:noFill/>
          <a:ln w="19050" cap="flat">
            <a:solidFill>
              <a:schemeClr val="dk2"/>
            </a:solidFill>
            <a:prstDash val="solid"/>
            <a:round/>
            <a:headEnd w="lg" len="lg" type="none"/>
            <a:tailEnd w="lg" len="lg" type="none"/>
          </a:ln>
        </p:spPr>
      </p:cxn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2" name="Shape 262"/>
        <p:cNvGrpSpPr/>
        <p:nvPr/>
      </p:nvGrpSpPr>
      <p:grpSpPr>
        <a:xfrm>
          <a:off y="0" x="0"/>
          <a:ext cy="0" cx="0"/>
          <a:chOff y="0" x="0"/>
          <a:chExt cy="0" cx="0"/>
        </a:xfrm>
      </p:grpSpPr>
      <p:sp>
        <p:nvSpPr>
          <p:cNvPr id="263" name="Shape 263"/>
          <p:cNvSpPr txBox="1"/>
          <p:nvPr>
            <p:ph type="title"/>
          </p:nvPr>
        </p:nvSpPr>
        <p:spPr>
          <a:xfrm>
            <a:off y="0" x="632025"/>
            <a:ext cy="1143000" cx="8229600"/>
          </a:xfrm>
          <a:prstGeom prst="rect">
            <a:avLst/>
          </a:prstGeom>
        </p:spPr>
        <p:txBody>
          <a:bodyPr bIns="91425" rIns="91425" lIns="91425" tIns="91425" anchor="b" anchorCtr="0">
            <a:noAutofit/>
          </a:bodyPr>
          <a:lstStyle/>
          <a:p>
            <a:pPr rtl="0" lvl="0">
              <a:buNone/>
            </a:pPr>
            <a:r>
              <a:rPr lang="en"/>
              <a:t>Data Flow Possible Configuration</a:t>
            </a:r>
          </a:p>
        </p:txBody>
      </p:sp>
      <p:sp>
        <p:nvSpPr>
          <p:cNvPr id="264" name="Shape 264"/>
          <p:cNvSpPr/>
          <p:nvPr/>
        </p:nvSpPr>
        <p:spPr>
          <a:xfrm rot="5400000">
            <a:off y="2598941" x="3680474"/>
            <a:ext cy="560700" cx="2132700"/>
          </a:xfrm>
          <a:prstGeom prst="rect">
            <a:avLst/>
          </a:prstGeom>
          <a:solidFill>
            <a:srgbClr val="DD7E6B"/>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rtl="0" lvl="0" indent="457200" marL="0">
              <a:buNone/>
            </a:pPr>
            <a:r>
              <a:rPr lang="en"/>
              <a:t>  Switch</a:t>
            </a:r>
          </a:p>
        </p:txBody>
      </p:sp>
      <p:grpSp>
        <p:nvGrpSpPr>
          <p:cNvPr id="265" name="Shape 265"/>
          <p:cNvGrpSpPr/>
          <p:nvPr/>
        </p:nvGrpSpPr>
        <p:grpSpPr>
          <a:xfrm rot="5400000">
            <a:off y="2345100" x="1273901"/>
            <a:ext cy="2167799" cx="2167799"/>
            <a:chOff y="831275" x="4140075"/>
            <a:chExt cy="2167799" cx="2167799"/>
          </a:xfrm>
        </p:grpSpPr>
        <p:sp>
          <p:nvSpPr>
            <p:cNvPr id="266" name="Shape 266"/>
            <p:cNvSpPr/>
            <p:nvPr/>
          </p:nvSpPr>
          <p:spPr>
            <a:xfrm>
              <a:off y="831275" x="4140075"/>
              <a:ext cy="2167799" cx="2167799"/>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267" name="Shape 267"/>
            <p:cNvSpPr/>
            <p:nvPr/>
          </p:nvSpPr>
          <p:spPr>
            <a:xfrm>
              <a:off y="965175" x="4328286"/>
              <a:ext cy="512099" cx="1065300"/>
            </a:xfrm>
            <a:prstGeom prst="rect">
              <a:avLst/>
            </a:prstGeom>
            <a:solidFill>
              <a:srgbClr val="FFD966"/>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buNone/>
              </a:pPr>
              <a:r>
                <a:rPr lang="en"/>
                <a:t>Ethernet card</a:t>
              </a:r>
            </a:p>
          </p:txBody>
        </p:sp>
        <p:sp>
          <p:nvSpPr>
            <p:cNvPr id="268" name="Shape 268"/>
            <p:cNvSpPr/>
            <p:nvPr/>
          </p:nvSpPr>
          <p:spPr>
            <a:xfrm rot="-5384811">
              <a:off y="2062496" x="5354950"/>
              <a:ext cy="814807" cx="814807"/>
            </a:xfrm>
            <a:prstGeom prst="rect">
              <a:avLst/>
            </a:prstGeom>
            <a:solidFill>
              <a:srgbClr val="9FC5E8"/>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buNone/>
              </a:pPr>
              <a:r>
                <a:rPr lang="en"/>
                <a:t>  CPU</a:t>
              </a:r>
            </a:p>
          </p:txBody>
        </p:sp>
      </p:grpSp>
      <p:cxnSp>
        <p:nvCxnSpPr>
          <p:cNvPr id="269" name="Shape 269"/>
          <p:cNvCxnSpPr>
            <a:stCxn id="264" idx="2"/>
          </p:cNvCxnSpPr>
          <p:nvPr/>
        </p:nvCxnSpPr>
        <p:spPr>
          <a:xfrm rot="10800000">
            <a:off y="2871491" x="3427275"/>
            <a:ext cy="7800" cx="1039199"/>
          </a:xfrm>
          <a:prstGeom prst="straightConnector1">
            <a:avLst/>
          </a:prstGeom>
          <a:noFill/>
          <a:ln w="19050" cap="flat">
            <a:solidFill>
              <a:schemeClr val="dk2"/>
            </a:solidFill>
            <a:prstDash val="solid"/>
            <a:round/>
            <a:headEnd w="lg" len="lg" type="none"/>
            <a:tailEnd w="lg" len="lg" type="none"/>
          </a:ln>
        </p:spPr>
      </p:cxnSp>
      <p:sp>
        <p:nvSpPr>
          <p:cNvPr id="270" name="Shape 270"/>
          <p:cNvSpPr/>
          <p:nvPr/>
        </p:nvSpPr>
        <p:spPr>
          <a:xfrm>
            <a:off y="4935877" x="1273901"/>
            <a:ext cy="1011299" cx="1085700"/>
          </a:xfrm>
          <a:prstGeom prst="rect">
            <a:avLst/>
          </a:prstGeom>
          <a:solidFill>
            <a:srgbClr val="93C47D"/>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lgn="just" rtl="0" lvl="0" indent="0" marL="0">
              <a:buNone/>
            </a:pPr>
            <a:r>
              <a:rPr lang="en"/>
              <a:t>   Storage</a:t>
            </a:r>
          </a:p>
        </p:txBody>
      </p:sp>
      <p:cxnSp>
        <p:nvCxnSpPr>
          <p:cNvPr id="271" name="Shape 271"/>
          <p:cNvCxnSpPr>
            <a:stCxn id="268" idx="2"/>
            <a:endCxn id="270" idx="0"/>
          </p:cNvCxnSpPr>
          <p:nvPr/>
        </p:nvCxnSpPr>
        <p:spPr>
          <a:xfrm>
            <a:off y="4374779" x="1801275"/>
            <a:ext cy="561098" cx="15475"/>
          </a:xfrm>
          <a:prstGeom prst="straightConnector1">
            <a:avLst/>
          </a:prstGeom>
          <a:noFill/>
          <a:ln w="19050" cap="flat">
            <a:solidFill>
              <a:schemeClr val="dk2"/>
            </a:solidFill>
            <a:prstDash val="solid"/>
            <a:round/>
            <a:headEnd w="lg" len="lg" type="none"/>
            <a:tailEnd w="lg" len="lg" type="none"/>
          </a:ln>
        </p:spPr>
      </p:cxnSp>
      <p:grpSp>
        <p:nvGrpSpPr>
          <p:cNvPr id="272" name="Shape 272"/>
          <p:cNvGrpSpPr/>
          <p:nvPr/>
        </p:nvGrpSpPr>
        <p:grpSpPr>
          <a:xfrm rot="5400000">
            <a:off y="1097217" x="7060886"/>
            <a:ext cy="773523" cx="543709"/>
            <a:chOff y="2934099" x="1418050"/>
            <a:chExt cy="1597199" cx="1075799"/>
          </a:xfrm>
        </p:grpSpPr>
        <p:sp>
          <p:nvSpPr>
            <p:cNvPr id="273" name="Shape 273"/>
            <p:cNvSpPr/>
            <p:nvPr/>
          </p:nvSpPr>
          <p:spPr>
            <a:xfrm>
              <a:off y="3455500" x="1418050"/>
              <a:ext cy="1075799" cx="10757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274" name="Shape 274"/>
            <p:cNvSpPr/>
            <p:nvPr/>
          </p:nvSpPr>
          <p:spPr>
            <a:xfrm rot="10800000">
              <a:off y="2934099" x="1609000"/>
              <a:ext cy="521400" cx="693899"/>
            </a:xfrm>
            <a:prstGeom prst="trapezoid">
              <a:avLst>
                <a:gd fmla="val 25000" name="adj"/>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nvGrpSpPr>
          <p:cNvPr id="275" name="Shape 275"/>
          <p:cNvGrpSpPr/>
          <p:nvPr/>
        </p:nvGrpSpPr>
        <p:grpSpPr>
          <a:xfrm rot="5400000">
            <a:off y="2036965" x="7060886"/>
            <a:ext cy="773523" cx="543709"/>
            <a:chOff y="2934099" x="1418050"/>
            <a:chExt cy="1597199" cx="1075799"/>
          </a:xfrm>
        </p:grpSpPr>
        <p:sp>
          <p:nvSpPr>
            <p:cNvPr id="276" name="Shape 276"/>
            <p:cNvSpPr/>
            <p:nvPr/>
          </p:nvSpPr>
          <p:spPr>
            <a:xfrm>
              <a:off y="3455500" x="1418050"/>
              <a:ext cy="1075799" cx="1075799"/>
            </a:xfrm>
            <a:prstGeom prst="rect">
              <a:avLst/>
            </a:prstGeom>
            <a:solidFill>
              <a:srgbClr val="999999"/>
            </a:solidFill>
            <a:ln w="19050" cap="flat">
              <a:solidFill>
                <a:srgbClr val="666666"/>
              </a:solidFill>
              <a:prstDash val="solid"/>
              <a:round/>
              <a:headEnd w="med" len="med" type="none"/>
              <a:tailEnd w="med" len="med" type="none"/>
            </a:ln>
          </p:spPr>
          <p:txBody>
            <a:bodyPr bIns="91425" rIns="91425" lIns="91425" tIns="91425" anchor="ctr" anchorCtr="0">
              <a:noAutofit/>
            </a:bodyPr>
            <a:lstStyle/>
            <a:p/>
          </p:txBody>
        </p:sp>
        <p:sp>
          <p:nvSpPr>
            <p:cNvPr id="277" name="Shape 277"/>
            <p:cNvSpPr/>
            <p:nvPr/>
          </p:nvSpPr>
          <p:spPr>
            <a:xfrm rot="10800000">
              <a:off y="2934099" x="1609000"/>
              <a:ext cy="521400" cx="693899"/>
            </a:xfrm>
            <a:prstGeom prst="trapezoid">
              <a:avLst>
                <a:gd fmla="val 25000" name="adj"/>
              </a:avLst>
            </a:prstGeom>
            <a:solidFill>
              <a:srgbClr val="999999"/>
            </a:solidFill>
            <a:ln w="19050" cap="flat">
              <a:solidFill>
                <a:srgbClr val="666666"/>
              </a:solidFill>
              <a:prstDash val="solid"/>
              <a:round/>
              <a:headEnd w="med" len="med" type="none"/>
              <a:tailEnd w="med" len="med" type="none"/>
            </a:ln>
          </p:spPr>
          <p:txBody>
            <a:bodyPr bIns="91425" rIns="91425" lIns="91425" tIns="91425" anchor="ctr" anchorCtr="0">
              <a:noAutofit/>
            </a:bodyPr>
            <a:lstStyle/>
            <a:p/>
          </p:txBody>
        </p:sp>
      </p:grpSp>
      <p:grpSp>
        <p:nvGrpSpPr>
          <p:cNvPr id="278" name="Shape 278"/>
          <p:cNvGrpSpPr/>
          <p:nvPr/>
        </p:nvGrpSpPr>
        <p:grpSpPr>
          <a:xfrm rot="5400000">
            <a:off y="3035130" x="7074764"/>
            <a:ext cy="787739" cx="515953"/>
            <a:chOff y="2934099" x="1418050"/>
            <a:chExt cy="1597199" cx="1075799"/>
          </a:xfrm>
        </p:grpSpPr>
        <p:sp>
          <p:nvSpPr>
            <p:cNvPr id="279" name="Shape 279"/>
            <p:cNvSpPr/>
            <p:nvPr/>
          </p:nvSpPr>
          <p:spPr>
            <a:xfrm>
              <a:off y="3455500" x="1418050"/>
              <a:ext cy="1075799" cx="10757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280" name="Shape 280"/>
            <p:cNvSpPr/>
            <p:nvPr/>
          </p:nvSpPr>
          <p:spPr>
            <a:xfrm rot="10800000">
              <a:off y="2934099" x="1609000"/>
              <a:ext cy="521400" cx="693899"/>
            </a:xfrm>
            <a:prstGeom prst="trapezoid">
              <a:avLst>
                <a:gd fmla="val 25000" name="adj"/>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nvGrpSpPr>
          <p:cNvPr id="281" name="Shape 281"/>
          <p:cNvGrpSpPr/>
          <p:nvPr/>
        </p:nvGrpSpPr>
        <p:grpSpPr>
          <a:xfrm rot="5400000">
            <a:off y="3916972" x="7074764"/>
            <a:ext cy="787739" cx="515953"/>
            <a:chOff y="2934099" x="1418050"/>
            <a:chExt cy="1597199" cx="1075799"/>
          </a:xfrm>
        </p:grpSpPr>
        <p:sp>
          <p:nvSpPr>
            <p:cNvPr id="282" name="Shape 282"/>
            <p:cNvSpPr/>
            <p:nvPr/>
          </p:nvSpPr>
          <p:spPr>
            <a:xfrm>
              <a:off y="3455500" x="1418050"/>
              <a:ext cy="1075799" cx="10757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283" name="Shape 283"/>
            <p:cNvSpPr/>
            <p:nvPr/>
          </p:nvSpPr>
          <p:spPr>
            <a:xfrm rot="10800000">
              <a:off y="2934099" x="1609000"/>
              <a:ext cy="521400" cx="693899"/>
            </a:xfrm>
            <a:prstGeom prst="trapezoid">
              <a:avLst>
                <a:gd fmla="val 25000" name="adj"/>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cxnSp>
        <p:nvCxnSpPr>
          <p:cNvPr id="284" name="Shape 284"/>
          <p:cNvCxnSpPr>
            <a:endCxn id="285" idx="3"/>
          </p:cNvCxnSpPr>
          <p:nvPr/>
        </p:nvCxnSpPr>
        <p:spPr>
          <a:xfrm flipH="1">
            <a:off y="3446040" x="6476178"/>
            <a:ext cy="337200" cx="469799"/>
          </a:xfrm>
          <a:prstGeom prst="straightConnector1">
            <a:avLst/>
          </a:prstGeom>
          <a:noFill/>
          <a:ln w="19050" cap="flat">
            <a:solidFill>
              <a:schemeClr val="dk2"/>
            </a:solidFill>
            <a:prstDash val="solid"/>
            <a:round/>
            <a:headEnd w="lg" len="lg" type="none"/>
            <a:tailEnd w="lg" len="lg" type="none"/>
          </a:ln>
        </p:spPr>
      </p:cxnSp>
      <p:cxnSp>
        <p:nvCxnSpPr>
          <p:cNvPr id="286" name="Shape 286"/>
          <p:cNvCxnSpPr/>
          <p:nvPr/>
        </p:nvCxnSpPr>
        <p:spPr>
          <a:xfrm rot="10800000">
            <a:off y="1942972" x="6363731"/>
            <a:ext cy="478200" cx="595500"/>
          </a:xfrm>
          <a:prstGeom prst="straightConnector1">
            <a:avLst/>
          </a:prstGeom>
          <a:noFill/>
          <a:ln w="19050" cap="flat">
            <a:solidFill>
              <a:schemeClr val="dk2"/>
            </a:solidFill>
            <a:prstDash val="solid"/>
            <a:round/>
            <a:headEnd w="lg" len="lg" type="none"/>
            <a:tailEnd w="lg" len="lg" type="none"/>
          </a:ln>
        </p:spPr>
      </p:cxnSp>
      <p:sp>
        <p:nvSpPr>
          <p:cNvPr id="287" name="Shape 287"/>
          <p:cNvSpPr txBox="1"/>
          <p:nvPr/>
        </p:nvSpPr>
        <p:spPr>
          <a:xfrm>
            <a:off y="1368472" x="1379450"/>
            <a:ext cy="457200" cx="578099"/>
          </a:xfrm>
          <a:prstGeom prst="rect">
            <a:avLst/>
          </a:prstGeom>
          <a:noFill/>
        </p:spPr>
        <p:txBody>
          <a:bodyPr bIns="91425" rIns="91425" lIns="91425" tIns="91425" anchor="t" anchorCtr="0">
            <a:noAutofit/>
          </a:bodyPr>
          <a:lstStyle/>
          <a:p>
            <a:pPr>
              <a:buNone/>
            </a:pPr>
            <a:r>
              <a:rPr sz="2400" lang="en"/>
              <a:t>3.</a:t>
            </a:r>
          </a:p>
        </p:txBody>
      </p:sp>
      <p:cxnSp>
        <p:nvCxnSpPr>
          <p:cNvPr id="288" name="Shape 288"/>
          <p:cNvCxnSpPr>
            <a:stCxn id="285" idx="3"/>
          </p:cNvCxnSpPr>
          <p:nvPr/>
        </p:nvCxnSpPr>
        <p:spPr>
          <a:xfrm>
            <a:off y="3783240" x="6476178"/>
            <a:ext cy="511199" cx="482999"/>
          </a:xfrm>
          <a:prstGeom prst="straightConnector1">
            <a:avLst/>
          </a:prstGeom>
          <a:noFill/>
          <a:ln w="19050" cap="flat">
            <a:solidFill>
              <a:schemeClr val="dk2"/>
            </a:solidFill>
            <a:prstDash val="solid"/>
            <a:round/>
            <a:headEnd w="lg" len="lg" type="none"/>
            <a:tailEnd w="lg" len="lg" type="none"/>
          </a:ln>
        </p:spPr>
      </p:cxnSp>
      <p:cxnSp>
        <p:nvCxnSpPr>
          <p:cNvPr id="289" name="Shape 289"/>
          <p:cNvCxnSpPr>
            <a:stCxn id="285" idx="1"/>
            <a:endCxn id="242" idx="0"/>
          </p:cNvCxnSpPr>
          <p:nvPr/>
        </p:nvCxnSpPr>
        <p:spPr>
          <a:xfrm flipH="1">
            <a:off y="3783240" x="5029278"/>
            <a:ext cy="2399" cx="398099"/>
          </a:xfrm>
          <a:prstGeom prst="straightConnector1">
            <a:avLst/>
          </a:prstGeom>
          <a:noFill/>
          <a:ln w="19050" cap="flat">
            <a:solidFill>
              <a:schemeClr val="dk2"/>
            </a:solidFill>
            <a:prstDash val="solid"/>
            <a:round/>
            <a:headEnd w="lg" len="lg" type="none"/>
            <a:tailEnd w="lg" len="lg" type="none"/>
          </a:ln>
        </p:spPr>
      </p:cxnSp>
      <p:cxnSp>
        <p:nvCxnSpPr>
          <p:cNvPr id="290" name="Shape 290"/>
          <p:cNvCxnSpPr>
            <a:stCxn id="291" idx="1"/>
            <a:endCxn id="242" idx="0"/>
          </p:cNvCxnSpPr>
          <p:nvPr/>
        </p:nvCxnSpPr>
        <p:spPr>
          <a:xfrm rot="10800000">
            <a:off y="1953772" x="5025528"/>
            <a:ext cy="23699" cx="415200"/>
          </a:xfrm>
          <a:prstGeom prst="straightConnector1">
            <a:avLst/>
          </a:prstGeom>
          <a:noFill/>
          <a:ln w="19050" cap="flat">
            <a:solidFill>
              <a:schemeClr val="dk2"/>
            </a:solidFill>
            <a:prstDash val="solid"/>
            <a:round/>
            <a:headEnd w="lg" len="lg" type="none"/>
            <a:tailEnd w="lg" len="lg" type="none"/>
          </a:ln>
        </p:spPr>
      </p:cxnSp>
      <p:cxnSp>
        <p:nvCxnSpPr>
          <p:cNvPr id="292" name="Shape 292"/>
          <p:cNvCxnSpPr/>
          <p:nvPr/>
        </p:nvCxnSpPr>
        <p:spPr>
          <a:xfrm rot="10800000" flipH="1">
            <a:off y="1472583" x="6363720"/>
            <a:ext cy="470400" cx="595500"/>
          </a:xfrm>
          <a:prstGeom prst="straightConnector1">
            <a:avLst/>
          </a:prstGeom>
          <a:noFill/>
          <a:ln w="19050" cap="flat">
            <a:solidFill>
              <a:schemeClr val="dk2"/>
            </a:solidFill>
            <a:prstDash val="solid"/>
            <a:round/>
            <a:headEnd w="lg" len="lg" type="none"/>
            <a:tailEnd w="lg" len="lg" type="none"/>
          </a:ln>
        </p:spPr>
      </p:cxnSp>
      <p:cxnSp>
        <p:nvCxnSpPr>
          <p:cNvPr id="293" name="Shape 293"/>
          <p:cNvCxnSpPr>
            <a:stCxn id="267" idx="2"/>
            <a:endCxn id="268" idx="0"/>
          </p:cNvCxnSpPr>
          <p:nvPr/>
        </p:nvCxnSpPr>
        <p:spPr>
          <a:xfrm flipH="1">
            <a:off y="3065961" x="1804875"/>
            <a:ext cy="494018" cx="990825"/>
          </a:xfrm>
          <a:prstGeom prst="straightConnector1">
            <a:avLst/>
          </a:prstGeom>
          <a:noFill/>
          <a:ln w="19050" cap="flat">
            <a:solidFill>
              <a:schemeClr val="dk2"/>
            </a:solidFill>
            <a:prstDash val="solid"/>
            <a:round/>
            <a:headEnd w="lg" len="lg" type="none"/>
            <a:tailEnd w="lg" len="lg" type="none"/>
          </a:ln>
        </p:spPr>
      </p:cxnSp>
      <p:sp>
        <p:nvSpPr>
          <p:cNvPr id="291" name="Shape 291"/>
          <p:cNvSpPr/>
          <p:nvPr/>
        </p:nvSpPr>
        <p:spPr>
          <a:xfrm>
            <a:off y="1533772" x="5440728"/>
            <a:ext cy="887400" cx="1022100"/>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buNone/>
            </a:pPr>
            <a:r>
              <a:rPr lang="en"/>
              <a:t>Upstream processor</a:t>
            </a:r>
          </a:p>
        </p:txBody>
      </p:sp>
      <p:sp>
        <p:nvSpPr>
          <p:cNvPr id="285" name="Shape 285"/>
          <p:cNvSpPr/>
          <p:nvPr/>
        </p:nvSpPr>
        <p:spPr>
          <a:xfrm>
            <a:off y="3332790" x="5427378"/>
            <a:ext cy="900900" cx="1048799"/>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rtl="0" lvl="0">
              <a:buClr>
                <a:srgbClr val="000000"/>
              </a:buClr>
              <a:buSzPct val="78571"/>
              <a:buFont typeface="Arial"/>
              <a:buNone/>
            </a:pPr>
            <a:r>
              <a:rPr lang="en"/>
              <a:t>Upstream processor</a:t>
            </a:r>
          </a:p>
          <a:p>
            <a:r>
              <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 name="Shape 29"/>
        <p:cNvGrpSpPr/>
        <p:nvPr/>
      </p:nvGrpSpPr>
      <p:grpSpPr>
        <a:xfrm>
          <a:off y="0" x="0"/>
          <a:ext cy="0" cx="0"/>
          <a:chOff y="0" x="0"/>
          <a:chExt cy="0" cx="0"/>
        </a:xfrm>
      </p:grpSpPr>
      <p:sp>
        <p:nvSpPr>
          <p:cNvPr id="30" name="Shape 30"/>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Outline</a:t>
            </a:r>
          </a:p>
        </p:txBody>
      </p:sp>
      <p:sp>
        <p:nvSpPr>
          <p:cNvPr id="31" name="Shape 31"/>
          <p:cNvSpPr txBox="1"/>
          <p:nvPr>
            <p:ph idx="1" type="body"/>
          </p:nvPr>
        </p:nvSpPr>
        <p:spPr>
          <a:xfrm>
            <a:off y="1600200" x="457200"/>
            <a:ext cy="4967700" cx="8229600"/>
          </a:xfrm>
          <a:prstGeom prst="rect">
            <a:avLst/>
          </a:prstGeom>
        </p:spPr>
        <p:txBody>
          <a:bodyPr bIns="91425" rIns="91425" lIns="91425" tIns="91425" anchor="t" anchorCtr="0">
            <a:noAutofit/>
          </a:bodyPr>
          <a:lstStyle/>
          <a:p>
            <a:pPr rtl="0" lvl="0">
              <a:lnSpc>
                <a:spcPct val="150000"/>
              </a:lnSpc>
              <a:buNone/>
            </a:pPr>
            <a:r>
              <a:rPr sz="3600" lang="en">
                <a:latin typeface="Arial"/>
                <a:ea typeface="Arial"/>
                <a:cs typeface="Arial"/>
                <a:sym typeface="Arial"/>
              </a:rPr>
              <a:t>I.  Brief </a:t>
            </a:r>
            <a:r>
              <a:rPr sz="3600" lang="en"/>
              <a:t>Review</a:t>
            </a:r>
            <a:r>
              <a:rPr sz="3600" lang="en">
                <a:latin typeface="Arial"/>
                <a:ea typeface="Arial"/>
                <a:cs typeface="Arial"/>
                <a:sym typeface="Arial"/>
              </a:rPr>
              <a:t> of Status at PDR</a:t>
            </a:r>
          </a:p>
          <a:p>
            <a:pPr rtl="0" lvl="0">
              <a:lnSpc>
                <a:spcPct val="150000"/>
              </a:lnSpc>
              <a:buNone/>
            </a:pPr>
            <a:r>
              <a:rPr sz="3600" lang="en">
                <a:latin typeface="Arial"/>
                <a:ea typeface="Arial"/>
                <a:cs typeface="Arial"/>
                <a:sym typeface="Arial"/>
              </a:rPr>
              <a:t>II. Progress </a:t>
            </a:r>
            <a:r>
              <a:rPr sz="3600" lang="en"/>
              <a:t>T</a:t>
            </a:r>
            <a:r>
              <a:rPr sz="3600" lang="en">
                <a:latin typeface="Arial"/>
                <a:ea typeface="Arial"/>
                <a:cs typeface="Arial"/>
                <a:sym typeface="Arial"/>
              </a:rPr>
              <a:t>hroughout Quarter 2</a:t>
            </a:r>
          </a:p>
          <a:p>
            <a:pPr>
              <a:lnSpc>
                <a:spcPct val="150000"/>
              </a:lnSpc>
              <a:buNone/>
            </a:pPr>
            <a:r>
              <a:rPr sz="3600" lang="en"/>
              <a:t>III</a:t>
            </a:r>
            <a:r>
              <a:rPr sz="3600" lang="en">
                <a:latin typeface="Arial"/>
                <a:ea typeface="Arial"/>
                <a:cs typeface="Arial"/>
                <a:sym typeface="Arial"/>
              </a:rPr>
              <a:t>. Future Plans</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7" name="Shape 297"/>
        <p:cNvGrpSpPr/>
        <p:nvPr/>
      </p:nvGrpSpPr>
      <p:grpSpPr>
        <a:xfrm>
          <a:off y="0" x="0"/>
          <a:ext cy="0" cx="0"/>
          <a:chOff y="0" x="0"/>
          <a:chExt cy="0" cx="0"/>
        </a:xfrm>
      </p:grpSpPr>
      <p:sp>
        <p:nvSpPr>
          <p:cNvPr id="298" name="Shape 298"/>
          <p:cNvSpPr txBox="1"/>
          <p:nvPr>
            <p:ph type="title"/>
          </p:nvPr>
        </p:nvSpPr>
        <p:spPr>
          <a:xfrm>
            <a:off y="0" x="457200"/>
            <a:ext cy="1143000" cx="8229600"/>
          </a:xfrm>
          <a:prstGeom prst="rect">
            <a:avLst/>
          </a:prstGeom>
        </p:spPr>
        <p:txBody>
          <a:bodyPr bIns="91425" rIns="91425" lIns="91425" tIns="91425" anchor="b" anchorCtr="0">
            <a:noAutofit/>
          </a:bodyPr>
          <a:lstStyle/>
          <a:p>
            <a:pPr rtl="0" lvl="0">
              <a:buNone/>
            </a:pPr>
            <a:r>
              <a:rPr lang="en"/>
              <a:t>Data Flow Final Solution</a:t>
            </a:r>
          </a:p>
        </p:txBody>
      </p:sp>
      <p:grpSp>
        <p:nvGrpSpPr>
          <p:cNvPr id="299" name="Shape 299"/>
          <p:cNvGrpSpPr/>
          <p:nvPr/>
        </p:nvGrpSpPr>
        <p:grpSpPr>
          <a:xfrm>
            <a:off y="1639554" x="6353135"/>
            <a:ext cy="1202777" cx="830048"/>
            <a:chOff y="1866022" x="6359482"/>
            <a:chExt cy="1385848" cx="814891"/>
          </a:xfrm>
        </p:grpSpPr>
        <p:grpSp>
          <p:nvGrpSpPr>
            <p:cNvPr id="300" name="Shape 300"/>
            <p:cNvGrpSpPr/>
            <p:nvPr/>
          </p:nvGrpSpPr>
          <p:grpSpPr>
            <a:xfrm rot="5400000">
              <a:off y="1733013" x="6492491"/>
              <a:ext cy="814891" cx="548873"/>
              <a:chOff y="2934099" x="1418050"/>
              <a:chExt cy="1597199" cx="1075799"/>
            </a:xfrm>
          </p:grpSpPr>
          <p:sp>
            <p:nvSpPr>
              <p:cNvPr id="301" name="Shape 301"/>
              <p:cNvSpPr/>
              <p:nvPr/>
            </p:nvSpPr>
            <p:spPr>
              <a:xfrm>
                <a:off y="3455500" x="1418050"/>
                <a:ext cy="1075799" cx="10757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302" name="Shape 302"/>
              <p:cNvSpPr/>
              <p:nvPr/>
            </p:nvSpPr>
            <p:spPr>
              <a:xfrm rot="10800000">
                <a:off y="2934099" x="1609000"/>
                <a:ext cy="521400" cx="693899"/>
              </a:xfrm>
              <a:prstGeom prst="trapezoid">
                <a:avLst>
                  <a:gd fmla="val 25000" name="adj"/>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nvGrpSpPr>
            <p:cNvPr id="303" name="Shape 303"/>
            <p:cNvGrpSpPr/>
            <p:nvPr/>
          </p:nvGrpSpPr>
          <p:grpSpPr>
            <a:xfrm rot="5400000">
              <a:off y="2569988" x="6492491"/>
              <a:ext cy="814891" cx="548873"/>
              <a:chOff y="2934099" x="1418050"/>
              <a:chExt cy="1597199" cx="1075799"/>
            </a:xfrm>
          </p:grpSpPr>
          <p:sp>
            <p:nvSpPr>
              <p:cNvPr id="304" name="Shape 304"/>
              <p:cNvSpPr/>
              <p:nvPr/>
            </p:nvSpPr>
            <p:spPr>
              <a:xfrm>
                <a:off y="3455500" x="1418050"/>
                <a:ext cy="1075799" cx="10757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305" name="Shape 305"/>
              <p:cNvSpPr/>
              <p:nvPr/>
            </p:nvSpPr>
            <p:spPr>
              <a:xfrm rot="10800000">
                <a:off y="2934099" x="1609000"/>
                <a:ext cy="521400" cx="693899"/>
              </a:xfrm>
              <a:prstGeom prst="trapezoid">
                <a:avLst>
                  <a:gd fmla="val 25000" name="adj"/>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grpSp>
        <p:nvGrpSpPr>
          <p:cNvPr id="306" name="Shape 306"/>
          <p:cNvGrpSpPr/>
          <p:nvPr/>
        </p:nvGrpSpPr>
        <p:grpSpPr>
          <a:xfrm>
            <a:off y="3030803" x="6353135"/>
            <a:ext cy="1202777" cx="830048"/>
            <a:chOff y="1866022" x="6359482"/>
            <a:chExt cy="1385848" cx="814891"/>
          </a:xfrm>
        </p:grpSpPr>
        <p:grpSp>
          <p:nvGrpSpPr>
            <p:cNvPr id="307" name="Shape 307"/>
            <p:cNvGrpSpPr/>
            <p:nvPr/>
          </p:nvGrpSpPr>
          <p:grpSpPr>
            <a:xfrm rot="5400000">
              <a:off y="1733013" x="6492491"/>
              <a:ext cy="814891" cx="548873"/>
              <a:chOff y="2934099" x="1418050"/>
              <a:chExt cy="1597199" cx="1075799"/>
            </a:xfrm>
          </p:grpSpPr>
          <p:sp>
            <p:nvSpPr>
              <p:cNvPr id="308" name="Shape 308"/>
              <p:cNvSpPr/>
              <p:nvPr/>
            </p:nvSpPr>
            <p:spPr>
              <a:xfrm>
                <a:off y="3455500" x="1418050"/>
                <a:ext cy="1075799" cx="10757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309" name="Shape 309"/>
              <p:cNvSpPr/>
              <p:nvPr/>
            </p:nvSpPr>
            <p:spPr>
              <a:xfrm rot="10800000">
                <a:off y="2934099" x="1609000"/>
                <a:ext cy="521400" cx="693899"/>
              </a:xfrm>
              <a:prstGeom prst="trapezoid">
                <a:avLst>
                  <a:gd fmla="val 25000" name="adj"/>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nvGrpSpPr>
            <p:cNvPr id="310" name="Shape 310"/>
            <p:cNvGrpSpPr/>
            <p:nvPr/>
          </p:nvGrpSpPr>
          <p:grpSpPr>
            <a:xfrm rot="5400000">
              <a:off y="2569988" x="6492491"/>
              <a:ext cy="814891" cx="548873"/>
              <a:chOff y="2934099" x="1418050"/>
              <a:chExt cy="1597199" cx="1075799"/>
            </a:xfrm>
          </p:grpSpPr>
          <p:sp>
            <p:nvSpPr>
              <p:cNvPr id="311" name="Shape 311"/>
              <p:cNvSpPr/>
              <p:nvPr/>
            </p:nvSpPr>
            <p:spPr>
              <a:xfrm>
                <a:off y="3455500" x="1418050"/>
                <a:ext cy="1075799" cx="10757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312" name="Shape 312"/>
              <p:cNvSpPr/>
              <p:nvPr/>
            </p:nvSpPr>
            <p:spPr>
              <a:xfrm rot="10800000">
                <a:off y="2934099" x="1609000"/>
                <a:ext cy="521400" cx="693899"/>
              </a:xfrm>
              <a:prstGeom prst="trapezoid">
                <a:avLst>
                  <a:gd fmla="val 25000" name="adj"/>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sp>
        <p:nvSpPr>
          <p:cNvPr id="313" name="Shape 313"/>
          <p:cNvSpPr/>
          <p:nvPr/>
        </p:nvSpPr>
        <p:spPr>
          <a:xfrm rot="5400000">
            <a:off y="2698820" x="4240169"/>
            <a:ext cy="571200" cx="2393999"/>
          </a:xfrm>
          <a:prstGeom prst="rect">
            <a:avLst/>
          </a:prstGeom>
          <a:solidFill>
            <a:srgbClr val="DD7E6B"/>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lgn="l" rtl="0" lvl="0" indent="457200" marL="0">
              <a:buNone/>
            </a:pPr>
            <a:r>
              <a:rPr lang="en"/>
              <a:t>
</a:t>
            </a:r>
            <a:r>
              <a:rPr lang="en"/>
              <a:t>   USB Hub</a:t>
            </a:r>
          </a:p>
          <a:p>
            <a:r>
              <a:t/>
            </a:r>
          </a:p>
        </p:txBody>
      </p:sp>
      <p:cxnSp>
        <p:nvCxnSpPr>
          <p:cNvPr id="314" name="Shape 314"/>
          <p:cNvCxnSpPr>
            <a:endCxn id="242" idx="0"/>
          </p:cNvCxnSpPr>
          <p:nvPr/>
        </p:nvCxnSpPr>
        <p:spPr>
          <a:xfrm rot="10800000">
            <a:off y="1877687" x="5703636"/>
            <a:ext cy="0" cx="650100"/>
          </a:xfrm>
          <a:prstGeom prst="straightConnector1">
            <a:avLst/>
          </a:prstGeom>
          <a:noFill/>
          <a:ln w="19050" cap="flat">
            <a:solidFill>
              <a:schemeClr val="dk2"/>
            </a:solidFill>
            <a:prstDash val="solid"/>
            <a:round/>
            <a:headEnd w="lg" len="lg" type="none"/>
            <a:tailEnd w="lg" len="lg" type="none"/>
          </a:ln>
        </p:spPr>
      </p:cxnSp>
      <p:cxnSp>
        <p:nvCxnSpPr>
          <p:cNvPr id="315" name="Shape 315"/>
          <p:cNvCxnSpPr>
            <a:endCxn id="242" idx="0"/>
          </p:cNvCxnSpPr>
          <p:nvPr/>
        </p:nvCxnSpPr>
        <p:spPr>
          <a:xfrm rot="10800000">
            <a:off y="2604077" x="5753436"/>
            <a:ext cy="0" cx="600300"/>
          </a:xfrm>
          <a:prstGeom prst="straightConnector1">
            <a:avLst/>
          </a:prstGeom>
          <a:noFill/>
          <a:ln w="19050" cap="flat">
            <a:solidFill>
              <a:schemeClr val="dk2"/>
            </a:solidFill>
            <a:prstDash val="solid"/>
            <a:round/>
            <a:headEnd w="lg" len="lg" type="none"/>
            <a:tailEnd w="lg" len="lg" type="none"/>
          </a:ln>
        </p:spPr>
      </p:cxnSp>
      <p:cxnSp>
        <p:nvCxnSpPr>
          <p:cNvPr id="316" name="Shape 316"/>
          <p:cNvCxnSpPr>
            <a:endCxn id="242" idx="0"/>
          </p:cNvCxnSpPr>
          <p:nvPr/>
        </p:nvCxnSpPr>
        <p:spPr>
          <a:xfrm rot="10800000">
            <a:off y="3268936" x="5670336"/>
            <a:ext cy="0" cx="683399"/>
          </a:xfrm>
          <a:prstGeom prst="straightConnector1">
            <a:avLst/>
          </a:prstGeom>
          <a:noFill/>
          <a:ln w="19050" cap="flat">
            <a:solidFill>
              <a:schemeClr val="dk2"/>
            </a:solidFill>
            <a:prstDash val="solid"/>
            <a:round/>
            <a:headEnd w="lg" len="lg" type="none"/>
            <a:tailEnd w="lg" len="lg" type="none"/>
          </a:ln>
        </p:spPr>
      </p:cxnSp>
      <p:cxnSp>
        <p:nvCxnSpPr>
          <p:cNvPr id="317" name="Shape 317"/>
          <p:cNvCxnSpPr>
            <a:endCxn id="242" idx="0"/>
          </p:cNvCxnSpPr>
          <p:nvPr/>
        </p:nvCxnSpPr>
        <p:spPr>
          <a:xfrm rot="10800000">
            <a:off y="3995326" x="5737236"/>
            <a:ext cy="0" cx="616500"/>
          </a:xfrm>
          <a:prstGeom prst="straightConnector1">
            <a:avLst/>
          </a:prstGeom>
          <a:noFill/>
          <a:ln w="19050" cap="flat">
            <a:solidFill>
              <a:schemeClr val="dk2"/>
            </a:solidFill>
            <a:prstDash val="solid"/>
            <a:round/>
            <a:headEnd w="lg" len="lg" type="none"/>
            <a:tailEnd w="lg" len="lg" type="none"/>
          </a:ln>
        </p:spPr>
      </p:cxnSp>
      <p:grpSp>
        <p:nvGrpSpPr>
          <p:cNvPr id="318" name="Shape 318"/>
          <p:cNvGrpSpPr/>
          <p:nvPr/>
        </p:nvGrpSpPr>
        <p:grpSpPr>
          <a:xfrm rot="5400000">
            <a:off y="2042082" x="1779775"/>
            <a:ext cy="2429019" cx="2198149"/>
            <a:chOff y="831275" x="4140075"/>
            <a:chExt cy="2167799" cx="2167799"/>
          </a:xfrm>
        </p:grpSpPr>
        <p:sp>
          <p:nvSpPr>
            <p:cNvPr id="319" name="Shape 319"/>
            <p:cNvSpPr/>
            <p:nvPr/>
          </p:nvSpPr>
          <p:spPr>
            <a:xfrm>
              <a:off y="831275" x="4140075"/>
              <a:ext cy="2167799" cx="2167799"/>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320" name="Shape 320"/>
            <p:cNvSpPr/>
            <p:nvPr/>
          </p:nvSpPr>
          <p:spPr>
            <a:xfrm>
              <a:off y="1030427" x="4257432"/>
              <a:ext cy="472199" cx="1271100"/>
            </a:xfrm>
            <a:prstGeom prst="rect">
              <a:avLst/>
            </a:prstGeom>
            <a:solidFill>
              <a:srgbClr val="FFD966"/>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lgn="ctr">
                <a:buNone/>
              </a:pPr>
              <a:r>
                <a:rPr lang="en"/>
                <a:t>USB Card</a:t>
              </a:r>
            </a:p>
          </p:txBody>
        </p:sp>
        <p:sp>
          <p:nvSpPr>
            <p:cNvPr id="321" name="Shape 321"/>
            <p:cNvSpPr/>
            <p:nvPr/>
          </p:nvSpPr>
          <p:spPr>
            <a:xfrm rot="-5373351">
              <a:off y="2051328" x="5356113"/>
              <a:ext cy="814824" cx="735322"/>
            </a:xfrm>
            <a:prstGeom prst="rect">
              <a:avLst/>
            </a:prstGeom>
            <a:solidFill>
              <a:srgbClr val="A4C2F4"/>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buNone/>
              </a:pPr>
              <a:r>
                <a:rPr lang="en"/>
                <a:t>  CPU</a:t>
              </a:r>
            </a:p>
          </p:txBody>
        </p:sp>
      </p:grpSp>
      <p:cxnSp>
        <p:nvCxnSpPr>
          <p:cNvPr id="322" name="Shape 322"/>
          <p:cNvCxnSpPr>
            <a:endCxn id="320" idx="0"/>
          </p:cNvCxnSpPr>
          <p:nvPr/>
        </p:nvCxnSpPr>
        <p:spPr>
          <a:xfrm rot="10800000">
            <a:off y="2920965" x="3870209"/>
            <a:ext cy="12300" cx="1339500"/>
          </a:xfrm>
          <a:prstGeom prst="straightConnector1">
            <a:avLst/>
          </a:prstGeom>
          <a:noFill/>
          <a:ln w="19050" cap="flat">
            <a:solidFill>
              <a:schemeClr val="dk2"/>
            </a:solidFill>
            <a:prstDash val="solid"/>
            <a:round/>
            <a:headEnd w="lg" len="lg" type="none"/>
            <a:tailEnd w="lg" len="lg" type="none"/>
          </a:ln>
        </p:spPr>
      </p:cxnSp>
      <p:sp>
        <p:nvSpPr>
          <p:cNvPr id="323" name="Shape 323"/>
          <p:cNvSpPr/>
          <p:nvPr/>
        </p:nvSpPr>
        <p:spPr>
          <a:xfrm>
            <a:off y="4859653" x="1641262"/>
            <a:ext cy="983099" cx="1214399"/>
          </a:xfrm>
          <a:prstGeom prst="rect">
            <a:avLst/>
          </a:prstGeom>
          <a:solidFill>
            <a:srgbClr val="93C47D"/>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indent="0" marL="0">
              <a:buNone/>
            </a:pPr>
            <a:r>
              <a:rPr lang="en"/>
              <a:t>   </a:t>
            </a:r>
            <a:r>
              <a:rPr sz="1600" lang="en"/>
              <a:t>Storage</a:t>
            </a:r>
          </a:p>
        </p:txBody>
      </p:sp>
      <p:cxnSp>
        <p:nvCxnSpPr>
          <p:cNvPr id="324" name="Shape 324"/>
          <p:cNvCxnSpPr>
            <a:stCxn id="321" idx="2"/>
            <a:endCxn id="323" idx="0"/>
          </p:cNvCxnSpPr>
          <p:nvPr/>
        </p:nvCxnSpPr>
        <p:spPr>
          <a:xfrm flipH="1">
            <a:off y="4176493" x="2248462"/>
            <a:ext cy="683160" cx="17792"/>
          </a:xfrm>
          <a:prstGeom prst="straightConnector1">
            <a:avLst/>
          </a:prstGeom>
          <a:noFill/>
          <a:ln w="19050" cap="flat">
            <a:solidFill>
              <a:schemeClr val="dk2"/>
            </a:solidFill>
            <a:prstDash val="solid"/>
            <a:round/>
            <a:headEnd w="lg" len="lg" type="none"/>
            <a:tailEnd w="lg" len="lg" type="none"/>
          </a:ln>
        </p:spPr>
      </p:cxnSp>
      <p:sp>
        <p:nvSpPr>
          <p:cNvPr id="325" name="Shape 325"/>
          <p:cNvSpPr/>
          <p:nvPr/>
        </p:nvSpPr>
        <p:spPr>
          <a:xfrm>
            <a:off y="1774120" x="6367608"/>
            <a:ext cy="184500" cx="2162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326" name="Shape 326"/>
          <p:cNvSpPr/>
          <p:nvPr/>
        </p:nvSpPr>
        <p:spPr>
          <a:xfrm>
            <a:off y="2501574" x="6367608"/>
            <a:ext cy="184500" cx="2162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327" name="Shape 327"/>
          <p:cNvSpPr/>
          <p:nvPr/>
        </p:nvSpPr>
        <p:spPr>
          <a:xfrm>
            <a:off y="3162895" x="6367608"/>
            <a:ext cy="184500" cx="2162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328" name="Shape 328"/>
          <p:cNvSpPr/>
          <p:nvPr/>
        </p:nvSpPr>
        <p:spPr>
          <a:xfrm>
            <a:off y="3890349" x="6367608"/>
            <a:ext cy="184500" cx="2162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329" name="Shape 329"/>
          <p:cNvSpPr txBox="1"/>
          <p:nvPr/>
        </p:nvSpPr>
        <p:spPr>
          <a:xfrm>
            <a:off y="1339390" x="1766698"/>
            <a:ext cy="559799" cx="708000"/>
          </a:xfrm>
          <a:prstGeom prst="rect">
            <a:avLst/>
          </a:prstGeom>
          <a:noFill/>
        </p:spPr>
        <p:txBody>
          <a:bodyPr bIns="91425" rIns="91425" lIns="91425" tIns="91425" anchor="t" anchorCtr="0">
            <a:noAutofit/>
          </a:bodyPr>
          <a:lstStyle/>
          <a:p>
            <a:pPr>
              <a:buNone/>
            </a:pPr>
            <a:r>
              <a:rPr sz="2400" lang="en"/>
              <a:t>4.</a:t>
            </a:r>
          </a:p>
        </p:txBody>
      </p:sp>
      <p:cxnSp>
        <p:nvCxnSpPr>
          <p:cNvPr id="330" name="Shape 330"/>
          <p:cNvCxnSpPr>
            <a:stCxn id="320" idx="2"/>
            <a:endCxn id="321" idx="0"/>
          </p:cNvCxnSpPr>
          <p:nvPr/>
        </p:nvCxnSpPr>
        <p:spPr>
          <a:xfrm flipH="1">
            <a:off y="2920965" x="2273314"/>
            <a:ext cy="429320" cx="1067795"/>
          </a:xfrm>
          <a:prstGeom prst="straightConnector1">
            <a:avLst/>
          </a:prstGeom>
          <a:noFill/>
          <a:ln w="19050" cap="flat">
            <a:solidFill>
              <a:schemeClr val="dk2"/>
            </a:solidFill>
            <a:prstDash val="solid"/>
            <a:round/>
            <a:headEnd w="lg" len="lg" type="none"/>
            <a:tailEnd w="lg" len="lg" type="none"/>
          </a:ln>
        </p:spPr>
      </p:cxn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4" name="Shape 334"/>
        <p:cNvGrpSpPr/>
        <p:nvPr/>
      </p:nvGrpSpPr>
      <p:grpSpPr>
        <a:xfrm>
          <a:off y="0" x="0"/>
          <a:ext cy="0" cx="0"/>
          <a:chOff y="0" x="0"/>
          <a:chExt cy="0" cx="0"/>
        </a:xfrm>
      </p:grpSpPr>
      <p:sp>
        <p:nvSpPr>
          <p:cNvPr id="335" name="Shape 335"/>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Synchronization</a:t>
            </a:r>
          </a:p>
        </p:txBody>
      </p:sp>
      <p:grpSp>
        <p:nvGrpSpPr>
          <p:cNvPr id="336" name="Shape 336"/>
          <p:cNvGrpSpPr/>
          <p:nvPr/>
        </p:nvGrpSpPr>
        <p:grpSpPr>
          <a:xfrm>
            <a:off y="1688625" x="6957432"/>
            <a:ext cy="1385848" cx="814891"/>
            <a:chOff y="1866022" x="6359482"/>
            <a:chExt cy="1385848" cx="814891"/>
          </a:xfrm>
        </p:grpSpPr>
        <p:grpSp>
          <p:nvGrpSpPr>
            <p:cNvPr id="337" name="Shape 337"/>
            <p:cNvGrpSpPr/>
            <p:nvPr/>
          </p:nvGrpSpPr>
          <p:grpSpPr>
            <a:xfrm rot="5400000">
              <a:off y="1733013" x="6492491"/>
              <a:ext cy="814891" cx="548873"/>
              <a:chOff y="2934099" x="1418050"/>
              <a:chExt cy="1597199" cx="1075799"/>
            </a:xfrm>
          </p:grpSpPr>
          <p:sp>
            <p:nvSpPr>
              <p:cNvPr id="338" name="Shape 338"/>
              <p:cNvSpPr/>
              <p:nvPr/>
            </p:nvSpPr>
            <p:spPr>
              <a:xfrm>
                <a:off y="3455500" x="1418050"/>
                <a:ext cy="1075799" cx="1075799"/>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339" name="Shape 339"/>
              <p:cNvSpPr/>
              <p:nvPr/>
            </p:nvSpPr>
            <p:spPr>
              <a:xfrm rot="10800000">
                <a:off y="2934099" x="1609000"/>
                <a:ext cy="521400" cx="693899"/>
              </a:xfrm>
              <a:prstGeom prst="trapezoid">
                <a:avLst>
                  <a:gd fmla="val 25000" name="adj"/>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nvGrpSpPr>
            <p:cNvPr id="340" name="Shape 340"/>
            <p:cNvGrpSpPr/>
            <p:nvPr/>
          </p:nvGrpSpPr>
          <p:grpSpPr>
            <a:xfrm rot="5400000">
              <a:off y="2569988" x="6492491"/>
              <a:ext cy="814891" cx="548873"/>
              <a:chOff y="2934099" x="1418050"/>
              <a:chExt cy="1597199" cx="1075799"/>
            </a:xfrm>
          </p:grpSpPr>
          <p:sp>
            <p:nvSpPr>
              <p:cNvPr id="341" name="Shape 341"/>
              <p:cNvSpPr/>
              <p:nvPr/>
            </p:nvSpPr>
            <p:spPr>
              <a:xfrm>
                <a:off y="3455500" x="1418050"/>
                <a:ext cy="1075799" cx="1075799"/>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342" name="Shape 342"/>
              <p:cNvSpPr/>
              <p:nvPr/>
            </p:nvSpPr>
            <p:spPr>
              <a:xfrm rot="10800000">
                <a:off y="2934099" x="1609000"/>
                <a:ext cy="521400" cx="693899"/>
              </a:xfrm>
              <a:prstGeom prst="trapezoid">
                <a:avLst>
                  <a:gd fmla="val 25000" name="adj"/>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grpSp>
        <p:nvGrpSpPr>
          <p:cNvPr id="343" name="Shape 343"/>
          <p:cNvGrpSpPr/>
          <p:nvPr/>
        </p:nvGrpSpPr>
        <p:grpSpPr>
          <a:xfrm>
            <a:off y="3348275" x="6957432"/>
            <a:ext cy="1385848" cx="814891"/>
            <a:chOff y="1866022" x="6359482"/>
            <a:chExt cy="1385848" cx="814891"/>
          </a:xfrm>
        </p:grpSpPr>
        <p:grpSp>
          <p:nvGrpSpPr>
            <p:cNvPr id="344" name="Shape 344"/>
            <p:cNvGrpSpPr/>
            <p:nvPr/>
          </p:nvGrpSpPr>
          <p:grpSpPr>
            <a:xfrm rot="5400000">
              <a:off y="1733013" x="6492491"/>
              <a:ext cy="814891" cx="548873"/>
              <a:chOff y="2934099" x="1418050"/>
              <a:chExt cy="1597199" cx="1075799"/>
            </a:xfrm>
          </p:grpSpPr>
          <p:sp>
            <p:nvSpPr>
              <p:cNvPr id="345" name="Shape 345"/>
              <p:cNvSpPr/>
              <p:nvPr/>
            </p:nvSpPr>
            <p:spPr>
              <a:xfrm>
                <a:off y="3455500" x="1418050"/>
                <a:ext cy="1075799" cx="1075799"/>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346" name="Shape 346"/>
              <p:cNvSpPr/>
              <p:nvPr/>
            </p:nvSpPr>
            <p:spPr>
              <a:xfrm rot="10800000">
                <a:off y="2934099" x="1609000"/>
                <a:ext cy="521400" cx="693899"/>
              </a:xfrm>
              <a:prstGeom prst="trapezoid">
                <a:avLst>
                  <a:gd fmla="val 25000" name="adj"/>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nvGrpSpPr>
            <p:cNvPr id="347" name="Shape 347"/>
            <p:cNvGrpSpPr/>
            <p:nvPr/>
          </p:nvGrpSpPr>
          <p:grpSpPr>
            <a:xfrm rot="5400000">
              <a:off y="2569988" x="6492491"/>
              <a:ext cy="814891" cx="548873"/>
              <a:chOff y="2934099" x="1418050"/>
              <a:chExt cy="1597199" cx="1075799"/>
            </a:xfrm>
          </p:grpSpPr>
          <p:sp>
            <p:nvSpPr>
              <p:cNvPr id="348" name="Shape 348"/>
              <p:cNvSpPr/>
              <p:nvPr/>
            </p:nvSpPr>
            <p:spPr>
              <a:xfrm>
                <a:off y="3455500" x="1418050"/>
                <a:ext cy="1075799" cx="1075799"/>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349" name="Shape 349"/>
              <p:cNvSpPr/>
              <p:nvPr/>
            </p:nvSpPr>
            <p:spPr>
              <a:xfrm rot="10800000">
                <a:off y="2934099" x="1609000"/>
                <a:ext cy="521400" cx="693899"/>
              </a:xfrm>
              <a:prstGeom prst="trapezoid">
                <a:avLst>
                  <a:gd fmla="val 25000" name="adj"/>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sp>
        <p:nvSpPr>
          <p:cNvPr id="350" name="Shape 350"/>
          <p:cNvSpPr txBox="1"/>
          <p:nvPr/>
        </p:nvSpPr>
        <p:spPr>
          <a:xfrm>
            <a:off y="3118326" x="2231325"/>
            <a:ext cy="542400" cx="1362899"/>
          </a:xfrm>
          <a:prstGeom prst="rect">
            <a:avLst/>
          </a:prstGeom>
          <a:noFill/>
        </p:spPr>
        <p:txBody>
          <a:bodyPr bIns="91425" rIns="91425" lIns="91425" tIns="91425" anchor="t" anchorCtr="0">
            <a:noAutofit/>
          </a:bodyPr>
          <a:lstStyle/>
          <a:p/>
        </p:txBody>
      </p:sp>
      <p:cxnSp>
        <p:nvCxnSpPr>
          <p:cNvPr id="351" name="Shape 351"/>
          <p:cNvCxnSpPr>
            <a:stCxn id="352" idx="0"/>
            <a:endCxn id="352" idx="0"/>
          </p:cNvCxnSpPr>
          <p:nvPr/>
        </p:nvCxnSpPr>
        <p:spPr>
          <a:xfrm rot="10800000">
            <a:off y="2885674" x="746850"/>
            <a:ext cy="17100" cx="3191399"/>
          </a:xfrm>
          <a:prstGeom prst="straightConnector1">
            <a:avLst/>
          </a:prstGeom>
          <a:noFill/>
          <a:ln w="19050" cap="flat">
            <a:solidFill>
              <a:schemeClr val="dk2"/>
            </a:solidFill>
            <a:prstDash val="solid"/>
            <a:round/>
            <a:headEnd w="lg" len="lg" type="none"/>
            <a:tailEnd w="lg" len="lg" type="none"/>
          </a:ln>
        </p:spPr>
      </p:cxnSp>
      <p:sp>
        <p:nvSpPr>
          <p:cNvPr id="353" name="Shape 353"/>
          <p:cNvSpPr/>
          <p:nvPr/>
        </p:nvSpPr>
        <p:spPr>
          <a:xfrm>
            <a:off y="2766726" x="530875"/>
            <a:ext cy="295800" cx="243600"/>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354" name="Shape 354"/>
          <p:cNvSpPr txBox="1"/>
          <p:nvPr/>
        </p:nvSpPr>
        <p:spPr>
          <a:xfrm>
            <a:off y="2345193" x="311575"/>
            <a:ext cy="325200" cx="699599"/>
          </a:xfrm>
          <a:prstGeom prst="rect">
            <a:avLst/>
          </a:prstGeom>
          <a:noFill/>
        </p:spPr>
        <p:txBody>
          <a:bodyPr bIns="91425" rIns="91425" lIns="91425" tIns="91425" anchor="t" anchorCtr="0">
            <a:noAutofit/>
          </a:bodyPr>
          <a:lstStyle/>
          <a:p>
            <a:pPr>
              <a:buNone/>
            </a:pPr>
            <a:r>
              <a:rPr lang="en"/>
              <a:t>USB </a:t>
            </a:r>
          </a:p>
        </p:txBody>
      </p:sp>
      <p:cxnSp>
        <p:nvCxnSpPr>
          <p:cNvPr id="355" name="Shape 355"/>
          <p:cNvCxnSpPr>
            <a:stCxn id="352" idx="0"/>
          </p:cNvCxnSpPr>
          <p:nvPr/>
        </p:nvCxnSpPr>
        <p:spPr>
          <a:xfrm rot="10800000" flipH="1">
            <a:off y="1963062" x="6089532"/>
            <a:ext cy="903899" cx="867899"/>
          </a:xfrm>
          <a:prstGeom prst="straightConnector1">
            <a:avLst/>
          </a:prstGeom>
          <a:noFill/>
          <a:ln w="19050" cap="flat">
            <a:solidFill>
              <a:schemeClr val="dk2"/>
            </a:solidFill>
            <a:prstDash val="solid"/>
            <a:round/>
            <a:headEnd w="lg" len="lg" type="none"/>
            <a:tailEnd w="lg" len="lg" type="none"/>
          </a:ln>
        </p:spPr>
      </p:cxnSp>
      <p:cxnSp>
        <p:nvCxnSpPr>
          <p:cNvPr id="356" name="Shape 356"/>
          <p:cNvCxnSpPr/>
          <p:nvPr/>
        </p:nvCxnSpPr>
        <p:spPr>
          <a:xfrm rot="10800000" flipH="1">
            <a:off y="2800037" x="6077532"/>
            <a:ext cy="548399" cx="879900"/>
          </a:xfrm>
          <a:prstGeom prst="straightConnector1">
            <a:avLst/>
          </a:prstGeom>
          <a:noFill/>
          <a:ln w="19050" cap="flat">
            <a:solidFill>
              <a:schemeClr val="dk2"/>
            </a:solidFill>
            <a:prstDash val="solid"/>
            <a:round/>
            <a:headEnd w="lg" len="lg" type="none"/>
            <a:tailEnd w="lg" len="lg" type="none"/>
          </a:ln>
        </p:spPr>
      </p:cxnSp>
      <p:cxnSp>
        <p:nvCxnSpPr>
          <p:cNvPr id="357" name="Shape 357"/>
          <p:cNvCxnSpPr>
            <a:stCxn id="352" idx="0"/>
          </p:cNvCxnSpPr>
          <p:nvPr/>
        </p:nvCxnSpPr>
        <p:spPr>
          <a:xfrm>
            <a:off y="3702487" x="6054732"/>
            <a:ext cy="757200" cx="902700"/>
          </a:xfrm>
          <a:prstGeom prst="straightConnector1">
            <a:avLst/>
          </a:prstGeom>
          <a:noFill/>
          <a:ln w="19050" cap="flat">
            <a:solidFill>
              <a:schemeClr val="dk2"/>
            </a:solidFill>
            <a:prstDash val="solid"/>
            <a:round/>
            <a:headEnd w="lg" len="lg" type="none"/>
            <a:tailEnd w="lg" len="lg" type="none"/>
          </a:ln>
        </p:spPr>
      </p:cxnSp>
      <p:cxnSp>
        <p:nvCxnSpPr>
          <p:cNvPr id="358" name="Shape 358"/>
          <p:cNvCxnSpPr>
            <a:endCxn id="352" idx="0"/>
          </p:cNvCxnSpPr>
          <p:nvPr/>
        </p:nvCxnSpPr>
        <p:spPr>
          <a:xfrm rot="10800000">
            <a:off y="3290312" x="6098532"/>
            <a:ext cy="332399" cx="858900"/>
          </a:xfrm>
          <a:prstGeom prst="straightConnector1">
            <a:avLst/>
          </a:prstGeom>
          <a:noFill/>
          <a:ln w="19050" cap="flat">
            <a:solidFill>
              <a:schemeClr val="dk2"/>
            </a:solidFill>
            <a:prstDash val="solid"/>
            <a:round/>
            <a:headEnd w="lg" len="lg" type="none"/>
            <a:tailEnd w="lg" len="lg" type="none"/>
          </a:ln>
        </p:spPr>
      </p:cxnSp>
      <p:cxnSp>
        <p:nvCxnSpPr>
          <p:cNvPr id="359" name="Shape 359"/>
          <p:cNvCxnSpPr>
            <a:stCxn id="353" idx="2"/>
            <a:endCxn id="352" idx="0"/>
          </p:cNvCxnSpPr>
          <p:nvPr/>
        </p:nvCxnSpPr>
        <p:spPr>
          <a:xfrm>
            <a:off y="3062526" x="652675"/>
            <a:ext cy="977699" cx="9300"/>
          </a:xfrm>
          <a:prstGeom prst="straightConnector1">
            <a:avLst/>
          </a:prstGeom>
          <a:noFill/>
          <a:ln w="19050" cap="flat">
            <a:solidFill>
              <a:schemeClr val="dk2"/>
            </a:solidFill>
            <a:prstDash val="solid"/>
            <a:round/>
            <a:headEnd w="lg" len="lg" type="none"/>
            <a:tailEnd w="lg" len="lg" type="none"/>
          </a:ln>
        </p:spPr>
      </p:cxnSp>
      <p:sp>
        <p:nvSpPr>
          <p:cNvPr id="360" name="Shape 360"/>
          <p:cNvSpPr/>
          <p:nvPr/>
        </p:nvSpPr>
        <p:spPr>
          <a:xfrm>
            <a:off y="3933775" x="348125"/>
            <a:ext cy="1862400" cx="1966800"/>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361" name="Shape 361"/>
          <p:cNvSpPr txBox="1"/>
          <p:nvPr/>
        </p:nvSpPr>
        <p:spPr>
          <a:xfrm>
            <a:off y="4636375" x="667025"/>
            <a:ext cy="457200" cx="1328999"/>
          </a:xfrm>
          <a:prstGeom prst="rect">
            <a:avLst/>
          </a:prstGeom>
          <a:noFill/>
        </p:spPr>
        <p:txBody>
          <a:bodyPr bIns="91425" rIns="91425" lIns="91425" tIns="91425" anchor="t" anchorCtr="0">
            <a:noAutofit/>
          </a:bodyPr>
          <a:lstStyle/>
          <a:p>
            <a:pPr rtl="0" lvl="0">
              <a:buNone/>
            </a:pPr>
            <a:r>
              <a:rPr lang="en"/>
              <a:t>Computer </a:t>
            </a:r>
          </a:p>
          <a:p>
            <a:r>
              <a:t/>
            </a:r>
          </a:p>
        </p:txBody>
      </p:sp>
      <p:sp>
        <p:nvSpPr>
          <p:cNvPr id="362" name="Shape 362"/>
          <p:cNvSpPr txBox="1"/>
          <p:nvPr/>
        </p:nvSpPr>
        <p:spPr>
          <a:xfrm>
            <a:off y="1814869" x="3692550"/>
            <a:ext cy="440999" cx="1758900"/>
          </a:xfrm>
          <a:prstGeom prst="rect">
            <a:avLst/>
          </a:prstGeom>
          <a:noFill/>
        </p:spPr>
        <p:txBody>
          <a:bodyPr bIns="91425" rIns="91425" lIns="91425" tIns="91425" anchor="t" anchorCtr="0">
            <a:noAutofit/>
          </a:bodyPr>
          <a:lstStyle/>
          <a:p>
            <a:pPr>
              <a:buNone/>
            </a:pPr>
            <a:r>
              <a:rPr lang="en"/>
              <a:t>Arduino Uno R3</a:t>
            </a:r>
          </a:p>
        </p:txBody>
      </p:sp>
      <p:sp>
        <p:nvSpPr>
          <p:cNvPr id="363" name="Shape 363"/>
          <p:cNvSpPr/>
          <p:nvPr/>
        </p:nvSpPr>
        <p:spPr>
          <a:xfrm>
            <a:off y="1814869" x="2915250"/>
            <a:ext cy="2933700" cx="3810000"/>
          </a:xfrm>
          <a:prstGeom prst="rect">
            <a:avLst/>
          </a:prstGeom>
          <a:blipFill>
            <a:blip r:embed="rId3"/>
            <a:stretch>
              <a:fillRect/>
            </a:stretch>
          </a:blipFill>
          <a:ln>
            <a:noFill/>
          </a:ln>
        </p:spPr>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7" name="Shape 367"/>
        <p:cNvGrpSpPr/>
        <p:nvPr/>
      </p:nvGrpSpPr>
      <p:grpSpPr>
        <a:xfrm>
          <a:off y="0" x="0"/>
          <a:ext cy="0" cx="0"/>
          <a:chOff y="0" x="0"/>
          <a:chExt cy="0" cx="0"/>
        </a:xfrm>
      </p:grpSpPr>
      <p:sp>
        <p:nvSpPr>
          <p:cNvPr id="368" name="Shape 368"/>
          <p:cNvSpPr txBox="1"/>
          <p:nvPr>
            <p:ph type="title"/>
          </p:nvPr>
        </p:nvSpPr>
        <p:spPr>
          <a:xfrm>
            <a:off y="-266306" x="253675"/>
            <a:ext cy="1143000" cx="2921700"/>
          </a:xfrm>
          <a:prstGeom prst="rect">
            <a:avLst/>
          </a:prstGeom>
        </p:spPr>
        <p:txBody>
          <a:bodyPr bIns="91425" rIns="91425" lIns="91425" tIns="91425" anchor="b" anchorCtr="0">
            <a:noAutofit/>
          </a:bodyPr>
          <a:lstStyle/>
          <a:p>
            <a:pPr>
              <a:buNone/>
            </a:pPr>
            <a:r>
              <a:rPr lang="en"/>
              <a:t>Ghosting</a:t>
            </a:r>
          </a:p>
        </p:txBody>
      </p:sp>
      <p:sp>
        <p:nvSpPr>
          <p:cNvPr id="369" name="Shape 369"/>
          <p:cNvSpPr/>
          <p:nvPr/>
        </p:nvSpPr>
        <p:spPr>
          <a:xfrm>
            <a:off y="1242162" x="9893525"/>
            <a:ext cy="5229225" cx="7429500"/>
          </a:xfrm>
          <a:prstGeom prst="rect">
            <a:avLst/>
          </a:prstGeom>
          <a:blipFill>
            <a:blip r:embed="rId3"/>
            <a:stretch>
              <a:fillRect/>
            </a:stretch>
          </a:blipFill>
          <a:ln>
            <a:noFill/>
          </a:ln>
        </p:spPr>
      </p:sp>
      <p:sp>
        <p:nvSpPr>
          <p:cNvPr id="370" name="Shape 370"/>
          <p:cNvSpPr/>
          <p:nvPr/>
        </p:nvSpPr>
        <p:spPr>
          <a:xfrm>
            <a:off y="970643" x="10101500"/>
            <a:ext cy="5295820" cx="6905875"/>
          </a:xfrm>
          <a:prstGeom prst="rect">
            <a:avLst/>
          </a:prstGeom>
          <a:blipFill>
            <a:blip r:embed="rId4"/>
            <a:stretch>
              <a:fillRect/>
            </a:stretch>
          </a:blipFill>
          <a:ln>
            <a:noFill/>
          </a:ln>
        </p:spPr>
      </p:sp>
      <p:sp>
        <p:nvSpPr>
          <p:cNvPr id="371" name="Shape 371"/>
          <p:cNvSpPr/>
          <p:nvPr/>
        </p:nvSpPr>
        <p:spPr>
          <a:xfrm>
            <a:off y="970643" x="1089093"/>
            <a:ext cy="5497610" cx="6965813"/>
          </a:xfrm>
          <a:prstGeom prst="rect">
            <a:avLst/>
          </a:prstGeom>
          <a:blipFill>
            <a:blip r:embed="rId5"/>
            <a:stretch>
              <a:fillRect/>
            </a:stretch>
          </a:blipFill>
          <a:ln>
            <a:noFill/>
          </a:ln>
        </p:spPr>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75" name="Shape 375"/>
        <p:cNvGrpSpPr/>
        <p:nvPr/>
      </p:nvGrpSpPr>
      <p:grpSpPr>
        <a:xfrm>
          <a:off y="0" x="0"/>
          <a:ext cy="0" cx="0"/>
          <a:chOff y="0" x="0"/>
          <a:chExt cy="0" cx="0"/>
        </a:xfrm>
      </p:grpSpPr>
      <p:sp>
        <p:nvSpPr>
          <p:cNvPr id="376" name="Shape 376"/>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Original Software Flowchart</a:t>
            </a:r>
          </a:p>
        </p:txBody>
      </p:sp>
      <p:sp>
        <p:nvSpPr>
          <p:cNvPr id="377" name="Shape 377"/>
          <p:cNvSpPr/>
          <p:nvPr/>
        </p:nvSpPr>
        <p:spPr>
          <a:xfrm>
            <a:off y="2132885" x="0"/>
            <a:ext cy="3476028" cx="9143999"/>
          </a:xfrm>
          <a:prstGeom prst="rect">
            <a:avLst/>
          </a:prstGeom>
          <a:blipFill>
            <a:blip r:embed="rId3"/>
            <a:stretch>
              <a:fillRect/>
            </a:stretch>
          </a:blipFill>
          <a:ln>
            <a:noFill/>
          </a:ln>
        </p:spPr>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81" name="Shape 381"/>
        <p:cNvGrpSpPr/>
        <p:nvPr/>
      </p:nvGrpSpPr>
      <p:grpSpPr>
        <a:xfrm>
          <a:off y="0" x="0"/>
          <a:ext cy="0" cx="0"/>
          <a:chOff y="0" x="0"/>
          <a:chExt cy="0" cx="0"/>
        </a:xfrm>
      </p:grpSpPr>
      <p:sp>
        <p:nvSpPr>
          <p:cNvPr id="382" name="Shape 382"/>
          <p:cNvSpPr txBox="1"/>
          <p:nvPr>
            <p:ph type="title"/>
          </p:nvPr>
        </p:nvSpPr>
        <p:spPr>
          <a:xfrm>
            <a:off y="274637" x="457200"/>
            <a:ext cy="1143000" cx="8229600"/>
          </a:xfrm>
          <a:prstGeom prst="rect">
            <a:avLst/>
          </a:prstGeom>
        </p:spPr>
        <p:txBody>
          <a:bodyPr bIns="91425" rIns="91425" lIns="91425" tIns="91425" anchor="b" anchorCtr="0">
            <a:noAutofit/>
          </a:bodyPr>
          <a:lstStyle/>
          <a:p>
            <a:pPr rtl="0" lvl="0">
              <a:buNone/>
            </a:pPr>
            <a:r>
              <a:rPr lang="en"/>
              <a:t>Revised Flowchart </a:t>
            </a:r>
          </a:p>
        </p:txBody>
      </p:sp>
      <p:sp>
        <p:nvSpPr>
          <p:cNvPr id="383" name="Shape 383"/>
          <p:cNvSpPr txBox="1"/>
          <p:nvPr/>
        </p:nvSpPr>
        <p:spPr>
          <a:xfrm>
            <a:off y="3489375" x="2161250"/>
            <a:ext cy="470700" cx="1726500"/>
          </a:xfrm>
          <a:prstGeom prst="rect">
            <a:avLst/>
          </a:prstGeom>
          <a:noFill/>
          <a:ln>
            <a:noFill/>
          </a:ln>
        </p:spPr>
        <p:txBody>
          <a:bodyPr bIns="91425" rIns="91425" lIns="91425" tIns="91425" anchor="t" anchorCtr="0">
            <a:noAutofit/>
          </a:bodyPr>
          <a:lstStyle/>
          <a:p/>
        </p:txBody>
      </p:sp>
      <p:sp>
        <p:nvSpPr>
          <p:cNvPr id="384" name="Shape 384"/>
          <p:cNvSpPr txBox="1"/>
          <p:nvPr/>
        </p:nvSpPr>
        <p:spPr>
          <a:xfrm>
            <a:off y="6153150" x="2627575"/>
            <a:ext cy="470700" cx="1726500"/>
          </a:xfrm>
          <a:prstGeom prst="rect">
            <a:avLst/>
          </a:prstGeom>
          <a:noFill/>
          <a:ln>
            <a:noFill/>
          </a:ln>
        </p:spPr>
        <p:txBody>
          <a:bodyPr bIns="91425" rIns="91425" lIns="91425" tIns="91425" anchor="t" anchorCtr="0">
            <a:noAutofit/>
          </a:bodyPr>
          <a:lstStyle/>
          <a:p/>
        </p:txBody>
      </p:sp>
      <p:sp>
        <p:nvSpPr>
          <p:cNvPr id="385" name="Shape 385"/>
          <p:cNvSpPr/>
          <p:nvPr/>
        </p:nvSpPr>
        <p:spPr>
          <a:xfrm>
            <a:off y="1095594" x="11200779"/>
            <a:ext cy="4666810" cx="10291191"/>
          </a:xfrm>
          <a:prstGeom prst="rect">
            <a:avLst/>
          </a:prstGeom>
          <a:blipFill>
            <a:blip r:embed="rId3"/>
            <a:stretch>
              <a:fillRect/>
            </a:stretch>
          </a:blipFill>
          <a:ln>
            <a:noFill/>
          </a:ln>
        </p:spPr>
      </p:sp>
      <p:sp>
        <p:nvSpPr>
          <p:cNvPr id="386" name="Shape 386"/>
          <p:cNvSpPr/>
          <p:nvPr/>
        </p:nvSpPr>
        <p:spPr>
          <a:xfrm>
            <a:off y="1528725" x="-462845"/>
            <a:ext cy="5095124" cx="10069690"/>
          </a:xfrm>
          <a:prstGeom prst="rect">
            <a:avLst/>
          </a:prstGeom>
          <a:blipFill>
            <a:blip r:embed="rId4"/>
            <a:stretch>
              <a:fillRect/>
            </a:stretch>
          </a:blipFill>
          <a:ln>
            <a:noFill/>
          </a:ln>
        </p:spPr>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0" name="Shape 390"/>
        <p:cNvGrpSpPr/>
        <p:nvPr/>
      </p:nvGrpSpPr>
      <p:grpSpPr>
        <a:xfrm>
          <a:off y="0" x="0"/>
          <a:ext cy="0" cx="0"/>
          <a:chOff y="0" x="0"/>
          <a:chExt cy="0" cx="0"/>
        </a:xfrm>
      </p:grpSpPr>
      <p:sp>
        <p:nvSpPr>
          <p:cNvPr id="391" name="Shape 391"/>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BYU Software Capabilities </a:t>
            </a:r>
          </a:p>
        </p:txBody>
      </p:sp>
      <p:sp>
        <p:nvSpPr>
          <p:cNvPr id="392" name="Shape 392"/>
          <p:cNvSpPr txBox="1"/>
          <p:nvPr/>
        </p:nvSpPr>
        <p:spPr>
          <a:xfrm>
            <a:off y="3489375" x="2161250"/>
            <a:ext cy="470700" cx="1726500"/>
          </a:xfrm>
          <a:prstGeom prst="rect">
            <a:avLst/>
          </a:prstGeom>
          <a:noFill/>
          <a:ln>
            <a:noFill/>
          </a:ln>
        </p:spPr>
        <p:txBody>
          <a:bodyPr bIns="91425" rIns="91425" lIns="91425" tIns="91425" anchor="t" anchorCtr="0">
            <a:noAutofit/>
          </a:bodyPr>
          <a:lstStyle/>
          <a:p/>
        </p:txBody>
      </p:sp>
      <p:sp>
        <p:nvSpPr>
          <p:cNvPr id="393" name="Shape 393"/>
          <p:cNvSpPr txBox="1"/>
          <p:nvPr/>
        </p:nvSpPr>
        <p:spPr>
          <a:xfrm>
            <a:off y="6153150" x="2627575"/>
            <a:ext cy="470700" cx="1726500"/>
          </a:xfrm>
          <a:prstGeom prst="rect">
            <a:avLst/>
          </a:prstGeom>
          <a:noFill/>
          <a:ln>
            <a:noFill/>
          </a:ln>
        </p:spPr>
        <p:txBody>
          <a:bodyPr bIns="91425" rIns="91425" lIns="91425" tIns="91425" anchor="t" anchorCtr="0">
            <a:noAutofit/>
          </a:bodyPr>
          <a:lstStyle/>
          <a:p/>
        </p:txBody>
      </p:sp>
      <p:sp>
        <p:nvSpPr>
          <p:cNvPr id="394" name="Shape 394"/>
          <p:cNvSpPr/>
          <p:nvPr/>
        </p:nvSpPr>
        <p:spPr>
          <a:xfrm>
            <a:off y="1742882" x="9885854"/>
            <a:ext cy="4666810" cx="10291191"/>
          </a:xfrm>
          <a:prstGeom prst="rect">
            <a:avLst/>
          </a:prstGeom>
          <a:blipFill>
            <a:blip r:embed="rId3"/>
            <a:stretch>
              <a:fillRect/>
            </a:stretch>
          </a:blipFill>
          <a:ln>
            <a:noFill/>
          </a:ln>
        </p:spPr>
      </p:sp>
      <p:sp>
        <p:nvSpPr>
          <p:cNvPr id="395" name="Shape 395"/>
          <p:cNvSpPr/>
          <p:nvPr/>
        </p:nvSpPr>
        <p:spPr>
          <a:xfrm>
            <a:off y="1528725" x="-462845"/>
            <a:ext cy="5095124" cx="10069690"/>
          </a:xfrm>
          <a:prstGeom prst="rect">
            <a:avLst/>
          </a:prstGeom>
          <a:blipFill>
            <a:blip r:embed="rId4"/>
            <a:stretch>
              <a:fillRect/>
            </a:stretch>
          </a:blipFill>
          <a:ln>
            <a:noFill/>
          </a:ln>
        </p:spPr>
      </p:sp>
      <p:sp>
        <p:nvSpPr>
          <p:cNvPr id="396" name="Shape 396"/>
          <p:cNvSpPr/>
          <p:nvPr/>
        </p:nvSpPr>
        <p:spPr>
          <a:xfrm>
            <a:off y="3801375" x="3087650"/>
            <a:ext cy="884400" cx="1318799"/>
          </a:xfrm>
          <a:prstGeom prst="rect">
            <a:avLst/>
          </a:prstGeom>
          <a:noFill/>
          <a:ln w="38100" cap="flat">
            <a:solidFill>
              <a:srgbClr val="FF0000"/>
            </a:solidFill>
            <a:prstDash val="solid"/>
            <a:round/>
            <a:headEnd w="med" len="med" type="none"/>
            <a:tailEnd w="med" len="med" type="none"/>
          </a:ln>
        </p:spPr>
        <p:txBody>
          <a:bodyPr bIns="91425" rIns="91425" lIns="91425" tIns="91425" anchor="ctr" anchorCtr="0">
            <a:noAutofit/>
          </a:bodyPr>
          <a:lstStyle/>
          <a:p/>
        </p:txBody>
      </p:sp>
      <p:sp>
        <p:nvSpPr>
          <p:cNvPr id="397" name="Shape 397"/>
          <p:cNvSpPr txBox="1"/>
          <p:nvPr>
            <p:ph idx="1" type="body"/>
          </p:nvPr>
        </p:nvSpPr>
        <p:spPr>
          <a:xfrm>
            <a:off y="4917000" x="2715800"/>
            <a:ext cy="1588199" cx="3259799"/>
          </a:xfrm>
          <a:prstGeom prst="rect">
            <a:avLst/>
          </a:prstGeom>
        </p:spPr>
        <p:txBody>
          <a:bodyPr bIns="91425" rIns="91425" lIns="91425" tIns="91425" anchor="t" anchorCtr="0">
            <a:noAutofit/>
          </a:bodyPr>
          <a:lstStyle/>
          <a:p>
            <a:pPr rtl="0" lvl="0">
              <a:buNone/>
            </a:pPr>
            <a:r>
              <a:rPr sz="2400" lang="en"/>
              <a:t>1) Calibration</a:t>
            </a:r>
          </a:p>
          <a:p>
            <a:pPr rtl="0" lvl="0">
              <a:buNone/>
            </a:pPr>
            <a:r>
              <a:rPr sz="2400" lang="en"/>
              <a:t>2) Point alignment </a:t>
            </a:r>
          </a:p>
          <a:p>
            <a:pPr rtl="0" lvl="0">
              <a:buNone/>
            </a:pPr>
            <a:r>
              <a:rPr sz="2400" lang="en"/>
              <a:t>3) Refocusing</a:t>
            </a:r>
          </a:p>
        </p:txBody>
      </p:sp>
      <p:sp>
        <p:nvSpPr>
          <p:cNvPr id="398" name="Shape 398"/>
          <p:cNvSpPr/>
          <p:nvPr/>
        </p:nvSpPr>
        <p:spPr>
          <a:xfrm>
            <a:off y="5012150" x="2711975"/>
            <a:ext cy="1306200" cx="2683500"/>
          </a:xfrm>
          <a:prstGeom prst="rect">
            <a:avLst/>
          </a:prstGeom>
          <a:noFill/>
          <a:ln w="38100" cap="flat">
            <a:solidFill>
              <a:srgbClr val="FF0000"/>
            </a:solidFill>
            <a:prstDash val="solid"/>
            <a:round/>
            <a:headEnd w="med" len="med" type="none"/>
            <a:tailEnd w="med" len="med" type="none"/>
          </a:ln>
        </p:spPr>
        <p:txBody>
          <a:bodyPr bIns="91425" rIns="91425" lIns="91425" tIns="91425" anchor="ctr" anchorCtr="0">
            <a:noAutofit/>
          </a:bodyPr>
          <a:lstStyle/>
          <a:p/>
        </p:txBody>
      </p:sp>
      <p:cxnSp>
        <p:nvCxnSpPr>
          <p:cNvPr id="399" name="Shape 399"/>
          <p:cNvCxnSpPr>
            <a:stCxn id="400" idx="0"/>
            <a:endCxn id="400" idx="0"/>
          </p:cNvCxnSpPr>
          <p:nvPr/>
        </p:nvCxnSpPr>
        <p:spPr>
          <a:xfrm flipH="1">
            <a:off y="3791075" x="2740425"/>
            <a:ext cy="1206900" cx="354899"/>
          </a:xfrm>
          <a:prstGeom prst="straightConnector1">
            <a:avLst/>
          </a:prstGeom>
          <a:noFill/>
          <a:ln w="19050" cap="flat">
            <a:solidFill>
              <a:srgbClr val="FF0000"/>
            </a:solidFill>
            <a:prstDash val="solid"/>
            <a:round/>
            <a:headEnd w="lg" len="lg" type="none"/>
            <a:tailEnd w="lg" len="lg" type="none"/>
          </a:ln>
        </p:spPr>
      </p:cxnSp>
      <p:cxnSp>
        <p:nvCxnSpPr>
          <p:cNvPr id="401" name="Shape 401"/>
          <p:cNvCxnSpPr>
            <a:stCxn id="400" idx="0"/>
            <a:endCxn id="400" idx="0"/>
          </p:cNvCxnSpPr>
          <p:nvPr/>
        </p:nvCxnSpPr>
        <p:spPr>
          <a:xfrm>
            <a:off y="3791075" x="4401625"/>
            <a:ext cy="1235399" cx="993899"/>
          </a:xfrm>
          <a:prstGeom prst="straightConnector1">
            <a:avLst/>
          </a:prstGeom>
          <a:noFill/>
          <a:ln w="19050" cap="flat">
            <a:solidFill>
              <a:srgbClr val="FF0000"/>
            </a:solidFill>
            <a:prstDash val="solid"/>
            <a:round/>
            <a:headEnd w="lg" len="lg" type="none"/>
            <a:tailEnd w="lg" len="lg" type="none"/>
          </a:ln>
        </p:spPr>
      </p:cxn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5" name="Shape 405"/>
        <p:cNvGrpSpPr/>
        <p:nvPr/>
      </p:nvGrpSpPr>
      <p:grpSpPr>
        <a:xfrm>
          <a:off y="0" x="0"/>
          <a:ext cy="0" cx="0"/>
          <a:chOff y="0" x="0"/>
          <a:chExt cy="0" cx="0"/>
        </a:xfrm>
      </p:grpSpPr>
      <p:sp>
        <p:nvSpPr>
          <p:cNvPr id="406" name="Shape 406"/>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Geometric Camera Calibration</a:t>
            </a:r>
          </a:p>
        </p:txBody>
      </p:sp>
      <p:sp>
        <p:nvSpPr>
          <p:cNvPr id="407" name="Shape 407"/>
          <p:cNvSpPr/>
          <p:nvPr/>
        </p:nvSpPr>
        <p:spPr>
          <a:xfrm>
            <a:off y="1566862" x="9888320"/>
            <a:ext cy="3956699" cx="5667660"/>
          </a:xfrm>
          <a:prstGeom prst="rect">
            <a:avLst/>
          </a:prstGeom>
          <a:blipFill>
            <a:blip r:embed="rId3"/>
            <a:stretch>
              <a:fillRect/>
            </a:stretch>
          </a:blipFill>
          <a:ln>
            <a:noFill/>
          </a:ln>
        </p:spPr>
      </p:sp>
      <p:sp>
        <p:nvSpPr>
          <p:cNvPr id="408" name="Shape 408"/>
          <p:cNvSpPr txBox="1"/>
          <p:nvPr/>
        </p:nvSpPr>
        <p:spPr>
          <a:xfrm>
            <a:off y="5956875" x="9905000"/>
            <a:ext cy="377399" cx="5634300"/>
          </a:xfrm>
          <a:prstGeom prst="rect">
            <a:avLst/>
          </a:prstGeom>
          <a:noFill/>
        </p:spPr>
        <p:txBody>
          <a:bodyPr bIns="91425" rIns="91425" lIns="91425" tIns="91425" anchor="t" anchorCtr="0">
            <a:noAutofit/>
          </a:bodyPr>
          <a:lstStyle/>
          <a:p>
            <a:pPr>
              <a:buNone/>
            </a:pPr>
            <a:r>
              <a:rPr sz="1100" lang="en">
                <a:solidFill>
                  <a:schemeClr val="dk2"/>
                </a:solidFill>
              </a:rPr>
              <a:t>http://www.vision.caltech.edu/bouguetj/calib_doc/htmls/example.html</a:t>
            </a:r>
          </a:p>
        </p:txBody>
      </p:sp>
      <p:sp>
        <p:nvSpPr>
          <p:cNvPr id="409" name="Shape 409"/>
          <p:cNvSpPr/>
          <p:nvPr/>
        </p:nvSpPr>
        <p:spPr>
          <a:xfrm>
            <a:off y="1566862" x="1365182"/>
            <a:ext cy="4018876" cx="6413634"/>
          </a:xfrm>
          <a:prstGeom prst="rect">
            <a:avLst/>
          </a:prstGeom>
          <a:blipFill>
            <a:blip r:embed="rId4"/>
            <a:stretch>
              <a:fillRect/>
            </a:stretch>
          </a:blipFill>
        </p:spPr>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3" name="Shape 413"/>
        <p:cNvGrpSpPr/>
        <p:nvPr/>
      </p:nvGrpSpPr>
      <p:grpSpPr>
        <a:xfrm>
          <a:off y="0" x="0"/>
          <a:ext cy="0" cx="0"/>
          <a:chOff y="0" x="0"/>
          <a:chExt cy="0" cx="0"/>
        </a:xfrm>
      </p:grpSpPr>
      <p:sp>
        <p:nvSpPr>
          <p:cNvPr id="414" name="Shape 414"/>
          <p:cNvSpPr txBox="1"/>
          <p:nvPr>
            <p:ph idx="1" type="body"/>
          </p:nvPr>
        </p:nvSpPr>
        <p:spPr>
          <a:xfrm>
            <a:off y="1417637" x="151175"/>
            <a:ext cy="4967700" cx="9003900"/>
          </a:xfrm>
          <a:prstGeom prst="rect">
            <a:avLst/>
          </a:prstGeom>
        </p:spPr>
        <p:txBody>
          <a:bodyPr bIns="91425" rIns="91425" lIns="91425" tIns="91425" anchor="t" anchorCtr="0">
            <a:noAutofit/>
          </a:bodyPr>
          <a:lstStyle/>
          <a:p>
            <a:pPr rtl="0" lvl="0" indent="-419100" marL="457200">
              <a:buClr>
                <a:srgbClr val="000000"/>
              </a:buClr>
              <a:buSzPct val="166666"/>
              <a:buFont typeface="Arial"/>
              <a:buChar char="•"/>
            </a:pPr>
            <a:r>
              <a:rPr sz="3000" lang="en">
                <a:latin typeface="Arial"/>
                <a:ea typeface="Arial"/>
                <a:cs typeface="Arial"/>
                <a:sym typeface="Arial"/>
              </a:rPr>
              <a:t>Purpose</a:t>
            </a:r>
          </a:p>
          <a:p>
            <a:pPr rtl="0" lvl="0" indent="-419100" marL="457200">
              <a:buClr>
                <a:srgbClr val="000000"/>
              </a:buClr>
              <a:buSzPct val="166666"/>
              <a:buFont typeface="Arial"/>
              <a:buChar char="•"/>
            </a:pPr>
            <a:r>
              <a:rPr sz="3000" lang="en">
                <a:latin typeface="Arial"/>
                <a:ea typeface="Arial"/>
                <a:cs typeface="Arial"/>
                <a:sym typeface="Arial"/>
              </a:rPr>
              <a:t>Technique</a:t>
            </a:r>
          </a:p>
          <a:p>
            <a:pPr rtl="0" lvl="0" indent="-419100" marL="457200">
              <a:buClr>
                <a:srgbClr val="000000"/>
              </a:buClr>
              <a:buSzPct val="166666"/>
              <a:buFont typeface="Arial"/>
              <a:buChar char="•"/>
            </a:pPr>
            <a:r>
              <a:rPr sz="3000" lang="en">
                <a:latin typeface="Arial"/>
                <a:ea typeface="Arial"/>
                <a:cs typeface="Arial"/>
                <a:sym typeface="Arial"/>
              </a:rPr>
              <a:t>Four </a:t>
            </a:r>
            <a:r>
              <a:rPr lang="en"/>
              <a:t>I</a:t>
            </a:r>
            <a:r>
              <a:rPr sz="3000" lang="en">
                <a:latin typeface="Arial"/>
                <a:ea typeface="Arial"/>
                <a:cs typeface="Arial"/>
                <a:sym typeface="Arial"/>
              </a:rPr>
              <a:t>ntrinsic </a:t>
            </a:r>
            <a:r>
              <a:rPr lang="en"/>
              <a:t>P</a:t>
            </a:r>
            <a:r>
              <a:rPr sz="3000" lang="en">
                <a:latin typeface="Arial"/>
                <a:ea typeface="Arial"/>
                <a:cs typeface="Arial"/>
                <a:sym typeface="Arial"/>
              </a:rPr>
              <a:t>arameters</a:t>
            </a:r>
          </a:p>
          <a:p>
            <a:pPr rtl="0" lvl="2" indent="-419100" marL="1371600">
              <a:buClr>
                <a:srgbClr val="000000"/>
              </a:buClr>
              <a:buSzPct val="100000"/>
              <a:buFont typeface="Arial"/>
              <a:buAutoNum type="romanLcPeriod"/>
            </a:pPr>
            <a:r>
              <a:rPr sz="3000" lang="en"/>
              <a:t>F</a:t>
            </a:r>
            <a:r>
              <a:rPr sz="3000" lang="en">
                <a:latin typeface="Arial"/>
                <a:ea typeface="Arial"/>
                <a:cs typeface="Arial"/>
                <a:sym typeface="Arial"/>
              </a:rPr>
              <a:t>ocal </a:t>
            </a:r>
            <a:r>
              <a:rPr sz="3000" lang="en"/>
              <a:t>L</a:t>
            </a:r>
            <a:r>
              <a:rPr sz="3000" lang="en">
                <a:latin typeface="Arial"/>
                <a:ea typeface="Arial"/>
                <a:cs typeface="Arial"/>
                <a:sym typeface="Arial"/>
              </a:rPr>
              <a:t>ength</a:t>
            </a:r>
          </a:p>
          <a:p>
            <a:pPr rtl="0" lvl="2" indent="-419100" marL="1371600">
              <a:buClr>
                <a:srgbClr val="000000"/>
              </a:buClr>
              <a:buSzPct val="100000"/>
              <a:buFont typeface="Arial"/>
              <a:buAutoNum type="romanLcPeriod"/>
            </a:pPr>
            <a:r>
              <a:rPr sz="3000" lang="en"/>
              <a:t>P</a:t>
            </a:r>
            <a:r>
              <a:rPr sz="3000" lang="en">
                <a:latin typeface="Arial"/>
                <a:ea typeface="Arial"/>
                <a:cs typeface="Arial"/>
                <a:sym typeface="Arial"/>
              </a:rPr>
              <a:t>rincipal </a:t>
            </a:r>
            <a:r>
              <a:rPr sz="3000" lang="en"/>
              <a:t>P</a:t>
            </a:r>
            <a:r>
              <a:rPr sz="3000" lang="en">
                <a:latin typeface="Arial"/>
                <a:ea typeface="Arial"/>
                <a:cs typeface="Arial"/>
                <a:sym typeface="Arial"/>
              </a:rPr>
              <a:t>oint</a:t>
            </a:r>
          </a:p>
          <a:p>
            <a:pPr rtl="0" lvl="2" indent="-419100" marL="1371600">
              <a:buClr>
                <a:srgbClr val="000000"/>
              </a:buClr>
              <a:buSzPct val="100000"/>
              <a:buFont typeface="Arial"/>
              <a:buAutoNum type="romanLcPeriod"/>
            </a:pPr>
            <a:r>
              <a:rPr sz="3000" lang="en"/>
              <a:t>S</a:t>
            </a:r>
            <a:r>
              <a:rPr sz="3000" lang="en">
                <a:latin typeface="Arial"/>
                <a:ea typeface="Arial"/>
                <a:cs typeface="Arial"/>
                <a:sym typeface="Arial"/>
              </a:rPr>
              <a:t>kew </a:t>
            </a:r>
            <a:r>
              <a:rPr sz="3000" lang="en"/>
              <a:t>C</a:t>
            </a:r>
            <a:r>
              <a:rPr sz="3000" lang="en">
                <a:latin typeface="Arial"/>
                <a:ea typeface="Arial"/>
                <a:cs typeface="Arial"/>
                <a:sym typeface="Arial"/>
              </a:rPr>
              <a:t>oefficient</a:t>
            </a:r>
          </a:p>
          <a:p>
            <a:pPr rtl="0" lvl="2" indent="-419100" marL="1371600">
              <a:buClr>
                <a:srgbClr val="000000"/>
              </a:buClr>
              <a:buSzPct val="100000"/>
              <a:buFont typeface="Arial"/>
              <a:buAutoNum type="romanLcPeriod"/>
            </a:pPr>
            <a:r>
              <a:rPr sz="3000" lang="en"/>
              <a:t>D</a:t>
            </a:r>
            <a:r>
              <a:rPr sz="3000" lang="en">
                <a:latin typeface="Arial"/>
                <a:ea typeface="Arial"/>
                <a:cs typeface="Arial"/>
                <a:sym typeface="Arial"/>
              </a:rPr>
              <a:t>istortions</a:t>
            </a:r>
          </a:p>
          <a:p>
            <a:pPr rtl="0" lvl="0" indent="-419100" marL="457200">
              <a:buClr>
                <a:srgbClr val="000000"/>
              </a:buClr>
              <a:buSzPct val="166666"/>
              <a:buFont typeface="Arial"/>
              <a:buChar char="•"/>
            </a:pPr>
            <a:r>
              <a:rPr lang="en"/>
              <a:t>Extrinsic Parameters</a:t>
            </a:r>
          </a:p>
          <a:p>
            <a:pPr rtl="0" lvl="0" indent="457200" marL="0">
              <a:buNone/>
            </a:pPr>
            <a:r>
              <a:rPr lang="en"/>
              <a:t>    i. Rotation</a:t>
            </a:r>
          </a:p>
          <a:p>
            <a:pPr rtl="0" lvl="0" indent="0" marL="457200">
              <a:buNone/>
            </a:pPr>
            <a:r>
              <a:rPr lang="en"/>
              <a:t>   ii. Translation</a:t>
            </a:r>
          </a:p>
          <a:p>
            <a:pPr rtl="0" lvl="0" indent="-419100" marL="457200">
              <a:buClr>
                <a:srgbClr val="000000"/>
              </a:buClr>
              <a:buSzPct val="166666"/>
              <a:buFont typeface="Arial"/>
              <a:buChar char="•"/>
            </a:pPr>
            <a:r>
              <a:rPr sz="3000" lang="en">
                <a:latin typeface="Arial"/>
                <a:ea typeface="Arial"/>
                <a:cs typeface="Arial"/>
                <a:sym typeface="Arial"/>
              </a:rPr>
              <a:t>Applying the</a:t>
            </a:r>
            <a:r>
              <a:rPr lang="en"/>
              <a:t>se</a:t>
            </a:r>
            <a:r>
              <a:rPr sz="3000" lang="en">
                <a:latin typeface="Arial"/>
                <a:ea typeface="Arial"/>
                <a:cs typeface="Arial"/>
                <a:sym typeface="Arial"/>
              </a:rPr>
              <a:t> parameters </a:t>
            </a:r>
            <a:r>
              <a:rPr lang="en"/>
              <a:t>with transformations</a:t>
            </a:r>
          </a:p>
          <a:p>
            <a:r>
              <a:t/>
            </a:r>
          </a:p>
        </p:txBody>
      </p:sp>
      <p:sp>
        <p:nvSpPr>
          <p:cNvPr id="415" name="Shape 415"/>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Geometric Camera Calibration</a:t>
            </a: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9" name="Shape 419"/>
        <p:cNvGrpSpPr/>
        <p:nvPr/>
      </p:nvGrpSpPr>
      <p:grpSpPr>
        <a:xfrm>
          <a:off y="0" x="0"/>
          <a:ext cy="0" cx="0"/>
          <a:chOff y="0" x="0"/>
          <a:chExt cy="0" cx="0"/>
        </a:xfrm>
      </p:grpSpPr>
      <p:sp>
        <p:nvSpPr>
          <p:cNvPr id="420" name="Shape 420"/>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Grid Positions</a:t>
            </a:r>
          </a:p>
        </p:txBody>
      </p:sp>
      <p:sp>
        <p:nvSpPr>
          <p:cNvPr id="421" name="Shape 421"/>
          <p:cNvSpPr/>
          <p:nvPr/>
        </p:nvSpPr>
        <p:spPr>
          <a:xfrm>
            <a:off y="1724258" x="448581"/>
            <a:ext cy="4385302" cx="8246835"/>
          </a:xfrm>
          <a:prstGeom prst="rect">
            <a:avLst/>
          </a:prstGeom>
          <a:blipFill>
            <a:blip r:embed="rId3"/>
            <a:stretch>
              <a:fillRect/>
            </a:stretch>
          </a:blipFill>
          <a:ln>
            <a:noFill/>
          </a:ln>
        </p:spPr>
      </p:sp>
      <p:sp>
        <p:nvSpPr>
          <p:cNvPr id="422" name="Shape 422"/>
          <p:cNvSpPr/>
          <p:nvPr/>
        </p:nvSpPr>
        <p:spPr>
          <a:xfrm>
            <a:off y="1959425" x="3819475"/>
            <a:ext cy="397499" cx="1860000"/>
          </a:xfrm>
          <a:prstGeom prst="rect">
            <a:avLst/>
          </a:prstGeom>
          <a:solidFill>
            <a:schemeClr val="lt1"/>
          </a:solidFill>
          <a:ln>
            <a:noFill/>
          </a:ln>
        </p:spPr>
        <p:txBody>
          <a:bodyPr bIns="91425" rIns="91425" lIns="91425" tIns="91425" anchor="ctr" anchorCtr="0">
            <a:noAutofit/>
          </a:bodyPr>
          <a:lstStyle/>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6" name="Shape 426"/>
        <p:cNvGrpSpPr/>
        <p:nvPr/>
      </p:nvGrpSpPr>
      <p:grpSpPr>
        <a:xfrm>
          <a:off y="0" x="0"/>
          <a:ext cy="0" cx="0"/>
          <a:chOff y="0" x="0"/>
          <a:chExt cy="0" cx="0"/>
        </a:xfrm>
      </p:grpSpPr>
      <p:grpSp>
        <p:nvGrpSpPr>
          <p:cNvPr id="427" name="Shape 427"/>
          <p:cNvGrpSpPr/>
          <p:nvPr/>
        </p:nvGrpSpPr>
        <p:grpSpPr>
          <a:xfrm rot="534">
            <a:off y="3307057" x="2441975"/>
            <a:ext cy="343327" cx="543821"/>
            <a:chOff y="3336399" x="3071525"/>
            <a:chExt cy="423600" cx="845100"/>
          </a:xfrm>
        </p:grpSpPr>
        <p:sp>
          <p:nvSpPr>
            <p:cNvPr id="428" name="Shape 428"/>
            <p:cNvSpPr/>
            <p:nvPr/>
          </p:nvSpPr>
          <p:spPr>
            <a:xfrm>
              <a:off y="3362800" x="3071525"/>
              <a:ext cy="370799" cx="622199"/>
            </a:xfrm>
            <a:prstGeom prst="rect">
              <a:avLst/>
            </a:prstGeom>
            <a:solidFill>
              <a:srgbClr val="FF0000"/>
            </a:solidFill>
            <a:ln>
              <a:noFill/>
            </a:ln>
          </p:spPr>
          <p:txBody>
            <a:bodyPr bIns="91425" rIns="91425" lIns="91425" tIns="91425" anchor="ctr" anchorCtr="0">
              <a:noAutofit/>
            </a:bodyPr>
            <a:lstStyle/>
            <a:p/>
          </p:txBody>
        </p:sp>
        <p:sp>
          <p:nvSpPr>
            <p:cNvPr id="429" name="Shape 429"/>
            <p:cNvSpPr/>
            <p:nvPr/>
          </p:nvSpPr>
          <p:spPr>
            <a:xfrm rot="-5400000">
              <a:off y="3365049" x="3521674"/>
              <a:ext cy="366300" cx="423600"/>
            </a:xfrm>
            <a:prstGeom prst="triangle">
              <a:avLst>
                <a:gd fmla="val 50000" name="adj"/>
              </a:avLst>
            </a:prstGeom>
            <a:solidFill>
              <a:srgbClr val="FF0000"/>
            </a:solidFill>
            <a:ln>
              <a:noFill/>
            </a:ln>
          </p:spPr>
          <p:txBody>
            <a:bodyPr bIns="91425" rIns="91425" lIns="91425" tIns="91425" anchor="ctr" anchorCtr="0">
              <a:noAutofit/>
            </a:bodyPr>
            <a:lstStyle/>
            <a:p/>
          </p:txBody>
        </p:sp>
      </p:grpSp>
      <p:cxnSp>
        <p:nvCxnSpPr>
          <p:cNvPr id="430" name="Shape 430"/>
          <p:cNvCxnSpPr>
            <a:stCxn id="400" idx="0"/>
            <a:endCxn id="400" idx="0"/>
          </p:cNvCxnSpPr>
          <p:nvPr/>
        </p:nvCxnSpPr>
        <p:spPr>
          <a:xfrm>
            <a:off y="1539000" x="2135075"/>
            <a:ext cy="2962500" cx="0"/>
          </a:xfrm>
          <a:prstGeom prst="straightConnector1">
            <a:avLst/>
          </a:prstGeom>
          <a:noFill/>
          <a:ln w="19050" cap="flat">
            <a:solidFill>
              <a:schemeClr val="dk2"/>
            </a:solidFill>
            <a:prstDash val="solid"/>
            <a:round/>
            <a:headEnd w="lg" len="lg" type="none"/>
            <a:tailEnd w="lg" len="lg" type="none"/>
          </a:ln>
        </p:spPr>
      </p:cxnSp>
      <p:cxnSp>
        <p:nvCxnSpPr>
          <p:cNvPr id="431" name="Shape 431"/>
          <p:cNvCxnSpPr>
            <a:stCxn id="400" idx="0"/>
            <a:endCxn id="400" idx="0"/>
          </p:cNvCxnSpPr>
          <p:nvPr/>
        </p:nvCxnSpPr>
        <p:spPr>
          <a:xfrm rot="10800000" flipH="1">
            <a:off y="3083024" x="2131550"/>
            <a:ext cy="1431600" cx="5342399"/>
          </a:xfrm>
          <a:prstGeom prst="straightConnector1">
            <a:avLst/>
          </a:prstGeom>
          <a:noFill/>
          <a:ln w="19050" cap="flat">
            <a:solidFill>
              <a:schemeClr val="dk2"/>
            </a:solidFill>
            <a:prstDash val="solid"/>
            <a:round/>
            <a:headEnd w="lg" len="lg" type="none"/>
            <a:tailEnd w="lg" len="lg" type="none"/>
          </a:ln>
        </p:spPr>
      </p:cxnSp>
      <p:cxnSp>
        <p:nvCxnSpPr>
          <p:cNvPr id="432" name="Shape 432"/>
          <p:cNvCxnSpPr>
            <a:stCxn id="400" idx="0"/>
            <a:endCxn id="400" idx="0"/>
          </p:cNvCxnSpPr>
          <p:nvPr/>
        </p:nvCxnSpPr>
        <p:spPr>
          <a:xfrm>
            <a:off y="4514625" x="2144775"/>
            <a:ext cy="1752600" cx="3035400"/>
          </a:xfrm>
          <a:prstGeom prst="straightConnector1">
            <a:avLst/>
          </a:prstGeom>
          <a:noFill/>
          <a:ln w="19050" cap="flat">
            <a:solidFill>
              <a:schemeClr val="dk2"/>
            </a:solidFill>
            <a:prstDash val="solid"/>
            <a:round/>
            <a:headEnd w="lg" len="lg" type="none"/>
            <a:tailEnd w="lg" len="lg" type="none"/>
          </a:ln>
        </p:spPr>
      </p:cxnSp>
      <p:grpSp>
        <p:nvGrpSpPr>
          <p:cNvPr id="433" name="Shape 433"/>
          <p:cNvGrpSpPr/>
          <p:nvPr/>
        </p:nvGrpSpPr>
        <p:grpSpPr>
          <a:xfrm rot="534">
            <a:off y="3598617" x="2965372"/>
            <a:ext cy="343327" cx="543821"/>
            <a:chOff y="3336399" x="3071525"/>
            <a:chExt cy="423600" cx="845100"/>
          </a:xfrm>
        </p:grpSpPr>
        <p:sp>
          <p:nvSpPr>
            <p:cNvPr id="434" name="Shape 434"/>
            <p:cNvSpPr/>
            <p:nvPr/>
          </p:nvSpPr>
          <p:spPr>
            <a:xfrm>
              <a:off y="3362800" x="3071525"/>
              <a:ext cy="370799" cx="622199"/>
            </a:xfrm>
            <a:prstGeom prst="rect">
              <a:avLst/>
            </a:prstGeom>
            <a:solidFill>
              <a:srgbClr val="980000"/>
            </a:solidFill>
            <a:ln>
              <a:noFill/>
            </a:ln>
          </p:spPr>
          <p:txBody>
            <a:bodyPr bIns="91425" rIns="91425" lIns="91425" tIns="91425" anchor="ctr" anchorCtr="0">
              <a:noAutofit/>
            </a:bodyPr>
            <a:lstStyle/>
            <a:p/>
          </p:txBody>
        </p:sp>
        <p:sp>
          <p:nvSpPr>
            <p:cNvPr id="435" name="Shape 435"/>
            <p:cNvSpPr/>
            <p:nvPr/>
          </p:nvSpPr>
          <p:spPr>
            <a:xfrm rot="-5400000">
              <a:off y="3365049" x="3521674"/>
              <a:ext cy="366300" cx="423600"/>
            </a:xfrm>
            <a:prstGeom prst="triangle">
              <a:avLst>
                <a:gd fmla="val 50000" name="adj"/>
              </a:avLst>
            </a:prstGeom>
            <a:solidFill>
              <a:srgbClr val="980000"/>
            </a:solidFill>
            <a:ln>
              <a:noFill/>
            </a:ln>
          </p:spPr>
          <p:txBody>
            <a:bodyPr bIns="91425" rIns="91425" lIns="91425" tIns="91425" anchor="ctr" anchorCtr="0">
              <a:noAutofit/>
            </a:bodyPr>
            <a:lstStyle/>
            <a:p/>
          </p:txBody>
        </p:sp>
      </p:grpSp>
      <p:grpSp>
        <p:nvGrpSpPr>
          <p:cNvPr id="436" name="Shape 436"/>
          <p:cNvGrpSpPr/>
          <p:nvPr/>
        </p:nvGrpSpPr>
        <p:grpSpPr>
          <a:xfrm rot="534">
            <a:off y="3953139" x="3558496"/>
            <a:ext cy="343327" cx="543821"/>
            <a:chOff y="3336399" x="3071525"/>
            <a:chExt cy="423600" cx="845100"/>
          </a:xfrm>
        </p:grpSpPr>
        <p:sp>
          <p:nvSpPr>
            <p:cNvPr id="437" name="Shape 437"/>
            <p:cNvSpPr/>
            <p:nvPr/>
          </p:nvSpPr>
          <p:spPr>
            <a:xfrm>
              <a:off y="3362800" x="3071525"/>
              <a:ext cy="370799" cx="622199"/>
            </a:xfrm>
            <a:prstGeom prst="rect">
              <a:avLst/>
            </a:prstGeom>
            <a:solidFill>
              <a:srgbClr val="FF0000"/>
            </a:solidFill>
            <a:ln>
              <a:noFill/>
            </a:ln>
          </p:spPr>
          <p:txBody>
            <a:bodyPr bIns="91425" rIns="91425" lIns="91425" tIns="91425" anchor="ctr" anchorCtr="0">
              <a:noAutofit/>
            </a:bodyPr>
            <a:lstStyle/>
            <a:p/>
          </p:txBody>
        </p:sp>
        <p:sp>
          <p:nvSpPr>
            <p:cNvPr id="438" name="Shape 438"/>
            <p:cNvSpPr/>
            <p:nvPr/>
          </p:nvSpPr>
          <p:spPr>
            <a:xfrm rot="-5400000">
              <a:off y="3365049" x="3521674"/>
              <a:ext cy="366300" cx="423600"/>
            </a:xfrm>
            <a:prstGeom prst="triangle">
              <a:avLst>
                <a:gd fmla="val 50000" name="adj"/>
              </a:avLst>
            </a:prstGeom>
            <a:solidFill>
              <a:srgbClr val="FF0000"/>
            </a:solidFill>
            <a:ln>
              <a:noFill/>
            </a:ln>
          </p:spPr>
          <p:txBody>
            <a:bodyPr bIns="91425" rIns="91425" lIns="91425" tIns="91425" anchor="ctr" anchorCtr="0">
              <a:noAutofit/>
            </a:bodyPr>
            <a:lstStyle/>
            <a:p/>
          </p:txBody>
        </p:sp>
      </p:grpSp>
      <p:grpSp>
        <p:nvGrpSpPr>
          <p:cNvPr id="439" name="Shape 439"/>
          <p:cNvGrpSpPr/>
          <p:nvPr/>
        </p:nvGrpSpPr>
        <p:grpSpPr>
          <a:xfrm rot="534">
            <a:off y="4320899" x="4191339"/>
            <a:ext cy="343327" cx="543821"/>
            <a:chOff y="3336399" x="3071525"/>
            <a:chExt cy="423600" cx="845100"/>
          </a:xfrm>
        </p:grpSpPr>
        <p:sp>
          <p:nvSpPr>
            <p:cNvPr id="440" name="Shape 440"/>
            <p:cNvSpPr/>
            <p:nvPr/>
          </p:nvSpPr>
          <p:spPr>
            <a:xfrm>
              <a:off y="3362800" x="3071525"/>
              <a:ext cy="370799" cx="622199"/>
            </a:xfrm>
            <a:prstGeom prst="rect">
              <a:avLst/>
            </a:prstGeom>
            <a:solidFill>
              <a:srgbClr val="980000"/>
            </a:solidFill>
            <a:ln>
              <a:noFill/>
            </a:ln>
          </p:spPr>
          <p:txBody>
            <a:bodyPr bIns="91425" rIns="91425" lIns="91425" tIns="91425" anchor="ctr" anchorCtr="0">
              <a:noAutofit/>
            </a:bodyPr>
            <a:lstStyle/>
            <a:p/>
          </p:txBody>
        </p:sp>
        <p:sp>
          <p:nvSpPr>
            <p:cNvPr id="441" name="Shape 441"/>
            <p:cNvSpPr/>
            <p:nvPr/>
          </p:nvSpPr>
          <p:spPr>
            <a:xfrm rot="-5400000">
              <a:off y="3365049" x="3521674"/>
              <a:ext cy="366300" cx="423600"/>
            </a:xfrm>
            <a:prstGeom prst="triangle">
              <a:avLst>
                <a:gd fmla="val 50000" name="adj"/>
              </a:avLst>
            </a:prstGeom>
            <a:solidFill>
              <a:srgbClr val="980000"/>
            </a:solidFill>
            <a:ln>
              <a:noFill/>
            </a:ln>
          </p:spPr>
          <p:txBody>
            <a:bodyPr bIns="91425" rIns="91425" lIns="91425" tIns="91425" anchor="ctr" anchorCtr="0">
              <a:noAutofit/>
            </a:bodyPr>
            <a:lstStyle/>
            <a:p/>
          </p:txBody>
        </p:sp>
      </p:grpSp>
      <p:grpSp>
        <p:nvGrpSpPr>
          <p:cNvPr id="442" name="Shape 442"/>
          <p:cNvGrpSpPr/>
          <p:nvPr/>
        </p:nvGrpSpPr>
        <p:grpSpPr>
          <a:xfrm rot="534">
            <a:off y="4701899" x="4853896"/>
            <a:ext cy="343327" cx="543821"/>
            <a:chOff y="3336399" x="3071525"/>
            <a:chExt cy="423600" cx="845100"/>
          </a:xfrm>
        </p:grpSpPr>
        <p:sp>
          <p:nvSpPr>
            <p:cNvPr id="443" name="Shape 443"/>
            <p:cNvSpPr/>
            <p:nvPr/>
          </p:nvSpPr>
          <p:spPr>
            <a:xfrm>
              <a:off y="3362800" x="3071525"/>
              <a:ext cy="370799" cx="622199"/>
            </a:xfrm>
            <a:prstGeom prst="rect">
              <a:avLst/>
            </a:prstGeom>
            <a:solidFill>
              <a:srgbClr val="FF0000"/>
            </a:solidFill>
            <a:ln>
              <a:noFill/>
            </a:ln>
          </p:spPr>
          <p:txBody>
            <a:bodyPr bIns="91425" rIns="91425" lIns="91425" tIns="91425" anchor="ctr" anchorCtr="0">
              <a:noAutofit/>
            </a:bodyPr>
            <a:lstStyle/>
            <a:p/>
          </p:txBody>
        </p:sp>
        <p:sp>
          <p:nvSpPr>
            <p:cNvPr id="444" name="Shape 444"/>
            <p:cNvSpPr/>
            <p:nvPr/>
          </p:nvSpPr>
          <p:spPr>
            <a:xfrm rot="-5400000">
              <a:off y="3365049" x="3521674"/>
              <a:ext cy="366300" cx="423600"/>
            </a:xfrm>
            <a:prstGeom prst="triangle">
              <a:avLst>
                <a:gd fmla="val 50000" name="adj"/>
              </a:avLst>
            </a:prstGeom>
            <a:solidFill>
              <a:srgbClr val="FF0000"/>
            </a:solidFill>
            <a:ln>
              <a:noFill/>
            </a:ln>
          </p:spPr>
          <p:txBody>
            <a:bodyPr bIns="91425" rIns="91425" lIns="91425" tIns="91425" anchor="ctr" anchorCtr="0">
              <a:noAutofit/>
            </a:bodyPr>
            <a:lstStyle/>
            <a:p/>
          </p:txBody>
        </p:sp>
      </p:grpSp>
      <p:grpSp>
        <p:nvGrpSpPr>
          <p:cNvPr id="445" name="Shape 445"/>
          <p:cNvGrpSpPr/>
          <p:nvPr/>
        </p:nvGrpSpPr>
        <p:grpSpPr>
          <a:xfrm rot="-12375">
            <a:off y="2865619" x="4981510"/>
            <a:ext cy="2401169" cx="3854724"/>
            <a:chOff y="936518" x="6497576"/>
            <a:chExt cy="4108751" cx="3854699"/>
          </a:xfrm>
        </p:grpSpPr>
        <p:grpSp>
          <p:nvGrpSpPr>
            <p:cNvPr id="446" name="Shape 446"/>
            <p:cNvGrpSpPr/>
            <p:nvPr/>
          </p:nvGrpSpPr>
          <p:grpSpPr>
            <a:xfrm>
              <a:off y="936518" x="6497576"/>
              <a:ext cy="4108751" cx="3854699"/>
              <a:chOff y="2052334" x="5584051"/>
              <a:chExt cy="4108751" cx="3854699"/>
            </a:xfrm>
          </p:grpSpPr>
          <p:sp>
            <p:nvSpPr>
              <p:cNvPr id="447" name="Shape 447"/>
              <p:cNvSpPr/>
              <p:nvPr/>
            </p:nvSpPr>
            <p:spPr>
              <a:xfrm rot="2984131" flipH="1">
                <a:off y="2626748" x="5829416"/>
                <a:ext cy="1707771" cx="2297170"/>
              </a:xfrm>
              <a:prstGeom prst="parallelogram">
                <a:avLst>
                  <a:gd fmla="val 120618" name="adj"/>
                </a:avLst>
              </a:prstGeom>
              <a:solidFill>
                <a:srgbClr val="FFFFFF"/>
              </a:solidFill>
              <a:ln w="28575" cap="flat">
                <a:solidFill>
                  <a:srgbClr val="000000"/>
                </a:solidFill>
                <a:prstDash val="solid"/>
                <a:round/>
                <a:headEnd w="med" len="med" type="none"/>
                <a:tailEnd w="med" len="med" type="none"/>
              </a:ln>
            </p:spPr>
            <p:txBody>
              <a:bodyPr bIns="91425" rIns="91425" lIns="91425" tIns="91425" anchor="ctr" anchorCtr="0">
                <a:noAutofit/>
              </a:bodyPr>
              <a:lstStyle/>
              <a:p/>
            </p:txBody>
          </p:sp>
          <p:sp>
            <p:nvSpPr>
              <p:cNvPr id="448" name="Shape 448"/>
              <p:cNvSpPr/>
              <p:nvPr/>
            </p:nvSpPr>
            <p:spPr>
              <a:xfrm rot="2984131" flipH="1">
                <a:off y="2805627" x="5981816"/>
                <a:ext cy="1707771" cx="2297170"/>
              </a:xfrm>
              <a:prstGeom prst="parallelogram">
                <a:avLst>
                  <a:gd fmla="val 120618" name="adj"/>
                </a:avLst>
              </a:prstGeom>
              <a:solidFill>
                <a:srgbClr val="FFFFFF"/>
              </a:solidFill>
              <a:ln w="28575" cap="flat">
                <a:solidFill>
                  <a:srgbClr val="000000"/>
                </a:solidFill>
                <a:prstDash val="solid"/>
                <a:round/>
                <a:headEnd w="med" len="med" type="none"/>
                <a:tailEnd w="med" len="med" type="none"/>
              </a:ln>
            </p:spPr>
            <p:txBody>
              <a:bodyPr bIns="91425" rIns="91425" lIns="91425" tIns="91425" anchor="ctr" anchorCtr="0">
                <a:noAutofit/>
              </a:bodyPr>
              <a:lstStyle/>
              <a:p/>
            </p:txBody>
          </p:sp>
          <p:sp>
            <p:nvSpPr>
              <p:cNvPr id="449" name="Shape 449"/>
              <p:cNvSpPr/>
              <p:nvPr/>
            </p:nvSpPr>
            <p:spPr>
              <a:xfrm rot="2984131" flipH="1">
                <a:off y="2984506" x="6134216"/>
                <a:ext cy="1707771" cx="2297170"/>
              </a:xfrm>
              <a:prstGeom prst="parallelogram">
                <a:avLst>
                  <a:gd fmla="val 120618" name="adj"/>
                </a:avLst>
              </a:prstGeom>
              <a:solidFill>
                <a:srgbClr val="FFFFFF"/>
              </a:solidFill>
              <a:ln w="28575" cap="flat">
                <a:solidFill>
                  <a:srgbClr val="000000"/>
                </a:solidFill>
                <a:prstDash val="solid"/>
                <a:round/>
                <a:headEnd w="med" len="med" type="none"/>
                <a:tailEnd w="med" len="med" type="none"/>
              </a:ln>
            </p:spPr>
            <p:txBody>
              <a:bodyPr bIns="91425" rIns="91425" lIns="91425" tIns="91425" anchor="ctr" anchorCtr="0">
                <a:noAutofit/>
              </a:bodyPr>
              <a:lstStyle/>
              <a:p/>
            </p:txBody>
          </p:sp>
          <p:sp>
            <p:nvSpPr>
              <p:cNvPr id="450" name="Shape 450"/>
              <p:cNvSpPr/>
              <p:nvPr/>
            </p:nvSpPr>
            <p:spPr>
              <a:xfrm rot="2984131" flipH="1">
                <a:off y="3163384" x="6286616"/>
                <a:ext cy="1707771" cx="2297170"/>
              </a:xfrm>
              <a:prstGeom prst="parallelogram">
                <a:avLst>
                  <a:gd fmla="val 120618" name="adj"/>
                </a:avLst>
              </a:prstGeom>
              <a:solidFill>
                <a:srgbClr val="FFFFFF"/>
              </a:solidFill>
              <a:ln w="28575" cap="flat">
                <a:solidFill>
                  <a:srgbClr val="000000"/>
                </a:solidFill>
                <a:prstDash val="solid"/>
                <a:round/>
                <a:headEnd w="med" len="med" type="none"/>
                <a:tailEnd w="med" len="med" type="none"/>
              </a:ln>
            </p:spPr>
            <p:txBody>
              <a:bodyPr bIns="91425" rIns="91425" lIns="91425" tIns="91425" anchor="ctr" anchorCtr="0">
                <a:noAutofit/>
              </a:bodyPr>
              <a:lstStyle/>
              <a:p/>
            </p:txBody>
          </p:sp>
          <p:sp>
            <p:nvSpPr>
              <p:cNvPr id="451" name="Shape 451"/>
              <p:cNvSpPr/>
              <p:nvPr/>
            </p:nvSpPr>
            <p:spPr>
              <a:xfrm rot="2984131" flipH="1">
                <a:off y="3342263" x="6439016"/>
                <a:ext cy="1707771" cx="2297170"/>
              </a:xfrm>
              <a:prstGeom prst="parallelogram">
                <a:avLst>
                  <a:gd fmla="val 120618" name="adj"/>
                </a:avLst>
              </a:prstGeom>
              <a:solidFill>
                <a:srgbClr val="FFFFFF"/>
              </a:solidFill>
              <a:ln w="28575" cap="flat">
                <a:solidFill>
                  <a:srgbClr val="000000"/>
                </a:solidFill>
                <a:prstDash val="solid"/>
                <a:round/>
                <a:headEnd w="med" len="med" type="none"/>
                <a:tailEnd w="med" len="med" type="none"/>
              </a:ln>
            </p:spPr>
            <p:txBody>
              <a:bodyPr bIns="91425" rIns="91425" lIns="91425" tIns="91425" anchor="ctr" anchorCtr="0">
                <a:noAutofit/>
              </a:bodyPr>
              <a:lstStyle/>
              <a:p/>
            </p:txBody>
          </p:sp>
          <p:sp>
            <p:nvSpPr>
              <p:cNvPr id="452" name="Shape 452"/>
              <p:cNvSpPr/>
              <p:nvPr/>
            </p:nvSpPr>
            <p:spPr>
              <a:xfrm rot="2984131" flipH="1">
                <a:off y="3521142" x="6591416"/>
                <a:ext cy="1707771" cx="2297170"/>
              </a:xfrm>
              <a:prstGeom prst="parallelogram">
                <a:avLst>
                  <a:gd fmla="val 120618" name="adj"/>
                </a:avLst>
              </a:prstGeom>
              <a:solidFill>
                <a:srgbClr val="FFFFFF"/>
              </a:solidFill>
              <a:ln w="28575" cap="flat">
                <a:solidFill>
                  <a:srgbClr val="000000"/>
                </a:solidFill>
                <a:prstDash val="solid"/>
                <a:round/>
                <a:headEnd w="med" len="med" type="none"/>
                <a:tailEnd w="med" len="med" type="none"/>
              </a:ln>
            </p:spPr>
            <p:txBody>
              <a:bodyPr bIns="91425" rIns="91425" lIns="91425" tIns="91425" anchor="ctr" anchorCtr="0">
                <a:noAutofit/>
              </a:bodyPr>
              <a:lstStyle/>
              <a:p/>
            </p:txBody>
          </p:sp>
          <p:sp>
            <p:nvSpPr>
              <p:cNvPr id="453" name="Shape 453"/>
              <p:cNvSpPr/>
              <p:nvPr/>
            </p:nvSpPr>
            <p:spPr>
              <a:xfrm rot="2984131" flipH="1">
                <a:off y="3700021" x="6743816"/>
                <a:ext cy="1707771" cx="2297170"/>
              </a:xfrm>
              <a:prstGeom prst="parallelogram">
                <a:avLst>
                  <a:gd fmla="val 120618" name="adj"/>
                </a:avLst>
              </a:prstGeom>
              <a:solidFill>
                <a:srgbClr val="FFFFFF"/>
              </a:solidFill>
              <a:ln w="28575" cap="flat">
                <a:solidFill>
                  <a:srgbClr val="000000"/>
                </a:solidFill>
                <a:prstDash val="solid"/>
                <a:round/>
                <a:headEnd w="med" len="med" type="none"/>
                <a:tailEnd w="med" len="med" type="none"/>
              </a:ln>
            </p:spPr>
            <p:txBody>
              <a:bodyPr bIns="91425" rIns="91425" lIns="91425" tIns="91425" anchor="ctr" anchorCtr="0">
                <a:noAutofit/>
              </a:bodyPr>
              <a:lstStyle/>
              <a:p/>
            </p:txBody>
          </p:sp>
          <p:sp>
            <p:nvSpPr>
              <p:cNvPr id="454" name="Shape 454"/>
              <p:cNvSpPr/>
              <p:nvPr/>
            </p:nvSpPr>
            <p:spPr>
              <a:xfrm rot="2984131" flipH="1">
                <a:off y="3878899" x="6896216"/>
                <a:ext cy="1707771" cx="2297170"/>
              </a:xfrm>
              <a:prstGeom prst="parallelogram">
                <a:avLst>
                  <a:gd fmla="val 120618" name="adj"/>
                </a:avLst>
              </a:prstGeom>
              <a:solidFill>
                <a:srgbClr val="FFFFFF"/>
              </a:solidFill>
              <a:ln w="28575" cap="flat">
                <a:solidFill>
                  <a:srgbClr val="000000"/>
                </a:solidFill>
                <a:prstDash val="solid"/>
                <a:round/>
                <a:headEnd w="med" len="med" type="none"/>
                <a:tailEnd w="med" len="med" type="none"/>
              </a:ln>
            </p:spPr>
            <p:txBody>
              <a:bodyPr bIns="91425" rIns="91425" lIns="91425" tIns="91425" anchor="ctr" anchorCtr="0">
                <a:noAutofit/>
              </a:bodyPr>
              <a:lstStyle/>
              <a:p/>
            </p:txBody>
          </p:sp>
        </p:grpSp>
        <p:sp>
          <p:nvSpPr>
            <p:cNvPr id="455" name="Shape 455"/>
            <p:cNvSpPr/>
            <p:nvPr/>
          </p:nvSpPr>
          <p:spPr>
            <a:xfrm>
              <a:off y="2633025" x="8206526"/>
              <a:ext cy="450000" cx="436800"/>
            </a:xfrm>
            <a:prstGeom prst="mathPlus">
              <a:avLst>
                <a:gd fmla="val 23520" name="adj1"/>
              </a:avLst>
            </a:prstGeom>
            <a:solidFill>
              <a:srgbClr val="000000"/>
            </a:solidFill>
            <a:ln>
              <a:noFill/>
            </a:ln>
          </p:spPr>
          <p:txBody>
            <a:bodyPr bIns="91425" rIns="91425" lIns="91425" tIns="91425" anchor="ctr" anchorCtr="0">
              <a:noAutofit/>
            </a:bodyPr>
            <a:lstStyle/>
            <a:p/>
          </p:txBody>
        </p:sp>
      </p:grpSp>
      <p:sp>
        <p:nvSpPr>
          <p:cNvPr id="456" name="Shape 456"/>
          <p:cNvSpPr/>
          <p:nvPr/>
        </p:nvSpPr>
        <p:spPr>
          <a:xfrm>
            <a:off y="1051868" x="610937"/>
            <a:ext cy="5594194" cx="7897955"/>
          </a:xfrm>
          <a:prstGeom prst="rect">
            <a:avLst/>
          </a:prstGeom>
          <a:blipFill>
            <a:blip r:embed="rId3"/>
            <a:stretch>
              <a:fillRect/>
            </a:stretch>
          </a:blipFill>
          <a:ln>
            <a:noFill/>
          </a:ln>
        </p:spPr>
      </p:sp>
      <p:sp>
        <p:nvSpPr>
          <p:cNvPr id="457" name="Shape 457"/>
          <p:cNvSpPr txBox="1"/>
          <p:nvPr>
            <p:ph type="title"/>
          </p:nvPr>
        </p:nvSpPr>
        <p:spPr>
          <a:xfrm>
            <a:off y="274637" x="610937"/>
            <a:ext cy="800099" cx="8229600"/>
          </a:xfrm>
          <a:prstGeom prst="rect">
            <a:avLst/>
          </a:prstGeom>
        </p:spPr>
        <p:txBody>
          <a:bodyPr bIns="91425" rIns="91425" lIns="91425" tIns="91425" anchor="b" anchorCtr="0">
            <a:noAutofit/>
          </a:bodyPr>
          <a:lstStyle/>
          <a:p>
            <a:pPr>
              <a:buNone/>
            </a:pPr>
            <a:r>
              <a:rPr lang="en"/>
              <a:t>Extrinsic Camera Calibration</a:t>
            </a:r>
          </a:p>
        </p:txBody>
      </p:sp>
      <p:sp>
        <p:nvSpPr>
          <p:cNvPr id="458" name="Shape 458"/>
          <p:cNvSpPr/>
          <p:nvPr/>
        </p:nvSpPr>
        <p:spPr>
          <a:xfrm>
            <a:off y="1561875" x="3947250"/>
            <a:ext cy="227099" cx="1491000"/>
          </a:xfrm>
          <a:prstGeom prst="rect">
            <a:avLst/>
          </a:prstGeom>
          <a:solidFill>
            <a:srgbClr val="FFFFFF"/>
          </a:solidFill>
          <a:ln>
            <a:noFill/>
          </a:ln>
        </p:spPr>
        <p:txBody>
          <a:bodyPr bIns="91425" rIns="91425" lIns="91425" tIns="91425" anchor="ctr" anchorCtr="0">
            <a:noAutofit/>
          </a:bodyPr>
          <a:lstStyle/>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 name="Shape 35"/>
        <p:cNvGrpSpPr/>
        <p:nvPr/>
      </p:nvGrpSpPr>
      <p:grpSpPr>
        <a:xfrm>
          <a:off y="0" x="0"/>
          <a:ext cy="0" cx="0"/>
          <a:chOff y="0" x="0"/>
          <a:chExt cy="0" cx="0"/>
        </a:xfrm>
      </p:grpSpPr>
      <p:sp>
        <p:nvSpPr>
          <p:cNvPr id="36" name="Shape 36"/>
          <p:cNvSpPr txBox="1"/>
          <p:nvPr>
            <p:ph type="ctrTitle"/>
          </p:nvPr>
        </p:nvSpPr>
        <p:spPr>
          <a:xfrm>
            <a:off y="2796923" x="685800"/>
            <a:ext cy="1546500" cx="7772400"/>
          </a:xfrm>
          <a:prstGeom prst="rect">
            <a:avLst/>
          </a:prstGeom>
        </p:spPr>
        <p:txBody>
          <a:bodyPr bIns="91425" rIns="91425" lIns="91425" tIns="91425" anchor="b" anchorCtr="0">
            <a:noAutofit/>
          </a:bodyPr>
          <a:lstStyle/>
          <a:p>
            <a:pPr>
              <a:buNone/>
            </a:pPr>
            <a:r>
              <a:rPr lang="en"/>
              <a:t>I. Brief Review of Status at PDR</a:t>
            </a: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62" name="Shape 462"/>
        <p:cNvGrpSpPr/>
        <p:nvPr/>
      </p:nvGrpSpPr>
      <p:grpSpPr>
        <a:xfrm>
          <a:off y="0" x="0"/>
          <a:ext cy="0" cx="0"/>
          <a:chOff y="0" x="0"/>
          <a:chExt cy="0" cx="0"/>
        </a:xfrm>
      </p:grpSpPr>
      <p:sp>
        <p:nvSpPr>
          <p:cNvPr id="463" name="Shape 463"/>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Overlapping Multiple Views</a:t>
            </a:r>
          </a:p>
        </p:txBody>
      </p:sp>
      <p:sp>
        <p:nvSpPr>
          <p:cNvPr id="464" name="Shape 464">
            <a:hlinkClick r:id="rId4"/>
          </p:cNvPr>
          <p:cNvSpPr/>
          <p:nvPr/>
        </p:nvSpPr>
        <p:spPr>
          <a:xfrm>
            <a:off y="1653700" x="1524000"/>
            <a:ext cy="4572000" cx="6096000"/>
          </a:xfrm>
          <a:prstGeom prst="rect">
            <a:avLst/>
          </a:prstGeom>
          <a:blipFill>
            <a:blip r:embed="rId5"/>
            <a:stretch>
              <a:fillRect/>
            </a:stretch>
          </a:blipFill>
          <a:ln>
            <a:noFill/>
          </a:ln>
        </p:spPr>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68" name="Shape 468"/>
        <p:cNvGrpSpPr/>
        <p:nvPr/>
      </p:nvGrpSpPr>
      <p:grpSpPr>
        <a:xfrm>
          <a:off y="0" x="0"/>
          <a:ext cy="0" cx="0"/>
          <a:chOff y="0" x="0"/>
          <a:chExt cy="0" cx="0"/>
        </a:xfrm>
      </p:grpSpPr>
      <p:sp>
        <p:nvSpPr>
          <p:cNvPr id="469" name="Shape 469"/>
          <p:cNvSpPr/>
          <p:nvPr/>
        </p:nvSpPr>
        <p:spPr>
          <a:xfrm>
            <a:off y="297825" x="4303601"/>
            <a:ext cy="2961742" cx="3946841"/>
          </a:xfrm>
          <a:prstGeom prst="rect">
            <a:avLst/>
          </a:prstGeom>
          <a:blipFill>
            <a:blip r:embed="rId3"/>
            <a:stretch>
              <a:fillRect/>
            </a:stretch>
          </a:blipFill>
          <a:ln>
            <a:noFill/>
          </a:ln>
        </p:spPr>
      </p:sp>
      <p:sp>
        <p:nvSpPr>
          <p:cNvPr id="470" name="Shape 470"/>
          <p:cNvSpPr/>
          <p:nvPr/>
        </p:nvSpPr>
        <p:spPr>
          <a:xfrm>
            <a:off y="297825" x="174301"/>
            <a:ext cy="2936787" cx="3917961"/>
          </a:xfrm>
          <a:prstGeom prst="rect">
            <a:avLst/>
          </a:prstGeom>
          <a:blipFill>
            <a:blip r:embed="rId4"/>
            <a:stretch>
              <a:fillRect/>
            </a:stretch>
          </a:blipFill>
          <a:ln>
            <a:noFill/>
          </a:ln>
        </p:spPr>
      </p:sp>
      <p:sp>
        <p:nvSpPr>
          <p:cNvPr id="471" name="Shape 471"/>
          <p:cNvSpPr/>
          <p:nvPr/>
        </p:nvSpPr>
        <p:spPr>
          <a:xfrm>
            <a:off y="3523390" x="784758"/>
            <a:ext cy="2975427" cx="3970985"/>
          </a:xfrm>
          <a:prstGeom prst="rect">
            <a:avLst/>
          </a:prstGeom>
          <a:blipFill>
            <a:blip r:embed="rId5"/>
            <a:stretch>
              <a:fillRect/>
            </a:stretch>
          </a:blipFill>
          <a:ln>
            <a:noFill/>
          </a:ln>
        </p:spPr>
      </p:sp>
      <p:sp>
        <p:nvSpPr>
          <p:cNvPr id="472" name="Shape 472"/>
          <p:cNvSpPr/>
          <p:nvPr/>
        </p:nvSpPr>
        <p:spPr>
          <a:xfrm>
            <a:off y="3523390" x="4962356"/>
            <a:ext cy="2967806" cx="3958886"/>
          </a:xfrm>
          <a:prstGeom prst="rect">
            <a:avLst/>
          </a:prstGeom>
          <a:blipFill>
            <a:blip r:embed="rId6"/>
            <a:stretch>
              <a:fillRect/>
            </a:stretch>
          </a:blipFill>
          <a:ln>
            <a:noFill/>
          </a:ln>
        </p:spPr>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6" name="Shape 476"/>
        <p:cNvGrpSpPr/>
        <p:nvPr/>
      </p:nvGrpSpPr>
      <p:grpSpPr>
        <a:xfrm>
          <a:off y="0" x="0"/>
          <a:ext cy="0" cx="0"/>
          <a:chOff y="0" x="0"/>
          <a:chExt cy="0" cx="0"/>
        </a:xfrm>
      </p:grpSpPr>
      <p:sp>
        <p:nvSpPr>
          <p:cNvPr id="477" name="Shape 477"/>
          <p:cNvSpPr/>
          <p:nvPr/>
        </p:nvSpPr>
        <p:spPr>
          <a:xfrm>
            <a:off y="0" x="533400"/>
            <a:ext cy="6860583" cx="8083513"/>
          </a:xfrm>
          <a:prstGeom prst="rect">
            <a:avLst/>
          </a:prstGeom>
          <a:blipFill>
            <a:blip r:embed="rId3"/>
            <a:stretch>
              <a:fillRect/>
            </a:stretch>
          </a:blipFill>
          <a:ln>
            <a:noFill/>
          </a:ln>
        </p:spPr>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81" name="Shape 481"/>
        <p:cNvGrpSpPr/>
        <p:nvPr/>
      </p:nvGrpSpPr>
      <p:grpSpPr>
        <a:xfrm>
          <a:off y="0" x="0"/>
          <a:ext cy="0" cx="0"/>
          <a:chOff y="0" x="0"/>
          <a:chExt cy="0" cx="0"/>
        </a:xfrm>
      </p:grpSpPr>
      <p:sp>
        <p:nvSpPr>
          <p:cNvPr id="482" name="Shape 482"/>
          <p:cNvSpPr txBox="1"/>
          <p:nvPr>
            <p:ph type="title"/>
          </p:nvPr>
        </p:nvSpPr>
        <p:spPr>
          <a:xfrm>
            <a:off y="2857500" x="3685050"/>
            <a:ext cy="1143000" cx="1773900"/>
          </a:xfrm>
          <a:prstGeom prst="rect">
            <a:avLst/>
          </a:prstGeom>
        </p:spPr>
        <p:txBody>
          <a:bodyPr bIns="91425" rIns="91425" lIns="91425" tIns="91425" anchor="ctr" anchorCtr="0">
            <a:noAutofit/>
          </a:bodyPr>
          <a:lstStyle/>
          <a:p>
            <a:pPr algn="ctr">
              <a:buNone/>
            </a:pPr>
            <a:r>
              <a:rPr lang="en"/>
              <a:t>Demo</a:t>
            </a:r>
          </a:p>
        </p:txBody>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86" name="Shape 486"/>
        <p:cNvGrpSpPr/>
        <p:nvPr/>
      </p:nvGrpSpPr>
      <p:grpSpPr>
        <a:xfrm>
          <a:off y="0" x="0"/>
          <a:ext cy="0" cx="0"/>
          <a:chOff y="0" x="0"/>
          <a:chExt cy="0" cx="0"/>
        </a:xfrm>
      </p:grpSpPr>
      <p:sp>
        <p:nvSpPr>
          <p:cNvPr id="487" name="Shape 487"/>
          <p:cNvSpPr txBox="1"/>
          <p:nvPr>
            <p:ph type="ctrTitle"/>
          </p:nvPr>
        </p:nvSpPr>
        <p:spPr>
          <a:xfrm>
            <a:off y="2187323" x="685800"/>
            <a:ext cy="1546500" cx="7772400"/>
          </a:xfrm>
          <a:prstGeom prst="rect">
            <a:avLst/>
          </a:prstGeom>
        </p:spPr>
        <p:txBody>
          <a:bodyPr bIns="91425" rIns="91425" lIns="91425" tIns="91425" anchor="b" anchorCtr="0">
            <a:noAutofit/>
          </a:bodyPr>
          <a:lstStyle/>
          <a:p>
            <a:pPr rtl="0" lvl="0">
              <a:buNone/>
            </a:pPr>
            <a:r>
              <a:rPr lang="en"/>
              <a:t>III. Future Plans</a:t>
            </a:r>
          </a:p>
        </p:txBody>
      </p:sp>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91" name="Shape 491"/>
        <p:cNvGrpSpPr/>
        <p:nvPr/>
      </p:nvGrpSpPr>
      <p:grpSpPr>
        <a:xfrm>
          <a:off y="0" x="0"/>
          <a:ext cy="0" cx="0"/>
          <a:chOff y="0" x="0"/>
          <a:chExt cy="0" cx="0"/>
        </a:xfrm>
      </p:grpSpPr>
      <p:sp>
        <p:nvSpPr>
          <p:cNvPr id="492" name="Shape 492"/>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Remaining Tasks for Hardware:</a:t>
            </a:r>
          </a:p>
        </p:txBody>
      </p:sp>
      <p:sp>
        <p:nvSpPr>
          <p:cNvPr id="493" name="Shape 493"/>
          <p:cNvSpPr txBox="1"/>
          <p:nvPr>
            <p:ph idx="1" type="body"/>
          </p:nvPr>
        </p:nvSpPr>
        <p:spPr>
          <a:xfrm>
            <a:off y="1600200" x="457200"/>
            <a:ext cy="4967700" cx="8229600"/>
          </a:xfrm>
          <a:prstGeom prst="rect">
            <a:avLst/>
          </a:prstGeom>
        </p:spPr>
        <p:txBody>
          <a:bodyPr bIns="91425" rIns="91425" lIns="91425" tIns="91425" anchor="t" anchorCtr="0">
            <a:noAutofit/>
          </a:bodyPr>
          <a:lstStyle/>
          <a:p>
            <a:pPr rtl="0" lvl="0" indent="-419100" marL="457200">
              <a:buClr>
                <a:srgbClr val="000000"/>
              </a:buClr>
              <a:buSzPct val="166666"/>
              <a:buFont typeface="Arial"/>
              <a:buChar char="•"/>
            </a:pPr>
            <a:r>
              <a:rPr lang="en"/>
              <a:t>Synchronization</a:t>
            </a:r>
          </a:p>
          <a:p>
            <a:pPr rtl="0" lvl="0" indent="-419100" marL="457200">
              <a:buClr>
                <a:srgbClr val="000000"/>
              </a:buClr>
              <a:buSzPct val="166666"/>
              <a:buFont typeface="Arial"/>
              <a:buChar char="•"/>
            </a:pPr>
            <a:r>
              <a:rPr lang="en"/>
              <a:t>Data Flow (can we really send all this data from cameras to computer, at what frame rate?)</a:t>
            </a:r>
          </a:p>
          <a:p>
            <a:pPr rtl="0" lvl="0" indent="-419100" marL="457200">
              <a:buClr>
                <a:srgbClr val="000000"/>
              </a:buClr>
              <a:buSzPct val="166666"/>
              <a:buFont typeface="Arial"/>
              <a:buChar char="•"/>
            </a:pPr>
            <a:r>
              <a:rPr lang="en"/>
              <a:t>Array Configuration (arrangement)</a:t>
            </a:r>
          </a:p>
          <a:p>
            <a:pPr rtl="0" lvl="0" indent="-419100" marL="457200">
              <a:buClr>
                <a:srgbClr val="000000"/>
              </a:buClr>
              <a:buSzPct val="166666"/>
              <a:buFont typeface="Arial"/>
              <a:buChar char="•"/>
            </a:pPr>
            <a:r>
              <a:rPr lang="en"/>
              <a:t>Assemble system, mount cameras</a:t>
            </a:r>
          </a:p>
          <a:p>
            <a:r>
              <a:t/>
            </a:r>
          </a:p>
          <a:p>
            <a:r>
              <a:t/>
            </a:r>
          </a:p>
        </p:txBody>
      </p:sp>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97" name="Shape 497"/>
        <p:cNvGrpSpPr/>
        <p:nvPr/>
      </p:nvGrpSpPr>
      <p:grpSpPr>
        <a:xfrm>
          <a:off y="0" x="0"/>
          <a:ext cy="0" cx="0"/>
          <a:chOff y="0" x="0"/>
          <a:chExt cy="0" cx="0"/>
        </a:xfrm>
      </p:grpSpPr>
      <p:sp>
        <p:nvSpPr>
          <p:cNvPr id="498" name="Shape 498"/>
          <p:cNvSpPr txBox="1"/>
          <p:nvPr>
            <p:ph type="title"/>
          </p:nvPr>
        </p:nvSpPr>
        <p:spPr>
          <a:xfrm>
            <a:off y="274637" x="457200"/>
            <a:ext cy="1143000" cx="8229600"/>
          </a:xfrm>
          <a:prstGeom prst="rect">
            <a:avLst/>
          </a:prstGeom>
        </p:spPr>
        <p:txBody>
          <a:bodyPr bIns="91425" rIns="91425" lIns="91425" tIns="91425" anchor="b" anchorCtr="0">
            <a:noAutofit/>
          </a:bodyPr>
          <a:lstStyle/>
          <a:p>
            <a:pPr rtl="0" lvl="0">
              <a:buNone/>
            </a:pPr>
            <a:r>
              <a:rPr lang="en"/>
              <a:t>Remaining Tasks for Software:</a:t>
            </a:r>
          </a:p>
        </p:txBody>
      </p:sp>
      <p:sp>
        <p:nvSpPr>
          <p:cNvPr id="499" name="Shape 499"/>
          <p:cNvSpPr txBox="1"/>
          <p:nvPr>
            <p:ph idx="1" type="body"/>
          </p:nvPr>
        </p:nvSpPr>
        <p:spPr>
          <a:xfrm>
            <a:off y="1641775" x="457200"/>
            <a:ext cy="4967700" cx="8229600"/>
          </a:xfrm>
          <a:prstGeom prst="rect">
            <a:avLst/>
          </a:prstGeom>
        </p:spPr>
        <p:txBody>
          <a:bodyPr bIns="91425" rIns="91425" lIns="91425" tIns="91425" anchor="t" anchorCtr="0">
            <a:noAutofit/>
          </a:bodyPr>
          <a:lstStyle/>
          <a:p>
            <a:pPr rtl="0" lvl="1" indent="-381000" marL="914400">
              <a:lnSpc>
                <a:spcPct val="100000"/>
              </a:lnSpc>
              <a:buClr>
                <a:srgbClr val="000000"/>
              </a:buClr>
              <a:buSzPct val="80000"/>
              <a:buFont typeface="Courier New"/>
              <a:buChar char="o"/>
            </a:pPr>
            <a:r>
              <a:rPr lang="en"/>
              <a:t>Test with video rendered from predictive model</a:t>
            </a:r>
          </a:p>
          <a:p>
            <a:pPr rtl="0" lvl="1" indent="-381000" marL="914400">
              <a:lnSpc>
                <a:spcPct val="100000"/>
              </a:lnSpc>
              <a:buClr>
                <a:srgbClr val="000000"/>
              </a:buClr>
              <a:buSzPct val="80000"/>
              <a:buFont typeface="Courier New"/>
              <a:buChar char="o"/>
            </a:pPr>
            <a:r>
              <a:rPr lang="en"/>
              <a:t>Apply Synthetic Aperture Effect to video</a:t>
            </a:r>
          </a:p>
          <a:p>
            <a:pPr rtl="0" lvl="1" indent="-381000" marL="914400">
              <a:lnSpc>
                <a:spcPct val="100000"/>
              </a:lnSpc>
              <a:buClr>
                <a:srgbClr val="000000"/>
              </a:buClr>
              <a:buSzPct val="80000"/>
              <a:buFont typeface="Courier New"/>
              <a:buChar char="o"/>
            </a:pPr>
            <a:r>
              <a:rPr lang="en"/>
              <a:t>Real Time Slider </a:t>
            </a:r>
          </a:p>
          <a:p>
            <a:pPr rtl="0" lvl="1" indent="-381000" marL="914400">
              <a:lnSpc>
                <a:spcPct val="100000"/>
              </a:lnSpc>
              <a:buClr>
                <a:srgbClr val="000000"/>
              </a:buClr>
              <a:buSzPct val="80000"/>
              <a:buFont typeface="Courier New"/>
              <a:buChar char="o"/>
            </a:pPr>
            <a:r>
              <a:rPr lang="en"/>
              <a:t>Link Synthetic Aperture with BYU</a:t>
            </a:r>
          </a:p>
          <a:p>
            <a:pPr rtl="0" lvl="1" indent="-381000" marL="914400">
              <a:lnSpc>
                <a:spcPct val="100000"/>
              </a:lnSpc>
              <a:buClr>
                <a:srgbClr val="000000"/>
              </a:buClr>
              <a:buSzPct val="80000"/>
              <a:buFont typeface="Courier New"/>
              <a:buChar char="o"/>
            </a:pPr>
            <a:r>
              <a:rPr lang="en"/>
              <a:t>Full Streaming Video</a:t>
            </a:r>
          </a:p>
          <a:p>
            <a:r>
              <a:t/>
            </a:r>
          </a:p>
        </p:txBody>
      </p:sp>
    </p:spTree>
  </p:cSld>
  <p:clrMapOvr>
    <a:masterClrMapping/>
  </p:clrMapOvr>
  <p:transition spd="slow">
    <p:cut/>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03" name="Shape 503"/>
        <p:cNvGrpSpPr/>
        <p:nvPr/>
      </p:nvGrpSpPr>
      <p:grpSpPr>
        <a:xfrm>
          <a:off y="0" x="0"/>
          <a:ext cy="0" cx="0"/>
          <a:chOff y="0" x="0"/>
          <a:chExt cy="0" cx="0"/>
        </a:xfrm>
      </p:grpSpPr>
      <p:sp>
        <p:nvSpPr>
          <p:cNvPr id="504" name="Shape 504"/>
          <p:cNvSpPr txBox="1"/>
          <p:nvPr/>
        </p:nvSpPr>
        <p:spPr>
          <a:xfrm>
            <a:off y="845325" x="-2883875"/>
            <a:ext cy="457200" cx="3657600"/>
          </a:xfrm>
          <a:prstGeom prst="rect">
            <a:avLst/>
          </a:prstGeom>
          <a:noFill/>
        </p:spPr>
        <p:txBody>
          <a:bodyPr bIns="91425" rIns="91425" lIns="91425" tIns="91425" anchor="t" anchorCtr="0">
            <a:noAutofit/>
          </a:bodyPr>
          <a:lstStyle/>
          <a:p/>
        </p:txBody>
      </p:sp>
      <p:sp>
        <p:nvSpPr>
          <p:cNvPr id="505" name="Shape 505"/>
          <p:cNvSpPr txBox="1"/>
          <p:nvPr/>
        </p:nvSpPr>
        <p:spPr>
          <a:xfrm>
            <a:off y="1764825" x="3662625"/>
            <a:ext cy="323399" cx="469199"/>
          </a:xfrm>
          <a:prstGeom prst="rect">
            <a:avLst/>
          </a:prstGeom>
          <a:solidFill>
            <a:srgbClr val="FFFFFF"/>
          </a:solidFill>
        </p:spPr>
        <p:txBody>
          <a:bodyPr bIns="91425" rIns="91425" lIns="91425" tIns="91425" anchor="t" anchorCtr="0">
            <a:noAutofit/>
          </a:bodyPr>
          <a:lstStyle/>
          <a:p/>
        </p:txBody>
      </p:sp>
      <p:sp>
        <p:nvSpPr>
          <p:cNvPr id="506" name="Shape 506"/>
          <p:cNvSpPr/>
          <p:nvPr/>
        </p:nvSpPr>
        <p:spPr>
          <a:xfrm>
            <a:off y="5534125" x="5053825"/>
            <a:ext cy="338699" cx="491099"/>
          </a:xfrm>
          <a:prstGeom prst="rect">
            <a:avLst/>
          </a:prstGeom>
          <a:solidFill>
            <a:srgbClr val="FFFFFF"/>
          </a:solidFill>
          <a:ln w="19050" cap="flat">
            <a:solidFill>
              <a:srgbClr val="FFFFFF"/>
            </a:solidFill>
            <a:prstDash val="solid"/>
            <a:round/>
            <a:headEnd w="med" len="med" type="none"/>
            <a:tailEnd w="med" len="med" type="none"/>
          </a:ln>
        </p:spPr>
        <p:txBody>
          <a:bodyPr bIns="91425" rIns="91425" lIns="91425" tIns="91425" anchor="ctr" anchorCtr="0">
            <a:noAutofit/>
          </a:bodyPr>
          <a:lstStyle/>
          <a:p/>
        </p:txBody>
      </p:sp>
      <p:sp>
        <p:nvSpPr>
          <p:cNvPr id="507" name="Shape 507"/>
          <p:cNvSpPr/>
          <p:nvPr/>
        </p:nvSpPr>
        <p:spPr>
          <a:xfrm>
            <a:off y="0" x="0"/>
            <a:ext cy="6858000" cx="9144000"/>
          </a:xfrm>
          <a:prstGeom prst="rect">
            <a:avLst/>
          </a:prstGeom>
          <a:blipFill>
            <a:blip r:embed="rId3"/>
            <a:stretch>
              <a:fillRect/>
            </a:stretch>
          </a:blipFill>
          <a:ln>
            <a:noFill/>
          </a:ln>
        </p:spPr>
      </p:sp>
    </p:spTree>
  </p:cSld>
  <p:clrMapOvr>
    <a:masterClrMapping/>
  </p:clrMapOvr>
  <p:transition spd="slow">
    <p:cut/>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11" name="Shape 511"/>
        <p:cNvGrpSpPr/>
        <p:nvPr/>
      </p:nvGrpSpPr>
      <p:grpSpPr>
        <a:xfrm>
          <a:off y="0" x="0"/>
          <a:ext cy="0" cx="0"/>
          <a:chOff y="0" x="0"/>
          <a:chExt cy="0" cx="0"/>
        </a:xfrm>
      </p:grpSpPr>
      <p:sp>
        <p:nvSpPr>
          <p:cNvPr id="512" name="Shape 512"/>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Acknowledgements </a:t>
            </a:r>
          </a:p>
        </p:txBody>
      </p:sp>
      <p:graphicFrame>
        <p:nvGraphicFramePr>
          <p:cNvPr id="513" name="Shape 513"/>
          <p:cNvGraphicFramePr/>
          <p:nvPr/>
        </p:nvGraphicFramePr>
        <p:xfrm>
          <a:off y="1604662" x="373375"/>
          <a:ext cy="3000000" cx="3000000"/>
        </p:xfrm>
        <a:graphic>
          <a:graphicData uri="http://schemas.openxmlformats.org/drawingml/2006/table">
            <a:tbl>
              <a:tblPr>
                <a:noFill/>
                <a:tableStyleId>{EC46335F-9DD1-44BC-8E7D-6CE3D40AA578}</a:tableStyleId>
              </a:tblPr>
              <a:tblGrid>
                <a:gridCol w="2857650"/>
                <a:gridCol w="2857650"/>
                <a:gridCol w="2857650"/>
              </a:tblGrid>
              <a:tr h="1476900">
                <a:tc>
                  <a:txBody>
                    <a:bodyPr>
                      <a:noAutofit/>
                    </a:bodyPr>
                    <a:lstStyle/>
                    <a:p>
                      <a:pPr rtl="0" lvl="0">
                        <a:buNone/>
                      </a:pPr>
                      <a:r>
                        <a:rPr sz="2000" lang="en"/>
                        <a:t>Dr. Tadd Truscott</a:t>
                      </a:r>
                    </a:p>
                    <a:p>
                      <a:pPr rtl="0" lvl="0">
                        <a:buNone/>
                      </a:pPr>
                      <a:r>
                        <a:rPr lang="en" i="1"/>
                        <a:t>Brigham Young University</a:t>
                      </a:r>
                    </a:p>
                    <a:p>
                      <a:pPr rtl="0" lvl="0">
                        <a:buNone/>
                      </a:pPr>
                      <a:r>
                        <a:rPr lang="en" i="1"/>
                        <a:t>Splash Lab</a:t>
                      </a:r>
                    </a:p>
                    <a:p>
                      <a:r>
                        <a:t/>
                      </a:r>
                    </a:p>
                    <a:p>
                      <a:pPr rtl="0" lvl="0">
                        <a:buNone/>
                      </a:pPr>
                      <a:r>
                        <a:rPr sz="2000" lang="en"/>
                        <a:t>Megan Iafrati</a:t>
                      </a:r>
                    </a:p>
                    <a:p>
                      <a:pPr rtl="0" lvl="0">
                        <a:buNone/>
                      </a:pPr>
                      <a:r>
                        <a:rPr lang="en" i="1"/>
                        <a:t>RIT Imaging Science </a:t>
                      </a:r>
                    </a:p>
                    <a:p>
                      <a:pPr rtl="0" lvl="0">
                        <a:buNone/>
                      </a:pPr>
                      <a:r>
                        <a:rPr lang="en" i="1"/>
                        <a:t>Undergraduate</a:t>
                      </a:r>
                    </a:p>
                  </a:txBody>
                  <a:tcPr marR="91425" marB="91425" marT="91425" marL="91425">
                    <a:lnL w="9525" cap="flat">
                      <a:solidFill>
                        <a:srgbClr val="000000">
                          <a:alpha val="0"/>
                        </a:srgbClr>
                      </a:solidFill>
                      <a:prstDash val="solid"/>
                      <a:round/>
                      <a:headEnd w="med" len="med" type="none"/>
                      <a:tailEnd w="med" len="med" type="none"/>
                    </a:lnL>
                    <a:lnR w="9525" cap="flat">
                      <a:solidFill>
                        <a:srgbClr val="000000">
                          <a:alpha val="0"/>
                        </a:srgbClr>
                      </a:solidFill>
                      <a:prstDash val="solid"/>
                      <a:round/>
                      <a:headEnd w="med" len="med" type="none"/>
                      <a:tailEnd w="med" len="med" type="none"/>
                    </a:lnR>
                    <a:lnT w="9525" cap="flat">
                      <a:solidFill>
                        <a:srgbClr val="000000">
                          <a:alpha val="0"/>
                        </a:srgbClr>
                      </a:solidFill>
                      <a:prstDash val="solid"/>
                      <a:round/>
                      <a:headEnd w="med" len="med" type="none"/>
                      <a:tailEnd w="med" len="med" type="none"/>
                    </a:lnT>
                    <a:lnB w="9525" cap="flat">
                      <a:solidFill>
                        <a:srgbClr val="000000">
                          <a:alpha val="0"/>
                        </a:srgbClr>
                      </a:solidFill>
                      <a:prstDash val="solid"/>
                      <a:round/>
                      <a:headEnd w="med" len="med" type="none"/>
                      <a:tailEnd w="med" len="med" type="none"/>
                    </a:lnB>
                  </a:tcPr>
                </a:tc>
                <a:tc>
                  <a:txBody>
                    <a:bodyPr>
                      <a:noAutofit/>
                    </a:bodyPr>
                    <a:lstStyle/>
                    <a:p>
                      <a:pPr rtl="0" lvl="0">
                        <a:buNone/>
                      </a:pPr>
                      <a:r>
                        <a:rPr sz="2000" lang="en"/>
                        <a:t>Dr. Bo Hu</a:t>
                      </a:r>
                    </a:p>
                    <a:p>
                      <a:pPr rtl="0" lvl="0">
                        <a:buNone/>
                      </a:pPr>
                      <a:r>
                        <a:rPr sz="1400" lang="en" i="1"/>
                        <a:t>RIT Associate Research Scientist</a:t>
                      </a:r>
                    </a:p>
                    <a:p>
                      <a:r>
                        <a:t/>
                      </a:r>
                    </a:p>
                    <a:p>
                      <a:pPr rtl="0" lvl="0">
                        <a:buNone/>
                      </a:pPr>
                      <a:r>
                        <a:rPr sz="2000" lang="en"/>
                        <a:t>Matt Beardmore</a:t>
                      </a:r>
                    </a:p>
                    <a:p>
                      <a:pPr rtl="0" lvl="0">
                        <a:buNone/>
                      </a:pPr>
                      <a:r>
                        <a:rPr lang="en" i="1"/>
                        <a:t>RIT Computer Science Undergraduate</a:t>
                      </a:r>
                    </a:p>
                  </a:txBody>
                  <a:tcPr marR="91425" marB="91425" marT="91425" marL="91425">
                    <a:lnL w="9525" cap="flat">
                      <a:solidFill>
                        <a:srgbClr val="000000">
                          <a:alpha val="0"/>
                        </a:srgbClr>
                      </a:solidFill>
                      <a:prstDash val="solid"/>
                      <a:round/>
                      <a:headEnd w="med" len="med" type="none"/>
                      <a:tailEnd w="med" len="med" type="none"/>
                    </a:lnL>
                    <a:lnR w="9525" cap="flat">
                      <a:solidFill>
                        <a:srgbClr val="000000">
                          <a:alpha val="0"/>
                        </a:srgbClr>
                      </a:solidFill>
                      <a:prstDash val="solid"/>
                      <a:round/>
                      <a:headEnd w="med" len="med" type="none"/>
                      <a:tailEnd w="med" len="med" type="none"/>
                    </a:lnR>
                    <a:lnT w="9525" cap="flat">
                      <a:solidFill>
                        <a:srgbClr val="000000">
                          <a:alpha val="0"/>
                        </a:srgbClr>
                      </a:solidFill>
                      <a:prstDash val="solid"/>
                      <a:round/>
                      <a:headEnd w="med" len="med" type="none"/>
                      <a:tailEnd w="med" len="med" type="none"/>
                    </a:lnT>
                    <a:lnB w="9525" cap="flat">
                      <a:solidFill>
                        <a:srgbClr val="000000">
                          <a:alpha val="0"/>
                        </a:srgbClr>
                      </a:solidFill>
                      <a:prstDash val="solid"/>
                      <a:round/>
                      <a:headEnd w="med" len="med" type="none"/>
                      <a:tailEnd w="med" len="med" type="none"/>
                    </a:lnB>
                  </a:tcPr>
                </a:tc>
                <a:tc>
                  <a:txBody>
                    <a:bodyPr>
                      <a:noAutofit/>
                    </a:bodyPr>
                    <a:lstStyle/>
                    <a:p>
                      <a:pPr rtl="0" lvl="0">
                        <a:buNone/>
                      </a:pPr>
                      <a:r>
                        <a:rPr sz="2000" lang="en"/>
                        <a:t>Kevin Dickey</a:t>
                      </a:r>
                    </a:p>
                    <a:p>
                      <a:pPr rtl="0" lvl="0">
                        <a:buNone/>
                      </a:pPr>
                      <a:r>
                        <a:rPr sz="1400" lang="en" i="1"/>
                        <a:t>RIT Imaging Science Undergraduate</a:t>
                      </a:r>
                    </a:p>
                    <a:p>
                      <a:r>
                        <a:t/>
                      </a:r>
                    </a:p>
                    <a:p>
                      <a:pPr rtl="0" lvl="0">
                        <a:buNone/>
                      </a:pPr>
                      <a:r>
                        <a:rPr sz="2000" lang="en"/>
                        <a:t>Dan Smialek</a:t>
                      </a:r>
                    </a:p>
                    <a:p>
                      <a:pPr>
                        <a:buNone/>
                      </a:pPr>
                      <a:r>
                        <a:rPr lang="en" i="1"/>
                        <a:t>RIT Carlson Center Facilities Manager</a:t>
                      </a:r>
                    </a:p>
                  </a:txBody>
                  <a:tcPr marR="91425" marB="91425" marT="91425" marL="91425">
                    <a:lnL w="9525" cap="flat">
                      <a:solidFill>
                        <a:srgbClr val="000000">
                          <a:alpha val="0"/>
                        </a:srgbClr>
                      </a:solidFill>
                      <a:prstDash val="solid"/>
                      <a:round/>
                      <a:headEnd w="med" len="med" type="none"/>
                      <a:tailEnd w="med" len="med" type="none"/>
                    </a:lnL>
                    <a:lnR w="9525" cap="flat">
                      <a:solidFill>
                        <a:srgbClr val="000000">
                          <a:alpha val="0"/>
                        </a:srgbClr>
                      </a:solidFill>
                      <a:prstDash val="solid"/>
                      <a:round/>
                      <a:headEnd w="med" len="med" type="none"/>
                      <a:tailEnd w="med" len="med" type="none"/>
                    </a:lnR>
                    <a:lnT w="9525" cap="flat">
                      <a:solidFill>
                        <a:srgbClr val="000000">
                          <a:alpha val="0"/>
                        </a:srgbClr>
                      </a:solidFill>
                      <a:prstDash val="solid"/>
                      <a:round/>
                      <a:headEnd w="med" len="med" type="none"/>
                      <a:tailEnd w="med" len="med" type="none"/>
                    </a:lnT>
                    <a:lnB w="9525" cap="flat">
                      <a:solidFill>
                        <a:srgbClr val="000000">
                          <a:alpha val="0"/>
                        </a:srgbClr>
                      </a:solidFill>
                      <a:prstDash val="solid"/>
                      <a:round/>
                      <a:headEnd w="med" len="med" type="none"/>
                      <a:tailEnd w="med" len="med" type="none"/>
                    </a:lnB>
                  </a:tcPr>
                </a:tc>
              </a:tr>
              <a:tr h="1123775">
                <a:tc>
                  <a:txBody>
                    <a:bodyPr>
                      <a:noAutofit/>
                    </a:bodyPr>
                    <a:lstStyle/>
                    <a:p>
                      <a:pPr rtl="0" lvl="0">
                        <a:buNone/>
                      </a:pPr>
                      <a:r>
                        <a:rPr sz="2000" lang="en"/>
                        <a:t>Joe Pow</a:t>
                      </a:r>
                    </a:p>
                    <a:p>
                      <a:pPr>
                        <a:buNone/>
                      </a:pPr>
                      <a:r>
                        <a:rPr sz="1400" lang="en" i="1"/>
                        <a:t>RIT Associate Director</a:t>
                      </a:r>
                    </a:p>
                  </a:txBody>
                  <a:tcPr marR="91425" marB="91425" marT="91425" marL="91425">
                    <a:lnL w="9525" cap="flat">
                      <a:solidFill>
                        <a:srgbClr val="000000">
                          <a:alpha val="0"/>
                        </a:srgbClr>
                      </a:solidFill>
                      <a:prstDash val="solid"/>
                      <a:round/>
                      <a:headEnd w="med" len="med" type="none"/>
                      <a:tailEnd w="med" len="med" type="none"/>
                    </a:lnL>
                    <a:lnR w="9525" cap="flat">
                      <a:solidFill>
                        <a:srgbClr val="000000">
                          <a:alpha val="0"/>
                        </a:srgbClr>
                      </a:solidFill>
                      <a:prstDash val="solid"/>
                      <a:round/>
                      <a:headEnd w="med" len="med" type="none"/>
                      <a:tailEnd w="med" len="med" type="none"/>
                    </a:lnR>
                    <a:lnT w="9525" cap="flat">
                      <a:solidFill>
                        <a:srgbClr val="000000">
                          <a:alpha val="0"/>
                        </a:srgbClr>
                      </a:solidFill>
                      <a:prstDash val="solid"/>
                      <a:round/>
                      <a:headEnd w="med" len="med" type="none"/>
                      <a:tailEnd w="med" len="med" type="none"/>
                    </a:lnT>
                    <a:lnB w="9525" cap="flat">
                      <a:solidFill>
                        <a:srgbClr val="000000">
                          <a:alpha val="0"/>
                        </a:srgbClr>
                      </a:solidFill>
                      <a:prstDash val="solid"/>
                      <a:round/>
                      <a:headEnd w="med" len="med" type="none"/>
                      <a:tailEnd w="med" len="med" type="none"/>
                    </a:lnB>
                  </a:tcPr>
                </a:tc>
                <a:tc>
                  <a:txBody>
                    <a:bodyPr>
                      <a:noAutofit/>
                    </a:bodyPr>
                    <a:lstStyle/>
                    <a:p>
                      <a:pPr rtl="0" lvl="0">
                        <a:buNone/>
                      </a:pPr>
                      <a:r>
                        <a:rPr sz="2000" lang="en"/>
                        <a:t>Dr. Roger Easton</a:t>
                      </a:r>
                    </a:p>
                    <a:p>
                      <a:pPr>
                        <a:buNone/>
                      </a:pPr>
                      <a:r>
                        <a:rPr sz="1400" lang="en" i="1"/>
                        <a:t>RIT Professor</a:t>
                      </a:r>
                    </a:p>
                  </a:txBody>
                  <a:tcPr marR="91425" marB="91425" marT="91425" marL="91425">
                    <a:lnL w="9525" cap="flat">
                      <a:solidFill>
                        <a:srgbClr val="000000">
                          <a:alpha val="0"/>
                        </a:srgbClr>
                      </a:solidFill>
                      <a:prstDash val="solid"/>
                      <a:round/>
                      <a:headEnd w="med" len="med" type="none"/>
                      <a:tailEnd w="med" len="med" type="none"/>
                    </a:lnL>
                    <a:lnR w="9525" cap="flat">
                      <a:solidFill>
                        <a:srgbClr val="000000">
                          <a:alpha val="0"/>
                        </a:srgbClr>
                      </a:solidFill>
                      <a:prstDash val="solid"/>
                      <a:round/>
                      <a:headEnd w="med" len="med" type="none"/>
                      <a:tailEnd w="med" len="med" type="none"/>
                    </a:lnR>
                    <a:lnT w="9525" cap="flat">
                      <a:solidFill>
                        <a:srgbClr val="000000">
                          <a:alpha val="0"/>
                        </a:srgbClr>
                      </a:solidFill>
                      <a:prstDash val="solid"/>
                      <a:round/>
                      <a:headEnd w="med" len="med" type="none"/>
                      <a:tailEnd w="med" len="med" type="none"/>
                    </a:lnT>
                    <a:lnB w="9525" cap="flat">
                      <a:solidFill>
                        <a:srgbClr val="000000">
                          <a:alpha val="0"/>
                        </a:srgbClr>
                      </a:solidFill>
                      <a:prstDash val="solid"/>
                      <a:round/>
                      <a:headEnd w="med" len="med" type="none"/>
                      <a:tailEnd w="med" len="med" type="none"/>
                    </a:lnB>
                  </a:tcPr>
                </a:tc>
                <a:tc>
                  <a:txBody>
                    <a:bodyPr>
                      <a:noAutofit/>
                    </a:bodyPr>
                    <a:lstStyle/>
                    <a:p>
                      <a:pPr rtl="0" lvl="0">
                        <a:buNone/>
                      </a:pPr>
                      <a:r>
                        <a:rPr sz="2000" lang="en"/>
                        <a:t>Philip Salvaggio</a:t>
                      </a:r>
                    </a:p>
                    <a:p>
                      <a:pPr rtl="0" lvl="0">
                        <a:buNone/>
                      </a:pPr>
                      <a:r>
                        <a:rPr lang="en" i="1"/>
                        <a:t>RIT Imaging Science PhD Student</a:t>
                      </a:r>
                    </a:p>
                  </a:txBody>
                  <a:tcPr marR="91425" marB="91425" marT="91425" marL="91425">
                    <a:lnL w="9525" cap="flat">
                      <a:solidFill>
                        <a:srgbClr val="000000">
                          <a:alpha val="0"/>
                        </a:srgbClr>
                      </a:solidFill>
                      <a:prstDash val="solid"/>
                      <a:round/>
                      <a:headEnd w="med" len="med" type="none"/>
                      <a:tailEnd w="med" len="med" type="none"/>
                    </a:lnL>
                    <a:lnR w="9525" cap="flat">
                      <a:solidFill>
                        <a:srgbClr val="000000">
                          <a:alpha val="0"/>
                        </a:srgbClr>
                      </a:solidFill>
                      <a:prstDash val="solid"/>
                      <a:round/>
                      <a:headEnd w="med" len="med" type="none"/>
                      <a:tailEnd w="med" len="med" type="none"/>
                    </a:lnR>
                    <a:lnT w="9525" cap="flat">
                      <a:solidFill>
                        <a:srgbClr val="000000">
                          <a:alpha val="0"/>
                        </a:srgbClr>
                      </a:solidFill>
                      <a:prstDash val="solid"/>
                      <a:round/>
                      <a:headEnd w="med" len="med" type="none"/>
                      <a:tailEnd w="med" len="med" type="none"/>
                    </a:lnT>
                    <a:lnB w="9525" cap="flat">
                      <a:solidFill>
                        <a:srgbClr val="000000">
                          <a:alpha val="0"/>
                        </a:srgbClr>
                      </a:solidFill>
                      <a:prstDash val="solid"/>
                      <a:round/>
                      <a:headEnd w="med" len="med" type="none"/>
                      <a:tailEnd w="med" len="med" type="none"/>
                    </a:lnB>
                  </a:tcPr>
                </a:tc>
              </a:tr>
              <a:tr h="1837025">
                <a:tc>
                  <a:txBody>
                    <a:bodyPr>
                      <a:noAutofit/>
                    </a:bodyPr>
                    <a:lstStyle/>
                    <a:p>
                      <a:pPr rtl="0" lvl="0">
                        <a:buNone/>
                      </a:pPr>
                      <a:r>
                        <a:rPr sz="2000" lang="en"/>
                        <a:t>Dr. Maria Helguera</a:t>
                      </a:r>
                    </a:p>
                    <a:p>
                      <a:pPr rtl="0" lvl="0">
                        <a:buNone/>
                      </a:pPr>
                      <a:r>
                        <a:rPr sz="1400" lang="en" i="1"/>
                        <a:t>RIT Associate Professor</a:t>
                      </a:r>
                    </a:p>
                    <a:p>
                      <a:r>
                        <a:t/>
                      </a:r>
                    </a:p>
                    <a:p>
                      <a:r>
                        <a:t/>
                      </a:r>
                    </a:p>
                    <a:p>
                      <a:pPr rtl="0" lvl="0">
                        <a:buNone/>
                      </a:pPr>
                      <a:r>
                        <a:rPr sz="2000" lang="en"/>
                        <a:t>Dr. Jesse Belden</a:t>
                      </a:r>
                    </a:p>
                    <a:p>
                      <a:pPr>
                        <a:buNone/>
                      </a:pPr>
                      <a:r>
                        <a:rPr lang="en" i="1">
                          <a:solidFill>
                            <a:srgbClr val="333333"/>
                          </a:solidFill>
                        </a:rPr>
                        <a:t>Naval Undersea Warfare Center</a:t>
                      </a:r>
                    </a:p>
                  </a:txBody>
                  <a:tcPr marR="91425" marB="91425" marT="91425" marL="91425">
                    <a:lnL w="9525" cap="flat">
                      <a:solidFill>
                        <a:srgbClr val="000000">
                          <a:alpha val="0"/>
                        </a:srgbClr>
                      </a:solidFill>
                      <a:prstDash val="solid"/>
                      <a:round/>
                      <a:headEnd w="med" len="med" type="none"/>
                      <a:tailEnd w="med" len="med" type="none"/>
                    </a:lnL>
                    <a:lnR w="9525" cap="flat">
                      <a:solidFill>
                        <a:srgbClr val="000000">
                          <a:alpha val="0"/>
                        </a:srgbClr>
                      </a:solidFill>
                      <a:prstDash val="solid"/>
                      <a:round/>
                      <a:headEnd w="med" len="med" type="none"/>
                      <a:tailEnd w="med" len="med" type="none"/>
                    </a:lnR>
                    <a:lnT w="9525" cap="flat">
                      <a:solidFill>
                        <a:srgbClr val="000000">
                          <a:alpha val="0"/>
                        </a:srgbClr>
                      </a:solidFill>
                      <a:prstDash val="solid"/>
                      <a:round/>
                      <a:headEnd w="med" len="med" type="none"/>
                      <a:tailEnd w="med" len="med" type="none"/>
                    </a:lnT>
                    <a:lnB w="9525" cap="flat">
                      <a:solidFill>
                        <a:srgbClr val="000000">
                          <a:alpha val="0"/>
                        </a:srgbClr>
                      </a:solidFill>
                      <a:prstDash val="solid"/>
                      <a:round/>
                      <a:headEnd w="med" len="med" type="none"/>
                      <a:tailEnd w="med" len="med" type="none"/>
                    </a:lnB>
                  </a:tcPr>
                </a:tc>
                <a:tc>
                  <a:txBody>
                    <a:bodyPr>
                      <a:noAutofit/>
                    </a:bodyPr>
                    <a:lstStyle/>
                    <a:p>
                      <a:pPr rtl="0" lvl="0">
                        <a:buNone/>
                      </a:pPr>
                      <a:r>
                        <a:rPr sz="2000" lang="en"/>
                        <a:t>Chris Lapsczinski</a:t>
                      </a:r>
                    </a:p>
                    <a:p>
                      <a:pPr rtl="0" lvl="0">
                        <a:buNone/>
                      </a:pPr>
                      <a:r>
                        <a:rPr lang="en" i="1"/>
                        <a:t>RIT Imaging Science Undergraduate</a:t>
                      </a:r>
                    </a:p>
                    <a:p>
                      <a:r>
                        <a:t/>
                      </a:r>
                    </a:p>
                    <a:p>
                      <a:pPr rtl="0" lvl="0">
                        <a:buNone/>
                      </a:pPr>
                      <a:r>
                        <a:rPr sz="2000" lang="en"/>
                        <a:t>Jason Faulring</a:t>
                      </a:r>
                    </a:p>
                    <a:p>
                      <a:pPr>
                        <a:buNone/>
                      </a:pPr>
                      <a:r>
                        <a:rPr lang="en" i="1"/>
                        <a:t>RIT Systems Integration Engineer</a:t>
                      </a:r>
                    </a:p>
                  </a:txBody>
                  <a:tcPr marR="91425" marB="91425" marT="91425" marL="91425">
                    <a:lnL w="9525" cap="flat">
                      <a:solidFill>
                        <a:srgbClr val="000000">
                          <a:alpha val="0"/>
                        </a:srgbClr>
                      </a:solidFill>
                      <a:prstDash val="solid"/>
                      <a:round/>
                      <a:headEnd w="med" len="med" type="none"/>
                      <a:tailEnd w="med" len="med" type="none"/>
                    </a:lnL>
                    <a:lnR w="9525" cap="flat">
                      <a:solidFill>
                        <a:srgbClr val="000000">
                          <a:alpha val="0"/>
                        </a:srgbClr>
                      </a:solidFill>
                      <a:prstDash val="solid"/>
                      <a:round/>
                      <a:headEnd w="med" len="med" type="none"/>
                      <a:tailEnd w="med" len="med" type="none"/>
                    </a:lnR>
                    <a:lnT w="9525" cap="flat">
                      <a:solidFill>
                        <a:srgbClr val="000000">
                          <a:alpha val="0"/>
                        </a:srgbClr>
                      </a:solidFill>
                      <a:prstDash val="solid"/>
                      <a:round/>
                      <a:headEnd w="med" len="med" type="none"/>
                      <a:tailEnd w="med" len="med" type="none"/>
                    </a:lnT>
                    <a:lnB w="9525" cap="flat">
                      <a:solidFill>
                        <a:srgbClr val="000000">
                          <a:alpha val="0"/>
                        </a:srgbClr>
                      </a:solidFill>
                      <a:prstDash val="solid"/>
                      <a:round/>
                      <a:headEnd w="med" len="med" type="none"/>
                      <a:tailEnd w="med" len="med" type="none"/>
                    </a:lnB>
                  </a:tcPr>
                </a:tc>
                <a:tc>
                  <a:txBody>
                    <a:bodyPr>
                      <a:noAutofit/>
                    </a:bodyPr>
                    <a:lstStyle/>
                    <a:p>
                      <a:pPr rtl="0" lvl="0">
                        <a:buNone/>
                      </a:pPr>
                      <a:r>
                        <a:rPr sz="2000" lang="en"/>
                        <a:t>Dr. Rolo Raqueno</a:t>
                      </a:r>
                    </a:p>
                    <a:p>
                      <a:pPr rtl="0" lvl="0">
                        <a:buNone/>
                      </a:pPr>
                      <a:r>
                        <a:rPr lang="en" i="1"/>
                        <a:t>RIT Research Scientist</a:t>
                      </a:r>
                    </a:p>
                    <a:p>
                      <a:r>
                        <a:t/>
                      </a:r>
                    </a:p>
                    <a:p>
                      <a:r>
                        <a:t/>
                      </a:r>
                    </a:p>
                    <a:p>
                      <a:pPr rtl="0" lvl="0">
                        <a:buNone/>
                      </a:pPr>
                      <a:r>
                        <a:rPr sz="2000" lang="en"/>
                        <a:t>Dr. Carl Salvaggio</a:t>
                      </a:r>
                    </a:p>
                    <a:p>
                      <a:pPr rtl="0" lvl="0">
                        <a:buNone/>
                      </a:pPr>
                      <a:r>
                        <a:rPr lang="en" i="1"/>
                        <a:t>RIT Professor</a:t>
                      </a:r>
                    </a:p>
                  </a:txBody>
                  <a:tcPr marR="91425" marB="91425" marT="91425" marL="91425">
                    <a:lnL w="9525" cap="flat">
                      <a:solidFill>
                        <a:srgbClr val="000000">
                          <a:alpha val="0"/>
                        </a:srgbClr>
                      </a:solidFill>
                      <a:prstDash val="solid"/>
                      <a:round/>
                      <a:headEnd w="med" len="med" type="none"/>
                      <a:tailEnd w="med" len="med" type="none"/>
                    </a:lnL>
                    <a:lnR w="9525" cap="flat">
                      <a:solidFill>
                        <a:srgbClr val="000000">
                          <a:alpha val="0"/>
                        </a:srgbClr>
                      </a:solidFill>
                      <a:prstDash val="solid"/>
                      <a:round/>
                      <a:headEnd w="med" len="med" type="none"/>
                      <a:tailEnd w="med" len="med" type="none"/>
                    </a:lnR>
                    <a:lnT w="9525" cap="flat">
                      <a:solidFill>
                        <a:srgbClr val="000000">
                          <a:alpha val="0"/>
                        </a:srgbClr>
                      </a:solidFill>
                      <a:prstDash val="solid"/>
                      <a:round/>
                      <a:headEnd w="med" len="med" type="none"/>
                      <a:tailEnd w="med" len="med" type="none"/>
                    </a:lnT>
                    <a:lnB w="9525" cap="flat">
                      <a:solidFill>
                        <a:srgbClr val="000000">
                          <a:alpha val="0"/>
                        </a:srgbClr>
                      </a:solidFill>
                      <a:prstDash val="solid"/>
                      <a:round/>
                      <a:headEnd w="med" len="med" type="none"/>
                      <a:tailEnd w="med" len="med" type="none"/>
                    </a:lnB>
                  </a:tcPr>
                </a:tc>
              </a:tr>
            </a:tbl>
          </a:graphicData>
        </a:graphic>
      </p:graphicFrame>
    </p:spTree>
  </p:cSld>
  <p:clrMapOvr>
    <a:masterClrMapping/>
  </p:clrMapOvr>
  <p:transition spd="slow">
    <p:cut/>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17" name="Shape 517"/>
        <p:cNvGrpSpPr/>
        <p:nvPr/>
      </p:nvGrpSpPr>
      <p:grpSpPr>
        <a:xfrm>
          <a:off y="0" x="0"/>
          <a:ext cy="0" cx="0"/>
          <a:chOff y="0" x="0"/>
          <a:chExt cy="0" cx="0"/>
        </a:xfrm>
      </p:grpSpPr>
      <p:sp>
        <p:nvSpPr>
          <p:cNvPr id="518" name="Shape 518"/>
          <p:cNvSpPr/>
          <p:nvPr/>
        </p:nvSpPr>
        <p:spPr>
          <a:xfrm>
            <a:off y="0" x="6"/>
            <a:ext cy="6858000" cx="9213299"/>
          </a:xfrm>
          <a:prstGeom prst="rtTriangle">
            <a:avLst/>
          </a:prstGeom>
          <a:solidFill>
            <a:srgbClr val="000000"/>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519" name="Shape 519"/>
          <p:cNvSpPr txBox="1"/>
          <p:nvPr>
            <p:ph idx="1" type="body"/>
          </p:nvPr>
        </p:nvSpPr>
        <p:spPr>
          <a:xfrm>
            <a:off y="5796600" x="228600"/>
            <a:ext cy="832799" cx="4450199"/>
          </a:xfrm>
          <a:prstGeom prst="rect">
            <a:avLst/>
          </a:prstGeom>
        </p:spPr>
        <p:txBody>
          <a:bodyPr bIns="91425" rIns="91425" lIns="91425" tIns="91425" anchor="t" anchorCtr="0">
            <a:noAutofit/>
          </a:bodyPr>
          <a:lstStyle/>
          <a:p>
            <a:pPr>
              <a:buNone/>
            </a:pPr>
            <a:r>
              <a:rPr b="1" sz="4800" lang="en">
                <a:solidFill>
                  <a:srgbClr val="FFFFFF"/>
                </a:solidFill>
              </a:rPr>
              <a:t>Comments?</a:t>
            </a:r>
            <a:r>
              <a:rPr b="1" sz="3600" lang="en">
                <a:solidFill>
                  <a:srgbClr val="FFFFFF"/>
                </a:solidFill>
              </a:rPr>
              <a:t> </a:t>
            </a:r>
          </a:p>
        </p:txBody>
      </p:sp>
      <p:sp>
        <p:nvSpPr>
          <p:cNvPr id="520" name="Shape 520"/>
          <p:cNvSpPr txBox="1"/>
          <p:nvPr>
            <p:ph idx="2" type="body"/>
          </p:nvPr>
        </p:nvSpPr>
        <p:spPr>
          <a:xfrm>
            <a:off y="228600" x="4465200"/>
            <a:ext cy="2287499" cx="4450199"/>
          </a:xfrm>
          <a:prstGeom prst="rect">
            <a:avLst/>
          </a:prstGeom>
        </p:spPr>
        <p:txBody>
          <a:bodyPr bIns="91425" rIns="91425" lIns="91425" tIns="91425" anchor="t" anchorCtr="0">
            <a:noAutofit/>
          </a:bodyPr>
          <a:lstStyle/>
          <a:p>
            <a:pPr algn="r" rtl="0" lvl="0">
              <a:buNone/>
            </a:pPr>
            <a:r>
              <a:rPr b="1" sz="4800" lang="en"/>
              <a:t>Questions? </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 name="Shape 40"/>
        <p:cNvGrpSpPr/>
        <p:nvPr/>
      </p:nvGrpSpPr>
      <p:grpSpPr>
        <a:xfrm>
          <a:off y="0" x="0"/>
          <a:ext cy="0" cx="0"/>
          <a:chOff y="0" x="0"/>
          <a:chExt cy="0" cx="0"/>
        </a:xfrm>
      </p:grpSpPr>
      <p:sp>
        <p:nvSpPr>
          <p:cNvPr id="41" name="Shape 41"/>
          <p:cNvSpPr/>
          <p:nvPr/>
        </p:nvSpPr>
        <p:spPr>
          <a:xfrm>
            <a:off y="2932" x="-1985"/>
            <a:ext cy="6871453" cx="9173145"/>
          </a:xfrm>
          <a:prstGeom prst="rect">
            <a:avLst/>
          </a:prstGeom>
          <a:blipFill>
            <a:blip r:embed="rId3"/>
            <a:stretch>
              <a:fillRect/>
            </a:stretch>
          </a:blipFill>
          <a:ln>
            <a:noFill/>
          </a:ln>
        </p:spPr>
      </p:sp>
    </p:spTree>
  </p:cSld>
  <p:clrMapOvr>
    <a:masterClrMapping/>
  </p:clrMapOvr>
  <p:transition spd="slow">
    <p:cut/>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4" name="Shape 524"/>
        <p:cNvGrpSpPr/>
        <p:nvPr/>
      </p:nvGrpSpPr>
      <p:grpSpPr>
        <a:xfrm>
          <a:off y="0" x="0"/>
          <a:ext cy="0" cx="0"/>
          <a:chOff y="0" x="0"/>
          <a:chExt cy="0" cx="0"/>
        </a:xfrm>
      </p:grpSpPr>
    </p:spTree>
  </p:cSld>
  <p:clrMapOvr>
    <a:masterClrMapping/>
  </p:clrMapOvr>
  <p:transition spd="slow">
    <p:cut/>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8" name="Shape 528"/>
        <p:cNvGrpSpPr/>
        <p:nvPr/>
      </p:nvGrpSpPr>
      <p:grpSpPr>
        <a:xfrm>
          <a:off y="0" x="0"/>
          <a:ext cy="0" cx="0"/>
          <a:chOff y="0" x="0"/>
          <a:chExt cy="0" cx="0"/>
        </a:xfrm>
      </p:grpSpPr>
      <p:sp>
        <p:nvSpPr>
          <p:cNvPr id="529" name="Shape 529"/>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Our Visit to the Airport</a:t>
            </a:r>
          </a:p>
        </p:txBody>
      </p:sp>
      <p:sp>
        <p:nvSpPr>
          <p:cNvPr id="530" name="Shape 530"/>
          <p:cNvSpPr/>
          <p:nvPr/>
        </p:nvSpPr>
        <p:spPr>
          <a:xfrm>
            <a:off y="1567215" x="615850"/>
            <a:ext cy="4165208" cx="7737648"/>
          </a:xfrm>
          <a:prstGeom prst="rect">
            <a:avLst/>
          </a:prstGeom>
          <a:blipFill>
            <a:blip r:embed="rId3"/>
            <a:stretch>
              <a:fillRect/>
            </a:stretch>
          </a:blipFill>
          <a:ln>
            <a:noFill/>
          </a:ln>
        </p:spPr>
      </p:sp>
    </p:spTree>
  </p:cSld>
  <p:clrMapOvr>
    <a:masterClrMapping/>
  </p:clrMapOvr>
  <p:transition spd="slow">
    <p:cut/>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4" name="Shape 534"/>
        <p:cNvGrpSpPr/>
        <p:nvPr/>
      </p:nvGrpSpPr>
      <p:grpSpPr>
        <a:xfrm>
          <a:off y="0" x="0"/>
          <a:ext cy="0" cx="0"/>
          <a:chOff y="0" x="0"/>
          <a:chExt cy="0" cx="0"/>
        </a:xfrm>
      </p:grpSpPr>
      <p:sp>
        <p:nvSpPr>
          <p:cNvPr id="535" name="Shape 535"/>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Issues</a:t>
            </a:r>
          </a:p>
        </p:txBody>
      </p:sp>
      <p:sp>
        <p:nvSpPr>
          <p:cNvPr id="536" name="Shape 536"/>
          <p:cNvSpPr txBox="1"/>
          <p:nvPr>
            <p:ph idx="1" type="body"/>
          </p:nvPr>
        </p:nvSpPr>
        <p:spPr>
          <a:xfrm>
            <a:off y="1600200" x="457200"/>
            <a:ext cy="4967700" cx="8229600"/>
          </a:xfrm>
          <a:prstGeom prst="rect">
            <a:avLst/>
          </a:prstGeom>
        </p:spPr>
        <p:txBody>
          <a:bodyPr bIns="91425" rIns="91425" lIns="91425" tIns="91425" anchor="t" anchorCtr="0">
            <a:noAutofit/>
          </a:bodyPr>
          <a:lstStyle/>
          <a:p>
            <a:pPr rtl="0" lvl="0" indent="-419100" marL="457200">
              <a:lnSpc>
                <a:spcPct val="150000"/>
              </a:lnSpc>
              <a:buClr>
                <a:srgbClr val="000000"/>
              </a:buClr>
              <a:buSzPct val="100000"/>
              <a:buFont typeface="Arial"/>
              <a:buAutoNum type="arabicPeriod"/>
            </a:pPr>
            <a:r>
              <a:rPr lang="en"/>
              <a:t>Lack of communication</a:t>
            </a:r>
          </a:p>
          <a:p>
            <a:pPr rtl="0" lvl="0" indent="-419100" marL="457200">
              <a:lnSpc>
                <a:spcPct val="150000"/>
              </a:lnSpc>
              <a:buClr>
                <a:srgbClr val="000000"/>
              </a:buClr>
              <a:buSzPct val="100000"/>
              <a:buFont typeface="Arial"/>
              <a:buAutoNum type="arabicPeriod"/>
            </a:pPr>
            <a:r>
              <a:rPr lang="en"/>
              <a:t>Unknown location for system</a:t>
            </a:r>
          </a:p>
          <a:p>
            <a:pPr rtl="0" lvl="0" indent="-419100" marL="457200">
              <a:lnSpc>
                <a:spcPct val="150000"/>
              </a:lnSpc>
              <a:buClr>
                <a:srgbClr val="000000"/>
              </a:buClr>
              <a:buSzPct val="100000"/>
              <a:buFont typeface="Arial"/>
              <a:buAutoNum type="arabicPeriod"/>
            </a:pPr>
            <a:r>
              <a:rPr lang="en"/>
              <a:t>Requirements not validated</a:t>
            </a:r>
          </a:p>
          <a:p>
            <a:pPr rtl="0" lvl="0" indent="-419100" marL="457200">
              <a:lnSpc>
                <a:spcPct val="150000"/>
              </a:lnSpc>
              <a:buClr>
                <a:srgbClr val="000000"/>
              </a:buClr>
              <a:buSzPct val="100000"/>
              <a:buFont typeface="Arial"/>
              <a:buAutoNum type="arabicPeriod"/>
            </a:pPr>
            <a:r>
              <a:rPr lang="en"/>
              <a:t>Lenses </a:t>
            </a:r>
          </a:p>
          <a:p>
            <a:pPr rtl="0" lvl="0" indent="-419100" marL="457200">
              <a:lnSpc>
                <a:spcPct val="150000"/>
              </a:lnSpc>
              <a:buClr>
                <a:srgbClr val="000000"/>
              </a:buClr>
              <a:buSzPct val="100000"/>
              <a:buFont typeface="Arial"/>
              <a:buAutoNum type="arabicPeriod"/>
            </a:pPr>
            <a:r>
              <a:rPr lang="en"/>
              <a:t>Configuration of system</a:t>
            </a:r>
          </a:p>
          <a:p>
            <a:pPr rtl="0" lvl="0" indent="-419100" marL="457200">
              <a:lnSpc>
                <a:spcPct val="150000"/>
              </a:lnSpc>
              <a:buClr>
                <a:srgbClr val="000000"/>
              </a:buClr>
              <a:buSzPct val="100000"/>
              <a:buFont typeface="Arial"/>
              <a:buAutoNum type="arabicPeriod"/>
            </a:pPr>
            <a:r>
              <a:rPr lang="en"/>
              <a:t>Live video vs. stored video frame rate</a:t>
            </a:r>
          </a:p>
          <a:p>
            <a:pPr rtl="0" lvl="0" indent="-419100" marL="457200">
              <a:lnSpc>
                <a:spcPct val="150000"/>
              </a:lnSpc>
              <a:buClr>
                <a:srgbClr val="000000"/>
              </a:buClr>
              <a:buSzPct val="100000"/>
              <a:buFont typeface="Arial"/>
              <a:buAutoNum type="arabicPeriod"/>
            </a:pPr>
            <a:r>
              <a:rPr lang="en"/>
              <a:t>ImagineRIT vs. Operational System</a:t>
            </a:r>
          </a:p>
        </p:txBody>
      </p:sp>
    </p:spTree>
  </p:cSld>
  <p:clrMapOvr>
    <a:masterClrMapping/>
  </p:clrMapOvr>
  <p:transition spd="slow">
    <p:cut/>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40" name="Shape 540"/>
        <p:cNvGrpSpPr/>
        <p:nvPr/>
      </p:nvGrpSpPr>
      <p:grpSpPr>
        <a:xfrm>
          <a:off y="0" x="0"/>
          <a:ext cy="0" cx="0"/>
          <a:chOff y="0" x="0"/>
          <a:chExt cy="0" cx="0"/>
        </a:xfrm>
      </p:grpSpPr>
      <p:sp>
        <p:nvSpPr>
          <p:cNvPr id="541" name="Shape 541"/>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CDR Slide Assignments</a:t>
            </a:r>
          </a:p>
        </p:txBody>
      </p:sp>
      <p:sp>
        <p:nvSpPr>
          <p:cNvPr id="542" name="Shape 542"/>
          <p:cNvSpPr txBox="1"/>
          <p:nvPr>
            <p:ph idx="1" type="body"/>
          </p:nvPr>
        </p:nvSpPr>
        <p:spPr>
          <a:xfrm>
            <a:off y="1578075" x="545700"/>
            <a:ext cy="4967700" cx="8229600"/>
          </a:xfrm>
          <a:prstGeom prst="rect">
            <a:avLst/>
          </a:prstGeom>
        </p:spPr>
        <p:txBody>
          <a:bodyPr bIns="91425" rIns="91425" lIns="91425" tIns="91425" anchor="t" anchorCtr="0">
            <a:noAutofit/>
          </a:bodyPr>
          <a:lstStyle/>
          <a:p>
            <a:pPr rtl="0" lvl="0">
              <a:buNone/>
            </a:pPr>
            <a:r>
              <a:rPr lang="en"/>
              <a:t>1-10 Intro, Model - Dan (victoria will help)</a:t>
            </a:r>
          </a:p>
          <a:p>
            <a:pPr rtl="0" lvl="0">
              <a:buNone/>
            </a:pPr>
            <a:r>
              <a:rPr lang="en"/>
              <a:t>11-16 Hardware, Characterization - Victoria</a:t>
            </a:r>
          </a:p>
          <a:p>
            <a:pPr rtl="0" lvl="0">
              <a:buNone/>
            </a:pPr>
            <a:r>
              <a:rPr lang="en"/>
              <a:t>17-27 Data Flow - Colin</a:t>
            </a:r>
          </a:p>
          <a:p>
            <a:pPr rtl="0" lvl="0">
              <a:buNone/>
            </a:pPr>
            <a:r>
              <a:rPr lang="en"/>
              <a:t>31-45 Calibration/Software Kevin</a:t>
            </a:r>
          </a:p>
          <a:p>
            <a:pPr rtl="0" lvl="0">
              <a:buNone/>
            </a:pPr>
            <a:r>
              <a:rPr lang="en"/>
              <a:t>45-end Future Plans, Master Plan - Colin</a:t>
            </a:r>
          </a:p>
          <a:p>
            <a:r>
              <a:t/>
            </a:r>
          </a:p>
        </p:txBody>
      </p:sp>
      <p:sp>
        <p:nvSpPr>
          <p:cNvPr id="543" name="Shape 543"/>
          <p:cNvSpPr txBox="1"/>
          <p:nvPr/>
        </p:nvSpPr>
        <p:spPr>
          <a:xfrm>
            <a:off y="5128075" x="4966450"/>
            <a:ext cy="3000000" cx="3000000"/>
          </a:xfrm>
          <a:prstGeom prst="rect">
            <a:avLst/>
          </a:prstGeom>
        </p:spPr>
        <p:txBody>
          <a:bodyPr bIns="91425" rIns="91425" lIns="91425" tIns="91425" anchor="ctr" anchorCtr="0">
            <a:noAutofit/>
          </a:bodyPr>
          <a:lstStyle/>
          <a:p>
            <a:pPr rtl="0" lvl="0">
              <a:buNone/>
            </a:pPr>
            <a:r>
              <a:rPr lang="en"/>
              <a:t> </a:t>
            </a:r>
          </a:p>
        </p:txBody>
      </p:sp>
    </p:spTree>
  </p:cSld>
  <p:clrMapOvr>
    <a:masterClrMapping/>
  </p:clrMapOvr>
  <p:transition spd="slow">
    <p:cut/>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47" name="Shape 547"/>
        <p:cNvGrpSpPr/>
        <p:nvPr/>
      </p:nvGrpSpPr>
      <p:grpSpPr>
        <a:xfrm>
          <a:off y="0" x="0"/>
          <a:ext cy="0" cx="0"/>
          <a:chOff y="0" x="0"/>
          <a:chExt cy="0" cx="0"/>
        </a:xfrm>
      </p:grpSpPr>
      <p:sp>
        <p:nvSpPr>
          <p:cNvPr id="548" name="Shape 548"/>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TO DO</a:t>
            </a:r>
          </a:p>
        </p:txBody>
      </p:sp>
      <p:sp>
        <p:nvSpPr>
          <p:cNvPr id="549" name="Shape 549"/>
          <p:cNvSpPr txBox="1"/>
          <p:nvPr>
            <p:ph idx="1" type="body"/>
          </p:nvPr>
        </p:nvSpPr>
        <p:spPr>
          <a:xfrm>
            <a:off y="1600200" x="457200"/>
            <a:ext cy="4967700" cx="8229600"/>
          </a:xfrm>
          <a:prstGeom prst="rect">
            <a:avLst/>
          </a:prstGeom>
        </p:spPr>
        <p:txBody>
          <a:bodyPr bIns="91425" rIns="91425" lIns="91425" tIns="91425" anchor="t" anchorCtr="0">
            <a:noAutofit/>
          </a:bodyPr>
          <a:lstStyle/>
          <a:p>
            <a:pPr rtl="0" lvl="0">
              <a:buNone/>
            </a:pPr>
            <a:r>
              <a:rPr lang="en"/>
              <a:t>Detailed but concise summary of quarter 1</a:t>
            </a:r>
          </a:p>
          <a:p>
            <a:pPr rtl="0" lvl="0">
              <a:buNone/>
            </a:pPr>
            <a:r>
              <a:rPr lang="en"/>
              <a:t>expand hardware section victoria</a:t>
            </a:r>
          </a:p>
          <a:p>
            <a:pPr rtl="0" lvl="0">
              <a:buNone/>
            </a:pPr>
            <a:r>
              <a:rPr lang="en"/>
              <a:t>maya demo</a:t>
            </a:r>
          </a:p>
          <a:p>
            <a:pPr rtl="0" lvl="0">
              <a:buNone/>
            </a:pPr>
            <a:r>
              <a:rPr lang="en"/>
              <a:t>imagine rit scene</a:t>
            </a:r>
          </a:p>
          <a:p>
            <a:pPr rtl="0" lvl="0">
              <a:buNone/>
            </a:pPr>
            <a:r>
              <a:rPr lang="en"/>
              <a:t>more talk about webcams</a:t>
            </a:r>
          </a:p>
          <a:p>
            <a:pPr rtl="0" lvl="0">
              <a:buNone/>
            </a:pPr>
            <a:r>
              <a:rPr lang="en"/>
              <a:t>understand BYU code</a:t>
            </a:r>
          </a:p>
          <a:p>
            <a:r>
              <a:t/>
            </a:r>
          </a:p>
        </p:txBody>
      </p:sp>
      <p:sp>
        <p:nvSpPr>
          <p:cNvPr id="550" name="Shape 550"/>
          <p:cNvSpPr txBox="1"/>
          <p:nvPr/>
        </p:nvSpPr>
        <p:spPr>
          <a:xfrm>
            <a:off y="152400" x="152400"/>
            <a:ext cy="3000000" cx="3000000"/>
          </a:xfrm>
          <a:prstGeom prst="rect">
            <a:avLst/>
          </a:prstGeom>
        </p:spPr>
        <p:txBody>
          <a:bodyPr bIns="91425" rIns="91425" lIns="91425" tIns="91425" anchor="ctr" anchorCtr="0">
            <a:noAutofit/>
          </a:bodyPr>
          <a:lstStyle/>
          <a:p>
            <a:pPr rtl="0" lvl="0">
              <a:buNone/>
            </a:pPr>
            <a:r>
              <a:rPr lang="en"/>
              <a:t> </a:t>
            </a:r>
          </a:p>
        </p:txBody>
      </p:sp>
    </p:spTree>
  </p:cSld>
  <p:clrMapOvr>
    <a:masterClrMapping/>
  </p:clrMapOvr>
  <p:transition spd="slow">
    <p:cut/>
  </p:transition>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54" name="Shape 554"/>
        <p:cNvGrpSpPr/>
        <p:nvPr/>
      </p:nvGrpSpPr>
      <p:grpSpPr>
        <a:xfrm>
          <a:off y="0" x="0"/>
          <a:ext cy="0" cx="0"/>
          <a:chOff y="0" x="0"/>
          <a:chExt cy="0" cx="0"/>
        </a:xfrm>
      </p:grpSpPr>
      <p:sp>
        <p:nvSpPr>
          <p:cNvPr id="555" name="Shape 555"/>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Data Flow</a:t>
            </a:r>
          </a:p>
        </p:txBody>
      </p:sp>
      <p:sp>
        <p:nvSpPr>
          <p:cNvPr id="556" name="Shape 556"/>
          <p:cNvSpPr/>
          <p:nvPr/>
        </p:nvSpPr>
        <p:spPr>
          <a:xfrm rot="5435169">
            <a:off y="3272551" x="4435510"/>
            <a:ext cy="518728" cx="1378272"/>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lgn="ctr">
              <a:buNone/>
            </a:pPr>
            <a:r>
              <a:rPr lang="en"/>
              <a:t>Hub</a:t>
            </a:r>
          </a:p>
        </p:txBody>
      </p:sp>
      <p:sp>
        <p:nvSpPr>
          <p:cNvPr id="557" name="Shape 557"/>
          <p:cNvSpPr/>
          <p:nvPr/>
        </p:nvSpPr>
        <p:spPr>
          <a:xfrm rot="5434980">
            <a:off y="2912223" x="6207670"/>
            <a:ext cy="275716" cx="324316"/>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558" name="Shape 558"/>
          <p:cNvSpPr/>
          <p:nvPr/>
        </p:nvSpPr>
        <p:spPr>
          <a:xfrm rot="5434980">
            <a:off y="3901549" x="6207670"/>
            <a:ext cy="275716" cx="324316"/>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559" name="Shape 559"/>
          <p:cNvSpPr/>
          <p:nvPr/>
        </p:nvSpPr>
        <p:spPr>
          <a:xfrm rot="5435249">
            <a:off y="2757205" x="2546078"/>
            <a:ext cy="1524082" cx="1345870"/>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560" name="Shape 560"/>
          <p:cNvSpPr/>
          <p:nvPr/>
        </p:nvSpPr>
        <p:spPr>
          <a:xfrm rot="5435407">
            <a:off y="2665576" x="5731826"/>
            <a:ext cy="873471" cx="138832"/>
          </a:xfrm>
          <a:custGeom>
            <a:pathLst>
              <a:path w="5553" extrusionOk="0" h="34937">
                <a:moveTo>
                  <a:pt y="0" x="1024"/>
                </a:moveTo>
                <a:cubicBezTo>
                  <a:pt y="2911" x="916"/>
                  <a:pt y="11646" x="-377"/>
                  <a:pt y="17469" x="377"/>
                </a:cubicBezTo>
                <a:cubicBezTo>
                  <a:pt y="23291" x="1131"/>
                  <a:pt y="32025" x="4690"/>
                  <a:pt y="34937" x="5553"/>
                </a:cubicBezTo>
              </a:path>
            </a:pathLst>
          </a:custGeom>
          <a:noFill/>
          <a:ln w="19050" cap="flat">
            <a:solidFill>
              <a:schemeClr val="dk2"/>
            </a:solidFill>
            <a:prstDash val="solid"/>
            <a:round/>
            <a:headEnd w="lg" len="lg" type="none"/>
            <a:tailEnd w="lg" len="lg" type="none"/>
          </a:ln>
        </p:spPr>
      </p:sp>
      <p:sp>
        <p:nvSpPr>
          <p:cNvPr id="561" name="Shape 561"/>
          <p:cNvSpPr/>
          <p:nvPr/>
        </p:nvSpPr>
        <p:spPr>
          <a:xfrm rot="5435407">
            <a:off y="3535679" x="5687409"/>
            <a:ext cy="824943" cx="226462"/>
          </a:xfrm>
          <a:custGeom>
            <a:pathLst>
              <a:path w="9058" extrusionOk="0" h="32996">
                <a:moveTo>
                  <a:pt y="0" x="9058"/>
                </a:moveTo>
                <a:cubicBezTo>
                  <a:pt y="4097" x="8518"/>
                  <a:pt y="19085" x="7332"/>
                  <a:pt y="24585" x="5823"/>
                </a:cubicBezTo>
                <a:cubicBezTo>
                  <a:pt y="30084" x="4313"/>
                  <a:pt y="31594" x="970"/>
                  <a:pt y="32996" x="0"/>
                </a:cubicBezTo>
              </a:path>
            </a:pathLst>
          </a:custGeom>
          <a:noFill/>
          <a:ln w="19050" cap="flat">
            <a:solidFill>
              <a:schemeClr val="dk2"/>
            </a:solidFill>
            <a:prstDash val="solid"/>
            <a:round/>
            <a:headEnd w="lg" len="lg" type="none"/>
            <a:tailEnd w="lg" len="lg" type="none"/>
          </a:ln>
        </p:spPr>
      </p:sp>
      <p:sp>
        <p:nvSpPr>
          <p:cNvPr id="562" name="Shape 562"/>
          <p:cNvSpPr/>
          <p:nvPr/>
        </p:nvSpPr>
        <p:spPr>
          <a:xfrm rot="5435407">
            <a:off y="3090598" x="4289603"/>
            <a:ext cy="857295" cx="281039"/>
          </a:xfrm>
          <a:custGeom>
            <a:pathLst>
              <a:path w="11241" extrusionOk="0" h="34290">
                <a:moveTo>
                  <a:pt y="0" x="6038"/>
                </a:moveTo>
                <a:cubicBezTo>
                  <a:pt y="1833" x="5067"/>
                  <a:pt y="7655" x="-646"/>
                  <a:pt y="10998" x="216"/>
                </a:cubicBezTo>
                <a:cubicBezTo>
                  <a:pt y="14340" x="1078"/>
                  <a:pt y="17144" x="11106"/>
                  <a:pt y="20056" x="11214"/>
                </a:cubicBezTo>
                <a:cubicBezTo>
                  <a:pt y="22967" x="11321"/>
                  <a:pt y="26094" x="1510"/>
                  <a:pt y="28467" x="863"/>
                </a:cubicBezTo>
                <a:cubicBezTo>
                  <a:pt y="30839" x="216"/>
                  <a:pt y="33319" x="6253"/>
                  <a:pt y="34290" x="7332"/>
                </a:cubicBezTo>
              </a:path>
            </a:pathLst>
          </a:custGeom>
          <a:noFill/>
          <a:ln w="19050" cap="flat">
            <a:solidFill>
              <a:schemeClr val="dk2"/>
            </a:solidFill>
            <a:prstDash val="solid"/>
            <a:round/>
            <a:headEnd w="lg" len="lg" type="none"/>
            <a:tailEnd w="lg" len="lg" type="none"/>
          </a:ln>
        </p:spPr>
      </p:sp>
      <p:sp>
        <p:nvSpPr>
          <p:cNvPr id="563" name="Shape 563"/>
          <p:cNvSpPr/>
          <p:nvPr/>
        </p:nvSpPr>
        <p:spPr>
          <a:xfrm rot="5434304">
            <a:off y="4254034" x="2456846"/>
            <a:ext cy="727838" cx="721535"/>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564" name="Shape 564"/>
          <p:cNvSpPr/>
          <p:nvPr/>
        </p:nvSpPr>
        <p:spPr>
          <a:xfrm rot="-5369933">
            <a:off y="3008305" x="6517800"/>
            <a:ext cy="81005" cx="102903"/>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565" name="Shape 565"/>
          <p:cNvSpPr/>
          <p:nvPr/>
        </p:nvSpPr>
        <p:spPr>
          <a:xfrm rot="-5369933">
            <a:off y="3998904" x="6517800"/>
            <a:ext cy="81005" cx="102903"/>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566" name="Shape 566"/>
          <p:cNvSpPr txBox="1"/>
          <p:nvPr/>
        </p:nvSpPr>
        <p:spPr>
          <a:xfrm>
            <a:off y="3342550" x="6700675"/>
            <a:ext cy="328199" cx="1490699"/>
          </a:xfrm>
          <a:prstGeom prst="rect">
            <a:avLst/>
          </a:prstGeom>
          <a:noFill/>
        </p:spPr>
        <p:txBody>
          <a:bodyPr bIns="91425" rIns="91425" lIns="91425" tIns="91425" anchor="t" anchorCtr="0">
            <a:noAutofit/>
          </a:bodyPr>
          <a:lstStyle/>
          <a:p>
            <a:pPr>
              <a:buNone/>
            </a:pPr>
            <a:r>
              <a:rPr lang="en"/>
              <a:t>Cameras</a:t>
            </a:r>
          </a:p>
        </p:txBody>
      </p:sp>
      <p:cxnSp>
        <p:nvCxnSpPr>
          <p:cNvPr id="567" name="Shape 567"/>
          <p:cNvCxnSpPr/>
          <p:nvPr/>
        </p:nvCxnSpPr>
        <p:spPr>
          <a:xfrm rot="10800000">
            <a:off y="3090550" x="6700675"/>
            <a:ext cy="328199" cx="300899"/>
          </a:xfrm>
          <a:prstGeom prst="straightConnector1">
            <a:avLst/>
          </a:prstGeom>
          <a:noFill/>
          <a:ln w="19050" cap="flat">
            <a:solidFill>
              <a:schemeClr val="dk2"/>
            </a:solidFill>
            <a:prstDash val="solid"/>
            <a:round/>
            <a:headEnd w="lg" len="lg" type="none"/>
            <a:tailEnd w="lg" len="lg" type="none"/>
          </a:ln>
        </p:spPr>
      </p:cxnSp>
      <p:cxnSp>
        <p:nvCxnSpPr>
          <p:cNvPr id="568" name="Shape 568"/>
          <p:cNvCxnSpPr/>
          <p:nvPr/>
        </p:nvCxnSpPr>
        <p:spPr>
          <a:xfrm flipH="1">
            <a:off y="3692250" x="6700675"/>
            <a:ext cy="314400" cx="300899"/>
          </a:xfrm>
          <a:prstGeom prst="straightConnector1">
            <a:avLst/>
          </a:prstGeom>
          <a:noFill/>
          <a:ln w="19050" cap="flat">
            <a:solidFill>
              <a:schemeClr val="dk2"/>
            </a:solidFill>
            <a:prstDash val="solid"/>
            <a:round/>
            <a:headEnd w="lg" len="lg" type="none"/>
            <a:tailEnd w="lg" len="lg" type="none"/>
          </a:ln>
        </p:spPr>
      </p:cxnSp>
      <p:sp>
        <p:nvSpPr>
          <p:cNvPr id="569" name="Shape 569"/>
          <p:cNvSpPr txBox="1"/>
          <p:nvPr/>
        </p:nvSpPr>
        <p:spPr>
          <a:xfrm>
            <a:off y="4438525" x="2070725"/>
            <a:ext cy="328199" cx="1490699"/>
          </a:xfrm>
          <a:prstGeom prst="rect">
            <a:avLst/>
          </a:prstGeom>
          <a:noFill/>
        </p:spPr>
        <p:txBody>
          <a:bodyPr bIns="91425" rIns="91425" lIns="91425" tIns="91425" anchor="t" anchorCtr="0">
            <a:noAutofit/>
          </a:bodyPr>
          <a:lstStyle/>
          <a:p>
            <a:pPr algn="ctr" rtl="0" lvl="0">
              <a:buNone/>
            </a:pPr>
            <a:r>
              <a:rPr lang="en"/>
              <a:t>RAID </a:t>
            </a:r>
          </a:p>
        </p:txBody>
      </p:sp>
      <p:sp>
        <p:nvSpPr>
          <p:cNvPr id="570" name="Shape 570"/>
          <p:cNvSpPr/>
          <p:nvPr/>
        </p:nvSpPr>
        <p:spPr>
          <a:xfrm>
            <a:off y="3334596" x="3555500"/>
            <a:ext cy="369299" cx="355500"/>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571" name="Shape 571"/>
          <p:cNvSpPr/>
          <p:nvPr/>
        </p:nvSpPr>
        <p:spPr>
          <a:xfrm>
            <a:off y="3678582" x="2584575"/>
            <a:ext cy="382799" cx="492300"/>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cxnSp>
        <p:nvCxnSpPr>
          <p:cNvPr id="572" name="Shape 572"/>
          <p:cNvCxnSpPr>
            <a:stCxn id="570" idx="1"/>
          </p:cNvCxnSpPr>
          <p:nvPr/>
        </p:nvCxnSpPr>
        <p:spPr>
          <a:xfrm rot="10800000">
            <a:off y="3514446" x="2803400"/>
            <a:ext cy="4799" cx="752099"/>
          </a:xfrm>
          <a:prstGeom prst="straightConnector1">
            <a:avLst/>
          </a:prstGeom>
          <a:noFill/>
          <a:ln w="19050" cap="flat">
            <a:solidFill>
              <a:schemeClr val="dk2"/>
            </a:solidFill>
            <a:prstDash val="solid"/>
            <a:round/>
            <a:headEnd w="lg" len="lg" type="none"/>
            <a:tailEnd w="lg" len="lg" type="none"/>
          </a:ln>
        </p:spPr>
      </p:cxnSp>
      <p:cxnSp>
        <p:nvCxnSpPr>
          <p:cNvPr id="573" name="Shape 573"/>
          <p:cNvCxnSpPr/>
          <p:nvPr/>
        </p:nvCxnSpPr>
        <p:spPr>
          <a:xfrm>
            <a:off y="3514446" x="2812875"/>
            <a:ext cy="191399" cx="13800"/>
          </a:xfrm>
          <a:prstGeom prst="straightConnector1">
            <a:avLst/>
          </a:prstGeom>
          <a:noFill/>
          <a:ln w="19050" cap="flat">
            <a:solidFill>
              <a:schemeClr val="dk2"/>
            </a:solidFill>
            <a:prstDash val="solid"/>
            <a:round/>
            <a:headEnd w="lg" len="lg" type="none"/>
            <a:tailEnd w="lg" len="lg" type="none"/>
          </a:ln>
        </p:spPr>
      </p:cxnSp>
      <p:cxnSp>
        <p:nvCxnSpPr>
          <p:cNvPr id="574" name="Shape 574"/>
          <p:cNvCxnSpPr>
            <a:stCxn id="571" idx="2"/>
            <a:endCxn id="563" idx="1"/>
          </p:cNvCxnSpPr>
          <p:nvPr/>
        </p:nvCxnSpPr>
        <p:spPr>
          <a:xfrm flipH="1">
            <a:off y="4061382" x="2821214"/>
            <a:ext cy="195821" cx="9510"/>
          </a:xfrm>
          <a:prstGeom prst="straightConnector1">
            <a:avLst/>
          </a:prstGeom>
          <a:noFill/>
          <a:ln w="19050" cap="flat">
            <a:solidFill>
              <a:schemeClr val="dk2"/>
            </a:solidFill>
            <a:prstDash val="solid"/>
            <a:round/>
            <a:headEnd w="lg" len="lg" type="none"/>
            <a:tailEnd w="lg" len="lg" type="none"/>
          </a:ln>
        </p:spPr>
      </p:cxnSp>
      <p:sp>
        <p:nvSpPr>
          <p:cNvPr id="575" name="Shape 575"/>
          <p:cNvSpPr/>
          <p:nvPr/>
        </p:nvSpPr>
        <p:spPr>
          <a:xfrm>
            <a:off y="3277275" x="4172450"/>
            <a:ext cy="516000" cx="546299"/>
          </a:xfrm>
          <a:prstGeom prst="ellipse">
            <a:avLst/>
          </a:prstGeom>
          <a:noFill/>
          <a:ln w="76200" cap="flat">
            <a:solidFill>
              <a:srgbClr val="FF0000"/>
            </a:solidFill>
            <a:prstDash val="solid"/>
            <a:round/>
            <a:headEnd w="med" len="med" type="none"/>
            <a:tailEnd w="med" len="med" type="none"/>
          </a:ln>
        </p:spPr>
        <p:txBody>
          <a:bodyPr bIns="91425" rIns="91425" lIns="91425" tIns="91425" anchor="ctr" anchorCtr="0">
            <a:noAutofit/>
          </a:bodyPr>
          <a:lstStyle/>
          <a:p/>
        </p:txBody>
      </p:sp>
      <p:sp>
        <p:nvSpPr>
          <p:cNvPr id="576" name="Shape 576"/>
          <p:cNvSpPr/>
          <p:nvPr/>
        </p:nvSpPr>
        <p:spPr>
          <a:xfrm>
            <a:off y="4035991" x="2633775"/>
            <a:ext cy="326400" cx="371999"/>
          </a:xfrm>
          <a:prstGeom prst="ellipse">
            <a:avLst/>
          </a:prstGeom>
          <a:noFill/>
          <a:ln w="76200" cap="flat">
            <a:solidFill>
              <a:srgbClr val="FF0000"/>
            </a:solidFill>
            <a:prstDash val="solid"/>
            <a:round/>
            <a:headEnd w="med" len="med" type="none"/>
            <a:tailEnd w="med" len="med" type="none"/>
          </a:ln>
        </p:spPr>
        <p:txBody>
          <a:bodyPr bIns="91425" rIns="91425" lIns="91425" tIns="91425" anchor="ctr" anchorCtr="0">
            <a:noAutofit/>
          </a:bodyPr>
          <a:lstStyle/>
          <a:p/>
        </p:txBody>
      </p:sp>
      <p:sp>
        <p:nvSpPr>
          <p:cNvPr id="577" name="Shape 577"/>
          <p:cNvSpPr txBox="1"/>
          <p:nvPr/>
        </p:nvSpPr>
        <p:spPr>
          <a:xfrm>
            <a:off y="304800" x="304800"/>
            <a:ext cy="3000000" cx="3000000"/>
          </a:xfrm>
          <a:prstGeom prst="rect">
            <a:avLst/>
          </a:prstGeom>
        </p:spPr>
        <p:txBody>
          <a:bodyPr bIns="91425" rIns="91425" lIns="91425" tIns="91425" anchor="ctr" anchorCtr="0">
            <a:noAutofit/>
          </a:bodyPr>
          <a:lstStyle/>
          <a:p>
            <a:pPr rtl="0" lvl="0">
              <a:buNone/>
            </a:pPr>
            <a:r>
              <a:rPr lang="en"/>
              <a:t> </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575"/>
                                        </p:tgtEl>
                                        <p:attrNameLst>
                                          <p:attrName>style.visibility</p:attrName>
                                        </p:attrNameLst>
                                      </p:cBhvr>
                                      <p:to>
                                        <p:strVal val="visible"/>
                                      </p:to>
                                    </p:set>
                                    <p:animEffect transition="in" filter="fade">
                                      <p:cBhvr>
                                        <p:cTn dur="700"/>
                                        <p:tgtEl>
                                          <p:spTgt spid="575"/>
                                        </p:tgtEl>
                                      </p:cBhvr>
                                    </p:animEffect>
                                  </p:childTnLst>
                                </p:cTn>
                              </p:par>
                            </p:childTnLst>
                          </p:cTn>
                        </p:par>
                      </p:childTnLst>
                    </p:cTn>
                  </p:par>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576"/>
                                        </p:tgtEl>
                                        <p:attrNameLst>
                                          <p:attrName>style.visibility</p:attrName>
                                        </p:attrNameLst>
                                      </p:cBhvr>
                                      <p:to>
                                        <p:strVal val="visible"/>
                                      </p:to>
                                    </p:set>
                                    <p:animEffect transition="in" filter="fade">
                                      <p:cBhvr>
                                        <p:cTn dur="700"/>
                                        <p:tgtEl>
                                          <p:spTgt spid="576"/>
                                        </p:tgtEl>
                                      </p:cBhvr>
                                    </p:animEffect>
                                  </p:childTnLst>
                                </p:cTn>
                              </p:par>
                            </p:childTnLst>
                          </p:cTn>
                        </p:par>
                      </p:childTnLst>
                    </p:cTn>
                  </p:par>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560"/>
                                        </p:tgtEl>
                                        <p:attrNameLst>
                                          <p:attrName>style.visibility</p:attrName>
                                        </p:attrNameLst>
                                      </p:cBhvr>
                                      <p:to>
                                        <p:strVal val="visible"/>
                                      </p:to>
                                    </p:set>
                                    <p:animEffect transition="in" filter="fade">
                                      <p:cBhvr>
                                        <p:cTn dur="1000"/>
                                        <p:tgtEl>
                                          <p:spTgt spid="5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1" name="Shape 581"/>
        <p:cNvGrpSpPr/>
        <p:nvPr/>
      </p:nvGrpSpPr>
      <p:grpSpPr>
        <a:xfrm>
          <a:off y="0" x="0"/>
          <a:ext cy="0" cx="0"/>
          <a:chOff y="0" x="0"/>
          <a:chExt cy="0" cx="0"/>
        </a:xfrm>
      </p:grpSpPr>
      <p:sp>
        <p:nvSpPr>
          <p:cNvPr id="582" name="Shape 582"/>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Data Flow</a:t>
            </a:r>
          </a:p>
        </p:txBody>
      </p:sp>
      <p:sp>
        <p:nvSpPr>
          <p:cNvPr id="583" name="Shape 583"/>
          <p:cNvSpPr txBox="1"/>
          <p:nvPr>
            <p:ph idx="1" type="body"/>
          </p:nvPr>
        </p:nvSpPr>
        <p:spPr>
          <a:xfrm>
            <a:off y="1600200" x="457200"/>
            <a:ext cy="4967700" cx="8229600"/>
          </a:xfrm>
          <a:prstGeom prst="rect">
            <a:avLst/>
          </a:prstGeom>
        </p:spPr>
        <p:txBody>
          <a:bodyPr bIns="91425" rIns="91425" lIns="91425" tIns="91425" anchor="t" anchorCtr="0">
            <a:noAutofit/>
          </a:bodyPr>
          <a:lstStyle/>
          <a:p>
            <a:pPr rtl="0" lvl="0">
              <a:spcBef>
                <a:spcPts val="0"/>
              </a:spcBef>
              <a:buNone/>
            </a:pPr>
            <a:r>
              <a:rPr lang="en"/>
              <a:t>Ex: A system composed of Point Grey Blackfly cameras would generate:</a:t>
            </a:r>
          </a:p>
          <a:p>
            <a:r>
              <a:t/>
            </a:r>
          </a:p>
          <a:p>
            <a:pPr rtl="0" lvl="0">
              <a:spcBef>
                <a:spcPts val="0"/>
              </a:spcBef>
              <a:buNone/>
            </a:pPr>
            <a:r>
              <a:rPr lang="en"/>
              <a:t>1.3 MP 1024x1280</a:t>
            </a:r>
          </a:p>
          <a:p>
            <a:pPr rtl="0" lvl="0">
              <a:spcBef>
                <a:spcPts val="0"/>
              </a:spcBef>
              <a:buNone/>
            </a:pPr>
            <a:r>
              <a:rPr lang="en"/>
              <a:t>1.3 MB/frame * 30 frame/s = 39 MB/s/camera</a:t>
            </a:r>
          </a:p>
          <a:p>
            <a:r>
              <a:t/>
            </a:r>
          </a:p>
          <a:p>
            <a:pPr rtl="0" lvl="0" indent="-419100" marL="457200">
              <a:spcBef>
                <a:spcPts val="0"/>
              </a:spcBef>
              <a:buClr>
                <a:srgbClr val="000000"/>
              </a:buClr>
              <a:buSzPct val="166666"/>
              <a:buFont typeface="Arial"/>
              <a:buChar char="•"/>
            </a:pPr>
            <a:r>
              <a:rPr lang="en"/>
              <a:t>Merging</a:t>
            </a:r>
          </a:p>
          <a:p>
            <a:pPr rtl="0" lvl="0" indent="-419100" marL="457200">
              <a:spcBef>
                <a:spcPts val="0"/>
              </a:spcBef>
              <a:buClr>
                <a:srgbClr val="000000"/>
              </a:buClr>
              <a:buSzPct val="166666"/>
              <a:buFont typeface="Arial"/>
              <a:buChar char="•"/>
            </a:pPr>
            <a:r>
              <a:rPr lang="en"/>
              <a:t>Processing</a:t>
            </a:r>
          </a:p>
          <a:p>
            <a:pPr rtl="0" lvl="0" indent="-419100" marL="457200">
              <a:spcBef>
                <a:spcPts val="0"/>
              </a:spcBef>
              <a:buClr>
                <a:srgbClr val="000000"/>
              </a:buClr>
              <a:buSzPct val="166666"/>
              <a:buFont typeface="Arial"/>
              <a:buChar char="•"/>
            </a:pPr>
            <a:r>
              <a:rPr lang="en"/>
              <a:t>Storing</a:t>
            </a:r>
          </a:p>
          <a:p>
            <a:r>
              <a:t/>
            </a:r>
          </a:p>
          <a:p>
            <a:r>
              <a:t/>
            </a:r>
          </a:p>
          <a:p>
            <a:r>
              <a:t/>
            </a:r>
          </a:p>
        </p:txBody>
      </p:sp>
    </p:spTree>
  </p:cSld>
  <p:clrMapOvr>
    <a:masterClrMapping/>
  </p:clrMapOvr>
  <p:transition spd="slow">
    <p:cut/>
  </p:transition>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7" name="Shape 587"/>
        <p:cNvGrpSpPr/>
        <p:nvPr/>
      </p:nvGrpSpPr>
      <p:grpSpPr>
        <a:xfrm>
          <a:off y="0" x="0"/>
          <a:ext cy="0" cx="0"/>
          <a:chOff y="0" x="0"/>
          <a:chExt cy="0" cx="0"/>
        </a:xfrm>
      </p:grpSpPr>
      <p:sp>
        <p:nvSpPr>
          <p:cNvPr id="588" name="Shape 588"/>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Potential Solutions</a:t>
            </a:r>
          </a:p>
        </p:txBody>
      </p:sp>
      <p:sp>
        <p:nvSpPr>
          <p:cNvPr id="589" name="Shape 589"/>
          <p:cNvSpPr txBox="1"/>
          <p:nvPr>
            <p:ph idx="1" type="body"/>
          </p:nvPr>
        </p:nvSpPr>
        <p:spPr>
          <a:xfrm>
            <a:off y="1600200" x="457200"/>
            <a:ext cy="4967700" cx="8229600"/>
          </a:xfrm>
          <a:prstGeom prst="rect">
            <a:avLst/>
          </a:prstGeom>
        </p:spPr>
        <p:txBody>
          <a:bodyPr bIns="91425" rIns="91425" lIns="91425" tIns="91425" anchor="t" anchorCtr="0">
            <a:noAutofit/>
          </a:bodyPr>
          <a:lstStyle/>
          <a:p>
            <a:pPr rtl="0" lvl="0" indent="-419100" marL="457200">
              <a:buClr>
                <a:srgbClr val="000000"/>
              </a:buClr>
              <a:buSzPct val="166666"/>
              <a:buFont typeface="Arial"/>
              <a:buChar char="•"/>
            </a:pPr>
            <a:r>
              <a:rPr lang="en"/>
              <a:t>Compress data</a:t>
            </a:r>
          </a:p>
          <a:p>
            <a:pPr rtl="0" lvl="0" indent="-419100" marL="457200">
              <a:buClr>
                <a:srgbClr val="000000"/>
              </a:buClr>
              <a:buSzPct val="166666"/>
              <a:buFont typeface="Arial"/>
              <a:buChar char="•"/>
            </a:pPr>
            <a:r>
              <a:rPr lang="en"/>
              <a:t>Find suitable interface</a:t>
            </a:r>
          </a:p>
          <a:p>
            <a:pPr rtl="0" lvl="0" indent="-419100" marL="457200">
              <a:buClr>
                <a:srgbClr val="000000"/>
              </a:buClr>
              <a:buSzPct val="166666"/>
              <a:buFont typeface="Arial"/>
              <a:buChar char="•"/>
            </a:pPr>
            <a:r>
              <a:rPr lang="en"/>
              <a:t>Increasing Storage/Write Speed</a:t>
            </a:r>
          </a:p>
          <a:p>
            <a:pPr rtl="0" lvl="0" indent="-419100" marL="457200">
              <a:buClr>
                <a:srgbClr val="000000"/>
              </a:buClr>
              <a:buSzPct val="166666"/>
              <a:buFont typeface="Arial"/>
              <a:buChar char="•"/>
            </a:pPr>
            <a:r>
              <a:rPr lang="en"/>
              <a:t>Change data flow set up</a:t>
            </a:r>
          </a:p>
          <a:p>
            <a:pPr rtl="0" lvl="1" indent="-381000" marL="914400">
              <a:buClr>
                <a:srgbClr val="000000"/>
              </a:buClr>
              <a:buSzPct val="80000"/>
              <a:buFont typeface="Courier New"/>
              <a:buChar char="o"/>
            </a:pPr>
            <a:r>
              <a:rPr lang="en"/>
              <a:t>Ex: 3 Cameras linked to one computer, then multiple computers linked together to process</a:t>
            </a:r>
          </a:p>
        </p:txBody>
      </p:sp>
    </p:spTree>
  </p:cSld>
  <p:clrMapOvr>
    <a:masterClrMapping/>
  </p:clrMapOvr>
  <p:transition spd="slow">
    <p:cut/>
  </p:transition>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3" name="Shape 593"/>
        <p:cNvGrpSpPr/>
        <p:nvPr/>
      </p:nvGrpSpPr>
      <p:grpSpPr>
        <a:xfrm>
          <a:off y="0" x="0"/>
          <a:ext cy="0" cx="0"/>
          <a:chOff y="0" x="0"/>
          <a:chExt cy="0" cx="0"/>
        </a:xfrm>
      </p:grpSpPr>
      <p:sp>
        <p:nvSpPr>
          <p:cNvPr id="594" name="Shape 594"/>
          <p:cNvSpPr txBox="1"/>
          <p:nvPr>
            <p:ph type="title"/>
          </p:nvPr>
        </p:nvSpPr>
        <p:spPr>
          <a:xfrm>
            <a:off y="0" x="403399"/>
            <a:ext cy="1143000" cx="8229600"/>
          </a:xfrm>
          <a:prstGeom prst="rect">
            <a:avLst/>
          </a:prstGeom>
        </p:spPr>
        <p:txBody>
          <a:bodyPr bIns="91425" rIns="91425" lIns="91425" tIns="91425" anchor="b" anchorCtr="0">
            <a:noAutofit/>
          </a:bodyPr>
          <a:lstStyle/>
          <a:p>
            <a:pPr rtl="0" lvl="0">
              <a:buNone/>
            </a:pPr>
            <a:r>
              <a:rPr lang="en"/>
              <a:t>Data Flow Possible Configuration</a:t>
            </a:r>
          </a:p>
        </p:txBody>
      </p:sp>
      <p:grpSp>
        <p:nvGrpSpPr>
          <p:cNvPr id="595" name="Shape 595"/>
          <p:cNvGrpSpPr/>
          <p:nvPr/>
        </p:nvGrpSpPr>
        <p:grpSpPr>
          <a:xfrm>
            <a:off y="1368234" x="5998275"/>
            <a:ext cy="1486460" cx="786451"/>
            <a:chOff y="1866022" x="6359482"/>
            <a:chExt cy="1385848" cx="814891"/>
          </a:xfrm>
        </p:grpSpPr>
        <p:grpSp>
          <p:nvGrpSpPr>
            <p:cNvPr id="596" name="Shape 596"/>
            <p:cNvGrpSpPr/>
            <p:nvPr/>
          </p:nvGrpSpPr>
          <p:grpSpPr>
            <a:xfrm rot="5400000">
              <a:off y="1733013" x="6492491"/>
              <a:ext cy="814891" cx="548873"/>
              <a:chOff y="2934099" x="1418050"/>
              <a:chExt cy="1597199" cx="1075799"/>
            </a:xfrm>
          </p:grpSpPr>
          <p:sp>
            <p:nvSpPr>
              <p:cNvPr id="597" name="Shape 597"/>
              <p:cNvSpPr/>
              <p:nvPr/>
            </p:nvSpPr>
            <p:spPr>
              <a:xfrm>
                <a:off y="3455500" x="1418050"/>
                <a:ext cy="1075799" cx="10757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598" name="Shape 598"/>
              <p:cNvSpPr/>
              <p:nvPr/>
            </p:nvSpPr>
            <p:spPr>
              <a:xfrm rot="10800000">
                <a:off y="2934099" x="1609000"/>
                <a:ext cy="521400" cx="693899"/>
              </a:xfrm>
              <a:prstGeom prst="trapezoid">
                <a:avLst>
                  <a:gd fmla="val 25000" name="adj"/>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nvGrpSpPr>
            <p:cNvPr id="599" name="Shape 599"/>
            <p:cNvGrpSpPr/>
            <p:nvPr/>
          </p:nvGrpSpPr>
          <p:grpSpPr>
            <a:xfrm rot="5400000">
              <a:off y="2569988" x="6492491"/>
              <a:ext cy="814891" cx="548873"/>
              <a:chOff y="2934099" x="1418050"/>
              <a:chExt cy="1597199" cx="1075799"/>
            </a:xfrm>
          </p:grpSpPr>
          <p:sp>
            <p:nvSpPr>
              <p:cNvPr id="600" name="Shape 600"/>
              <p:cNvSpPr/>
              <p:nvPr/>
            </p:nvSpPr>
            <p:spPr>
              <a:xfrm>
                <a:off y="3455500" x="1418050"/>
                <a:ext cy="1075799" cx="10757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601" name="Shape 601"/>
              <p:cNvSpPr/>
              <p:nvPr/>
            </p:nvSpPr>
            <p:spPr>
              <a:xfrm rot="10800000">
                <a:off y="2934099" x="1609000"/>
                <a:ext cy="521400" cx="693899"/>
              </a:xfrm>
              <a:prstGeom prst="trapezoid">
                <a:avLst>
                  <a:gd fmla="val 25000" name="adj"/>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grpSp>
        <p:nvGrpSpPr>
          <p:cNvPr id="602" name="Shape 602"/>
          <p:cNvGrpSpPr/>
          <p:nvPr/>
        </p:nvGrpSpPr>
        <p:grpSpPr>
          <a:xfrm>
            <a:off y="3087704" x="5998275"/>
            <a:ext cy="1486460" cx="786451"/>
            <a:chOff y="1866022" x="6359482"/>
            <a:chExt cy="1385848" cx="814891"/>
          </a:xfrm>
        </p:grpSpPr>
        <p:grpSp>
          <p:nvGrpSpPr>
            <p:cNvPr id="603" name="Shape 603"/>
            <p:cNvGrpSpPr/>
            <p:nvPr/>
          </p:nvGrpSpPr>
          <p:grpSpPr>
            <a:xfrm rot="5400000">
              <a:off y="1733013" x="6492491"/>
              <a:ext cy="814891" cx="548873"/>
              <a:chOff y="2934099" x="1418050"/>
              <a:chExt cy="1597199" cx="1075799"/>
            </a:xfrm>
          </p:grpSpPr>
          <p:sp>
            <p:nvSpPr>
              <p:cNvPr id="604" name="Shape 604"/>
              <p:cNvSpPr/>
              <p:nvPr/>
            </p:nvSpPr>
            <p:spPr>
              <a:xfrm>
                <a:off y="3455500" x="1418050"/>
                <a:ext cy="1075799" cx="10757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605" name="Shape 605"/>
              <p:cNvSpPr/>
              <p:nvPr/>
            </p:nvSpPr>
            <p:spPr>
              <a:xfrm rot="10800000">
                <a:off y="2934099" x="1609000"/>
                <a:ext cy="521400" cx="693899"/>
              </a:xfrm>
              <a:prstGeom prst="trapezoid">
                <a:avLst>
                  <a:gd fmla="val 25000" name="adj"/>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nvGrpSpPr>
            <p:cNvPr id="606" name="Shape 606"/>
            <p:cNvGrpSpPr/>
            <p:nvPr/>
          </p:nvGrpSpPr>
          <p:grpSpPr>
            <a:xfrm rot="5400000">
              <a:off y="2569988" x="6492491"/>
              <a:ext cy="814891" cx="548873"/>
              <a:chOff y="2934099" x="1418050"/>
              <a:chExt cy="1597199" cx="1075799"/>
            </a:xfrm>
          </p:grpSpPr>
          <p:sp>
            <p:nvSpPr>
              <p:cNvPr id="607" name="Shape 607"/>
              <p:cNvSpPr/>
              <p:nvPr/>
            </p:nvSpPr>
            <p:spPr>
              <a:xfrm>
                <a:off y="3455500" x="1418050"/>
                <a:ext cy="1075799" cx="1075799"/>
              </a:xfrm>
              <a:prstGeom prst="rect">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608" name="Shape 608"/>
              <p:cNvSpPr/>
              <p:nvPr/>
            </p:nvSpPr>
            <p:spPr>
              <a:xfrm rot="10800000">
                <a:off y="2934099" x="1609000"/>
                <a:ext cy="521400" cx="693899"/>
              </a:xfrm>
              <a:prstGeom prst="trapezoid">
                <a:avLst>
                  <a:gd fmla="val 25000" name="adj"/>
                </a:avLst>
              </a:prstGeom>
              <a:solidFill>
                <a:srgbClr val="999999"/>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sp>
        <p:nvSpPr>
          <p:cNvPr id="609" name="Shape 609"/>
          <p:cNvSpPr/>
          <p:nvPr/>
        </p:nvSpPr>
        <p:spPr>
          <a:xfrm rot="5400000">
            <a:off y="2709454" x="3622483"/>
            <a:ext cy="540899" cx="3014999"/>
          </a:xfrm>
          <a:prstGeom prst="rect">
            <a:avLst/>
          </a:prstGeom>
          <a:solidFill>
            <a:srgbClr val="DD7E6B"/>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rtl="0" lvl="0">
              <a:buNone/>
            </a:pPr>
            <a:r>
              <a:rPr lang="en"/>
              <a:t>		     Switch</a:t>
            </a:r>
          </a:p>
        </p:txBody>
      </p:sp>
      <p:cxnSp>
        <p:nvCxnSpPr>
          <p:cNvPr id="610" name="Shape 610"/>
          <p:cNvCxnSpPr>
            <a:endCxn id="242" idx="0"/>
          </p:cNvCxnSpPr>
          <p:nvPr/>
        </p:nvCxnSpPr>
        <p:spPr>
          <a:xfrm rot="10800000">
            <a:off y="1662646" x="5382297"/>
            <a:ext cy="0" cx="615900"/>
          </a:xfrm>
          <a:prstGeom prst="straightConnector1">
            <a:avLst/>
          </a:prstGeom>
          <a:noFill/>
          <a:ln w="19050" cap="flat">
            <a:solidFill>
              <a:schemeClr val="dk2"/>
            </a:solidFill>
            <a:prstDash val="solid"/>
            <a:round/>
            <a:headEnd w="lg" len="lg" type="none"/>
            <a:tailEnd w="lg" len="lg" type="none"/>
          </a:ln>
        </p:spPr>
      </p:cxnSp>
      <p:cxnSp>
        <p:nvCxnSpPr>
          <p:cNvPr id="611" name="Shape 611"/>
          <p:cNvCxnSpPr>
            <a:endCxn id="242" idx="0"/>
          </p:cNvCxnSpPr>
          <p:nvPr/>
        </p:nvCxnSpPr>
        <p:spPr>
          <a:xfrm rot="10800000">
            <a:off y="2560406" x="5429397"/>
            <a:ext cy="0" cx="568800"/>
          </a:xfrm>
          <a:prstGeom prst="straightConnector1">
            <a:avLst/>
          </a:prstGeom>
          <a:noFill/>
          <a:ln w="19050" cap="flat">
            <a:solidFill>
              <a:schemeClr val="dk2"/>
            </a:solidFill>
            <a:prstDash val="solid"/>
            <a:round/>
            <a:headEnd w="lg" len="lg" type="none"/>
            <a:tailEnd w="lg" len="lg" type="none"/>
          </a:ln>
        </p:spPr>
      </p:cxnSp>
      <p:cxnSp>
        <p:nvCxnSpPr>
          <p:cNvPr id="612" name="Shape 612"/>
          <p:cNvCxnSpPr>
            <a:endCxn id="242" idx="0"/>
          </p:cNvCxnSpPr>
          <p:nvPr/>
        </p:nvCxnSpPr>
        <p:spPr>
          <a:xfrm rot="10800000">
            <a:off y="3382116" x="5350797"/>
            <a:ext cy="0" cx="647400"/>
          </a:xfrm>
          <a:prstGeom prst="straightConnector1">
            <a:avLst/>
          </a:prstGeom>
          <a:noFill/>
          <a:ln w="19050" cap="flat">
            <a:solidFill>
              <a:schemeClr val="dk2"/>
            </a:solidFill>
            <a:prstDash val="solid"/>
            <a:round/>
            <a:headEnd w="lg" len="lg" type="none"/>
            <a:tailEnd w="lg" len="lg" type="none"/>
          </a:ln>
        </p:spPr>
      </p:cxnSp>
      <p:cxnSp>
        <p:nvCxnSpPr>
          <p:cNvPr id="613" name="Shape 613"/>
          <p:cNvCxnSpPr>
            <a:endCxn id="242" idx="0"/>
          </p:cNvCxnSpPr>
          <p:nvPr/>
        </p:nvCxnSpPr>
        <p:spPr>
          <a:xfrm rot="10800000">
            <a:off y="4279876" x="5413797"/>
            <a:ext cy="0" cx="584400"/>
          </a:xfrm>
          <a:prstGeom prst="straightConnector1">
            <a:avLst/>
          </a:prstGeom>
          <a:noFill/>
          <a:ln w="19050" cap="flat">
            <a:solidFill>
              <a:schemeClr val="dk2"/>
            </a:solidFill>
            <a:prstDash val="solid"/>
            <a:round/>
            <a:headEnd w="lg" len="lg" type="none"/>
            <a:tailEnd w="lg" len="lg" type="none"/>
          </a:ln>
        </p:spPr>
      </p:cxnSp>
      <p:grpSp>
        <p:nvGrpSpPr>
          <p:cNvPr id="614" name="Shape 614"/>
          <p:cNvGrpSpPr/>
          <p:nvPr/>
        </p:nvGrpSpPr>
        <p:grpSpPr>
          <a:xfrm rot="5400000">
            <a:off y="2504365" x="1647700"/>
            <a:ext cy="2092143" cx="2325182"/>
            <a:chOff y="831275" x="4140075"/>
            <a:chExt cy="2167799" cx="2167799"/>
          </a:xfrm>
        </p:grpSpPr>
        <p:sp>
          <p:nvSpPr>
            <p:cNvPr id="615" name="Shape 615"/>
            <p:cNvSpPr/>
            <p:nvPr/>
          </p:nvSpPr>
          <p:spPr>
            <a:xfrm>
              <a:off y="831275" x="4140075"/>
              <a:ext cy="2167799" cx="2167799"/>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616" name="Shape 616"/>
            <p:cNvSpPr/>
            <p:nvPr/>
          </p:nvSpPr>
          <p:spPr>
            <a:xfrm>
              <a:off y="985404" x="4223283"/>
              <a:ext cy="501299" cx="1202700"/>
            </a:xfrm>
            <a:prstGeom prst="rect">
              <a:avLst/>
            </a:prstGeom>
            <a:solidFill>
              <a:srgbClr val="FFD966"/>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buNone/>
              </a:pPr>
              <a:r>
                <a:rPr lang="en"/>
                <a:t> Ethernet Card</a:t>
              </a:r>
            </a:p>
          </p:txBody>
        </p:sp>
        <p:sp>
          <p:nvSpPr>
            <p:cNvPr id="617" name="Shape 617"/>
            <p:cNvSpPr/>
            <p:nvPr/>
          </p:nvSpPr>
          <p:spPr>
            <a:xfrm rot="-5359498">
              <a:off y="2117913" x="5327580"/>
              <a:ext cy="702046" cx="814856"/>
            </a:xfrm>
            <a:prstGeom prst="rect">
              <a:avLst/>
            </a:prstGeom>
            <a:solidFill>
              <a:srgbClr val="A4C2F4"/>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buNone/>
              </a:pPr>
              <a:r>
                <a:rPr lang="en"/>
                <a:t> CPU</a:t>
              </a:r>
            </a:p>
          </p:txBody>
        </p:sp>
      </p:grpSp>
      <p:cxnSp>
        <p:nvCxnSpPr>
          <p:cNvPr id="618" name="Shape 618"/>
          <p:cNvCxnSpPr>
            <a:stCxn id="609" idx="2"/>
          </p:cNvCxnSpPr>
          <p:nvPr/>
        </p:nvCxnSpPr>
        <p:spPr>
          <a:xfrm rot="10800000">
            <a:off y="2971504" x="3856333"/>
            <a:ext cy="8399" cx="1003199"/>
          </a:xfrm>
          <a:prstGeom prst="straightConnector1">
            <a:avLst/>
          </a:prstGeom>
          <a:noFill/>
          <a:ln w="19050" cap="flat">
            <a:solidFill>
              <a:schemeClr val="dk2"/>
            </a:solidFill>
            <a:prstDash val="solid"/>
            <a:round/>
            <a:headEnd w="lg" len="lg" type="none"/>
            <a:tailEnd w="lg" len="lg" type="none"/>
          </a:ln>
        </p:spPr>
      </p:cxnSp>
      <p:sp>
        <p:nvSpPr>
          <p:cNvPr id="619" name="Shape 619"/>
          <p:cNvSpPr/>
          <p:nvPr/>
        </p:nvSpPr>
        <p:spPr>
          <a:xfrm>
            <a:off y="5258583" x="1585978"/>
            <a:ext cy="1087799" cx="1148099"/>
          </a:xfrm>
          <a:prstGeom prst="rect">
            <a:avLst/>
          </a:prstGeom>
          <a:solidFill>
            <a:srgbClr val="93C47D"/>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rtl="0" lvl="0">
              <a:buNone/>
            </a:pPr>
            <a:r>
              <a:rPr lang="en"/>
              <a:t>  Storage</a:t>
            </a:r>
          </a:p>
          <a:p>
            <a:pPr rtl="0" lvl="0">
              <a:buNone/>
            </a:pPr>
            <a:r>
              <a:rPr lang="en"/>
              <a:t> (RAID 0)</a:t>
            </a:r>
          </a:p>
        </p:txBody>
      </p:sp>
      <p:cxnSp>
        <p:nvCxnSpPr>
          <p:cNvPr id="620" name="Shape 620"/>
          <p:cNvCxnSpPr>
            <a:stCxn id="617" idx="2"/>
            <a:endCxn id="619" idx="0"/>
          </p:cNvCxnSpPr>
          <p:nvPr/>
        </p:nvCxnSpPr>
        <p:spPr>
          <a:xfrm flipH="1">
            <a:off y="4475054" x="2160028"/>
            <a:ext cy="783528" cx="111918"/>
          </a:xfrm>
          <a:prstGeom prst="straightConnector1">
            <a:avLst/>
          </a:prstGeom>
          <a:noFill/>
          <a:ln w="19050" cap="flat">
            <a:solidFill>
              <a:schemeClr val="dk2"/>
            </a:solidFill>
            <a:prstDash val="solid"/>
            <a:round/>
            <a:headEnd w="lg" len="lg" type="none"/>
            <a:tailEnd w="lg" len="lg" type="none"/>
          </a:ln>
        </p:spPr>
      </p:cxnSp>
      <p:sp>
        <p:nvSpPr>
          <p:cNvPr id="621" name="Shape 621"/>
          <p:cNvSpPr txBox="1"/>
          <p:nvPr/>
        </p:nvSpPr>
        <p:spPr>
          <a:xfrm>
            <a:off y="1482361" x="1759765"/>
            <a:ext cy="634500" cx="638399"/>
          </a:xfrm>
          <a:prstGeom prst="rect">
            <a:avLst/>
          </a:prstGeom>
          <a:noFill/>
        </p:spPr>
        <p:txBody>
          <a:bodyPr bIns="91425" rIns="91425" lIns="91425" tIns="91425" anchor="t" anchorCtr="0">
            <a:noAutofit/>
          </a:bodyPr>
          <a:lstStyle/>
          <a:p>
            <a:pPr>
              <a:buNone/>
            </a:pPr>
            <a:r>
              <a:rPr sz="2400" lang="en"/>
              <a:t>1.</a:t>
            </a:r>
          </a:p>
        </p:txBody>
      </p:sp>
      <p:cxnSp>
        <p:nvCxnSpPr>
          <p:cNvPr id="622" name="Shape 622"/>
          <p:cNvCxnSpPr>
            <a:stCxn id="616" idx="2"/>
            <a:endCxn id="617" idx="0"/>
          </p:cNvCxnSpPr>
          <p:nvPr/>
        </p:nvCxnSpPr>
        <p:spPr>
          <a:xfrm flipH="1">
            <a:off y="3122104" x="2279764"/>
            <a:ext cy="599985" cx="944044"/>
          </a:xfrm>
          <a:prstGeom prst="straightConnector1">
            <a:avLst/>
          </a:prstGeom>
          <a:noFill/>
          <a:ln w="19050" cap="flat">
            <a:solidFill>
              <a:schemeClr val="dk2"/>
            </a:solidFill>
            <a:prstDash val="solid"/>
            <a:round/>
            <a:headEnd w="lg" len="lg" type="none"/>
            <a:tailEnd w="lg" len="lg" type="none"/>
          </a:ln>
        </p:spPr>
      </p:cxnSp>
      <p:sp>
        <p:nvSpPr>
          <p:cNvPr id="623" name="Shape 623"/>
          <p:cNvSpPr txBox="1"/>
          <p:nvPr/>
        </p:nvSpPr>
        <p:spPr>
          <a:xfrm>
            <a:off y="5056741" x="7331825"/>
            <a:ext cy="522299" cx="1018500"/>
          </a:xfrm>
          <a:prstGeom prst="rect">
            <a:avLst/>
          </a:prstGeom>
          <a:noFill/>
        </p:spPr>
        <p:txBody>
          <a:bodyPr bIns="91425" rIns="91425" lIns="91425" tIns="91425" anchor="t" anchorCtr="0">
            <a:noAutofit/>
          </a:bodyPr>
          <a:lstStyle/>
          <a:p>
            <a:pPr>
              <a:buNone/>
            </a:pPr>
            <a:r>
              <a:rPr lang="en"/>
              <a:t>PG BlackFly</a:t>
            </a:r>
          </a:p>
        </p:txBody>
      </p:sp>
      <p:cxnSp>
        <p:nvCxnSpPr>
          <p:cNvPr id="624" name="Shape 624"/>
          <p:cNvCxnSpPr>
            <a:stCxn id="623" idx="1"/>
          </p:cNvCxnSpPr>
          <p:nvPr/>
        </p:nvCxnSpPr>
        <p:spPr>
          <a:xfrm rot="10800000">
            <a:off y="4633291" x="6411125"/>
            <a:ext cy="684600" cx="920699"/>
          </a:xfrm>
          <a:prstGeom prst="straightConnector1">
            <a:avLst/>
          </a:prstGeom>
          <a:noFill/>
          <a:ln w="19050" cap="flat">
            <a:solidFill>
              <a:schemeClr val="dk2"/>
            </a:solidFill>
            <a:prstDash val="solid"/>
            <a:round/>
            <a:headEnd w="lg" len="lg" type="none"/>
            <a:tailEnd w="lg" len="lg" type="none"/>
          </a:ln>
        </p:spPr>
      </p:cxnSp>
      <p:sp>
        <p:nvSpPr>
          <p:cNvPr id="625" name="Shape 625"/>
          <p:cNvSpPr txBox="1"/>
          <p:nvPr/>
        </p:nvSpPr>
        <p:spPr>
          <a:xfrm>
            <a:off y="5160933" x="2908544"/>
            <a:ext cy="1283100" cx="2079599"/>
          </a:xfrm>
          <a:prstGeom prst="rect">
            <a:avLst/>
          </a:prstGeom>
          <a:noFill/>
        </p:spPr>
        <p:txBody>
          <a:bodyPr bIns="91425" rIns="91425" lIns="91425" tIns="91425" anchor="t" anchorCtr="0">
            <a:noAutofit/>
          </a:bodyPr>
          <a:lstStyle/>
          <a:p>
            <a:pPr rtl="0" lvl="0">
              <a:buNone/>
            </a:pPr>
            <a:r>
              <a:rPr lang="en"/>
              <a:t>
</a:t>
            </a:r>
            <a:r>
              <a:rPr lang="en"/>
              <a:t>Hard Drive: 100 MB/s</a:t>
            </a:r>
          </a:p>
          <a:p>
            <a:r>
              <a:t/>
            </a:r>
          </a:p>
          <a:p>
            <a:pPr>
              <a:buNone/>
            </a:pPr>
            <a:r>
              <a:rPr lang="en"/>
              <a:t>SSD: 500 MB/s</a:t>
            </a:r>
          </a:p>
        </p:txBody>
      </p:sp>
    </p:spTree>
  </p:cSld>
  <p:clrMapOvr>
    <a:masterClrMapping/>
  </p:clrMapOvr>
  <p:transition spd="slow">
    <p:cut/>
  </p:transition>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9" name="Shape 629"/>
        <p:cNvGrpSpPr/>
        <p:nvPr/>
      </p:nvGrpSpPr>
      <p:grpSpPr>
        <a:xfrm>
          <a:off y="0" x="0"/>
          <a:ext cy="0" cx="0"/>
          <a:chOff y="0" x="0"/>
          <a:chExt cy="0" cx="0"/>
        </a:xfrm>
      </p:grpSpPr>
      <p:sp>
        <p:nvSpPr>
          <p:cNvPr id="630" name="Shape 630"/>
          <p:cNvSpPr txBox="1"/>
          <p:nvPr>
            <p:ph type="title"/>
          </p:nvPr>
        </p:nvSpPr>
        <p:spPr>
          <a:xfrm>
            <a:off y="274661" x="457200"/>
            <a:ext cy="1148099" cx="8498700"/>
          </a:xfrm>
          <a:prstGeom prst="rect">
            <a:avLst/>
          </a:prstGeom>
        </p:spPr>
        <p:txBody>
          <a:bodyPr bIns="91425" rIns="91425" lIns="91425" tIns="91425" anchor="b" anchorCtr="0">
            <a:noAutofit/>
          </a:bodyPr>
          <a:lstStyle/>
          <a:p>
            <a:pPr>
              <a:buNone/>
            </a:pPr>
            <a:r>
              <a:rPr lang="en"/>
              <a:t>Data Flow Possible Solution</a:t>
            </a:r>
          </a:p>
        </p:txBody>
      </p:sp>
      <p:grpSp>
        <p:nvGrpSpPr>
          <p:cNvPr id="631" name="Shape 631"/>
          <p:cNvGrpSpPr/>
          <p:nvPr/>
        </p:nvGrpSpPr>
        <p:grpSpPr>
          <a:xfrm>
            <a:off y="1872545" x="6552495"/>
            <a:ext cy="1391530" cx="841538"/>
            <a:chOff y="1866022" x="6359482"/>
            <a:chExt cy="1385848" cx="814891"/>
          </a:xfrm>
        </p:grpSpPr>
        <p:grpSp>
          <p:nvGrpSpPr>
            <p:cNvPr id="632" name="Shape 632"/>
            <p:cNvGrpSpPr/>
            <p:nvPr/>
          </p:nvGrpSpPr>
          <p:grpSpPr>
            <a:xfrm rot="5400000">
              <a:off y="1733013" x="6492491"/>
              <a:ext cy="814891" cx="548873"/>
              <a:chOff y="2934099" x="1418050"/>
              <a:chExt cy="1597199" cx="1075799"/>
            </a:xfrm>
          </p:grpSpPr>
          <p:sp>
            <p:nvSpPr>
              <p:cNvPr id="633" name="Shape 633"/>
              <p:cNvSpPr/>
              <p:nvPr/>
            </p:nvSpPr>
            <p:spPr>
              <a:xfrm>
                <a:off y="3455500" x="1418050"/>
                <a:ext cy="1075799" cx="1075799"/>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634" name="Shape 634"/>
              <p:cNvSpPr/>
              <p:nvPr/>
            </p:nvSpPr>
            <p:spPr>
              <a:xfrm rot="10800000">
                <a:off y="2934099" x="1609000"/>
                <a:ext cy="521400" cx="693899"/>
              </a:xfrm>
              <a:prstGeom prst="trapezoid">
                <a:avLst>
                  <a:gd fmla="val 25000" name="adj"/>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nvGrpSpPr>
            <p:cNvPr id="635" name="Shape 635"/>
            <p:cNvGrpSpPr/>
            <p:nvPr/>
          </p:nvGrpSpPr>
          <p:grpSpPr>
            <a:xfrm rot="5400000">
              <a:off y="2569988" x="6492491"/>
              <a:ext cy="814891" cx="548873"/>
              <a:chOff y="2934099" x="1418050"/>
              <a:chExt cy="1597199" cx="1075799"/>
            </a:xfrm>
          </p:grpSpPr>
          <p:sp>
            <p:nvSpPr>
              <p:cNvPr id="636" name="Shape 636"/>
              <p:cNvSpPr/>
              <p:nvPr/>
            </p:nvSpPr>
            <p:spPr>
              <a:xfrm>
                <a:off y="3455500" x="1418050"/>
                <a:ext cy="1075799" cx="1075799"/>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637" name="Shape 637"/>
              <p:cNvSpPr/>
              <p:nvPr/>
            </p:nvSpPr>
            <p:spPr>
              <a:xfrm rot="10800000">
                <a:off y="2934099" x="1609000"/>
                <a:ext cy="521400" cx="693899"/>
              </a:xfrm>
              <a:prstGeom prst="trapezoid">
                <a:avLst>
                  <a:gd fmla="val 25000" name="adj"/>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grpSp>
        <p:nvGrpSpPr>
          <p:cNvPr id="638" name="Shape 638"/>
          <p:cNvGrpSpPr/>
          <p:nvPr/>
        </p:nvGrpSpPr>
        <p:grpSpPr>
          <a:xfrm>
            <a:off y="3482314" x="6552495"/>
            <a:ext cy="1391530" cx="841538"/>
            <a:chOff y="1866022" x="6359482"/>
            <a:chExt cy="1385848" cx="814891"/>
          </a:xfrm>
        </p:grpSpPr>
        <p:grpSp>
          <p:nvGrpSpPr>
            <p:cNvPr id="639" name="Shape 639"/>
            <p:cNvGrpSpPr/>
            <p:nvPr/>
          </p:nvGrpSpPr>
          <p:grpSpPr>
            <a:xfrm rot="5400000">
              <a:off y="1733013" x="6492491"/>
              <a:ext cy="814891" cx="548873"/>
              <a:chOff y="2934099" x="1418050"/>
              <a:chExt cy="1597199" cx="1075799"/>
            </a:xfrm>
          </p:grpSpPr>
          <p:sp>
            <p:nvSpPr>
              <p:cNvPr id="640" name="Shape 640"/>
              <p:cNvSpPr/>
              <p:nvPr/>
            </p:nvSpPr>
            <p:spPr>
              <a:xfrm>
                <a:off y="3455500" x="1418050"/>
                <a:ext cy="1075799" cx="1075799"/>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641" name="Shape 641"/>
              <p:cNvSpPr/>
              <p:nvPr/>
            </p:nvSpPr>
            <p:spPr>
              <a:xfrm rot="10800000">
                <a:off y="2934099" x="1609000"/>
                <a:ext cy="521400" cx="693899"/>
              </a:xfrm>
              <a:prstGeom prst="trapezoid">
                <a:avLst>
                  <a:gd fmla="val 25000" name="adj"/>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nvGrpSpPr>
            <p:cNvPr id="642" name="Shape 642"/>
            <p:cNvGrpSpPr/>
            <p:nvPr/>
          </p:nvGrpSpPr>
          <p:grpSpPr>
            <a:xfrm rot="5400000">
              <a:off y="2569988" x="6492491"/>
              <a:ext cy="814891" cx="548873"/>
              <a:chOff y="2934099" x="1418050"/>
              <a:chExt cy="1597199" cx="1075799"/>
            </a:xfrm>
          </p:grpSpPr>
          <p:sp>
            <p:nvSpPr>
              <p:cNvPr id="643" name="Shape 643"/>
              <p:cNvSpPr/>
              <p:nvPr/>
            </p:nvSpPr>
            <p:spPr>
              <a:xfrm>
                <a:off y="3455500" x="1418050"/>
                <a:ext cy="1075799" cx="1075799"/>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644" name="Shape 644"/>
              <p:cNvSpPr/>
              <p:nvPr/>
            </p:nvSpPr>
            <p:spPr>
              <a:xfrm rot="10800000">
                <a:off y="2934099" x="1609000"/>
                <a:ext cy="521400" cx="693899"/>
              </a:xfrm>
              <a:prstGeom prst="trapezoid">
                <a:avLst>
                  <a:gd fmla="val 25000" name="adj"/>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grpSp>
      </p:grpSp>
      <p:sp>
        <p:nvSpPr>
          <p:cNvPr id="645" name="Shape 645"/>
          <p:cNvSpPr/>
          <p:nvPr/>
        </p:nvSpPr>
        <p:spPr>
          <a:xfrm rot="5400000">
            <a:off y="3154615" x="4051837"/>
            <a:ext cy="579000" cx="3142800"/>
          </a:xfrm>
          <a:prstGeom prst="rect">
            <a:avLst/>
          </a:prstGeom>
          <a:solidFill>
            <a:srgbClr val="DD7E6B"/>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cxnSp>
        <p:nvCxnSpPr>
          <p:cNvPr id="646" name="Shape 646"/>
          <p:cNvCxnSpPr/>
          <p:nvPr/>
        </p:nvCxnSpPr>
        <p:spPr>
          <a:xfrm rot="10800000">
            <a:off y="2148302" x="5892966"/>
            <a:ext cy="0" cx="659399"/>
          </a:xfrm>
          <a:prstGeom prst="straightConnector1">
            <a:avLst/>
          </a:prstGeom>
          <a:noFill/>
          <a:ln w="19050" cap="flat">
            <a:solidFill>
              <a:schemeClr val="dk2"/>
            </a:solidFill>
            <a:prstDash val="solid"/>
            <a:round/>
            <a:headEnd w="lg" len="lg" type="none"/>
            <a:tailEnd w="lg" len="lg" type="none"/>
          </a:ln>
        </p:spPr>
      </p:cxnSp>
      <p:cxnSp>
        <p:nvCxnSpPr>
          <p:cNvPr id="647" name="Shape 647"/>
          <p:cNvCxnSpPr/>
          <p:nvPr/>
        </p:nvCxnSpPr>
        <p:spPr>
          <a:xfrm rot="10800000">
            <a:off y="2988785" x="5943666"/>
            <a:ext cy="0" cx="608700"/>
          </a:xfrm>
          <a:prstGeom prst="straightConnector1">
            <a:avLst/>
          </a:prstGeom>
          <a:noFill/>
          <a:ln w="19050" cap="flat">
            <a:solidFill>
              <a:schemeClr val="dk2"/>
            </a:solidFill>
            <a:prstDash val="solid"/>
            <a:round/>
            <a:headEnd w="lg" len="lg" type="none"/>
            <a:tailEnd w="lg" len="lg" type="none"/>
          </a:ln>
        </p:spPr>
      </p:cxnSp>
      <p:cxnSp>
        <p:nvCxnSpPr>
          <p:cNvPr id="648" name="Shape 648"/>
          <p:cNvCxnSpPr/>
          <p:nvPr/>
        </p:nvCxnSpPr>
        <p:spPr>
          <a:xfrm rot="10800000">
            <a:off y="3758071" x="5859066"/>
            <a:ext cy="0" cx="693299"/>
          </a:xfrm>
          <a:prstGeom prst="straightConnector1">
            <a:avLst/>
          </a:prstGeom>
          <a:noFill/>
          <a:ln w="19050" cap="flat">
            <a:solidFill>
              <a:schemeClr val="dk2"/>
            </a:solidFill>
            <a:prstDash val="solid"/>
            <a:round/>
            <a:headEnd w="lg" len="lg" type="none"/>
            <a:tailEnd w="lg" len="lg" type="none"/>
          </a:ln>
        </p:spPr>
      </p:cxnSp>
      <p:cxnSp>
        <p:nvCxnSpPr>
          <p:cNvPr id="649" name="Shape 649"/>
          <p:cNvCxnSpPr/>
          <p:nvPr/>
        </p:nvCxnSpPr>
        <p:spPr>
          <a:xfrm rot="10800000">
            <a:off y="4598553" x="5926866"/>
            <a:ext cy="0" cx="625499"/>
          </a:xfrm>
          <a:prstGeom prst="straightConnector1">
            <a:avLst/>
          </a:prstGeom>
          <a:noFill/>
          <a:ln w="19050" cap="flat">
            <a:solidFill>
              <a:schemeClr val="dk2"/>
            </a:solidFill>
            <a:prstDash val="solid"/>
            <a:round/>
            <a:headEnd w="lg" len="lg" type="none"/>
            <a:tailEnd w="lg" len="lg" type="none"/>
          </a:ln>
        </p:spPr>
      </p:cxnSp>
      <p:grpSp>
        <p:nvGrpSpPr>
          <p:cNvPr id="650" name="Shape 650"/>
          <p:cNvGrpSpPr/>
          <p:nvPr/>
        </p:nvGrpSpPr>
        <p:grpSpPr>
          <a:xfrm rot="5400000">
            <a:off y="2807127" x="2047807"/>
            <a:ext cy="2243621" cx="2181537"/>
            <a:chOff y="831275" x="4140075"/>
            <a:chExt cy="2172577" cx="2172630"/>
          </a:xfrm>
        </p:grpSpPr>
        <p:sp>
          <p:nvSpPr>
            <p:cNvPr id="651" name="Shape 651"/>
            <p:cNvSpPr/>
            <p:nvPr/>
          </p:nvSpPr>
          <p:spPr>
            <a:xfrm>
              <a:off y="831275" x="4140075"/>
              <a:ext cy="2167799" cx="2167799"/>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652" name="Shape 652"/>
            <p:cNvSpPr/>
            <p:nvPr/>
          </p:nvSpPr>
          <p:spPr>
            <a:xfrm>
              <a:off y="831275" x="4140075"/>
              <a:ext cy="391200" cx="1190099"/>
            </a:xfrm>
            <a:prstGeom prst="rect">
              <a:avLst/>
            </a:prstGeom>
            <a:solidFill>
              <a:srgbClr val="FFD966"/>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653" name="Shape 653"/>
            <p:cNvSpPr/>
            <p:nvPr/>
          </p:nvSpPr>
          <p:spPr>
            <a:xfrm rot="-5359498">
              <a:off y="2184224" x="5493076"/>
              <a:ext cy="814856" cx="814856"/>
            </a:xfrm>
            <a:prstGeom prst="rect">
              <a:avLst/>
            </a:prstGeom>
            <a:solidFill>
              <a:srgbClr val="A4C2F4"/>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rtl="0" lvl="0">
                <a:buNone/>
              </a:pPr>
              <a:r>
                <a:rPr lang="en"/>
                <a:t>  CPU</a:t>
              </a:r>
            </a:p>
          </p:txBody>
        </p:sp>
      </p:grpSp>
      <p:cxnSp>
        <p:nvCxnSpPr>
          <p:cNvPr id="654" name="Shape 654"/>
          <p:cNvCxnSpPr>
            <a:stCxn id="645" idx="2"/>
          </p:cNvCxnSpPr>
          <p:nvPr/>
        </p:nvCxnSpPr>
        <p:spPr>
          <a:xfrm rot="10800000">
            <a:off y="3436015" x="4260637"/>
            <a:ext cy="8100" cx="1073099"/>
          </a:xfrm>
          <a:prstGeom prst="straightConnector1">
            <a:avLst/>
          </a:prstGeom>
          <a:noFill/>
          <a:ln w="19050" cap="flat">
            <a:solidFill>
              <a:schemeClr val="dk2"/>
            </a:solidFill>
            <a:prstDash val="solid"/>
            <a:round/>
            <a:headEnd w="lg" len="lg" type="none"/>
            <a:tailEnd w="lg" len="lg" type="none"/>
          </a:ln>
        </p:spPr>
      </p:cxnSp>
      <p:sp>
        <p:nvSpPr>
          <p:cNvPr id="655" name="Shape 655"/>
          <p:cNvSpPr/>
          <p:nvPr/>
        </p:nvSpPr>
        <p:spPr>
          <a:xfrm>
            <a:off y="5514819" x="1831128"/>
            <a:ext cy="1194899" cx="1228500"/>
          </a:xfrm>
          <a:prstGeom prst="rect">
            <a:avLst/>
          </a:prstGeom>
          <a:solidFill>
            <a:srgbClr val="93C47D"/>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buNone/>
            </a:pPr>
            <a:r>
              <a:rPr lang="en"/>
              <a:t>	Storage</a:t>
            </a:r>
          </a:p>
        </p:txBody>
      </p:sp>
      <p:cxnSp>
        <p:nvCxnSpPr>
          <p:cNvPr id="656" name="Shape 656"/>
          <p:cNvCxnSpPr>
            <a:endCxn id="655" idx="0"/>
          </p:cNvCxnSpPr>
          <p:nvPr/>
        </p:nvCxnSpPr>
        <p:spPr>
          <a:xfrm>
            <a:off y="5028819" x="2435478"/>
            <a:ext cy="486000" cx="9899"/>
          </a:xfrm>
          <a:prstGeom prst="straightConnector1">
            <a:avLst/>
          </a:prstGeom>
          <a:noFill/>
          <a:ln w="19050" cap="flat">
            <a:solidFill>
              <a:schemeClr val="dk2"/>
            </a:solidFill>
            <a:prstDash val="solid"/>
            <a:round/>
            <a:headEnd w="lg" len="lg" type="none"/>
            <a:tailEnd w="lg" len="lg" type="none"/>
          </a:ln>
        </p:spPr>
      </p:cxn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5" name="Shape 45"/>
        <p:cNvGrpSpPr/>
        <p:nvPr/>
      </p:nvGrpSpPr>
      <p:grpSpPr>
        <a:xfrm>
          <a:off y="0" x="0"/>
          <a:ext cy="0" cx="0"/>
          <a:chOff y="0" x="0"/>
          <a:chExt cy="0" cx="0"/>
        </a:xfrm>
      </p:grpSpPr>
      <p:sp>
        <p:nvSpPr>
          <p:cNvPr id="46" name="Shape 46"/>
          <p:cNvSpPr txBox="1"/>
          <p:nvPr>
            <p:ph type="title"/>
          </p:nvPr>
        </p:nvSpPr>
        <p:spPr>
          <a:xfrm>
            <a:off y="225867" x="457200"/>
            <a:ext cy="658500" cx="8229600"/>
          </a:xfrm>
          <a:prstGeom prst="rect">
            <a:avLst/>
          </a:prstGeom>
        </p:spPr>
        <p:txBody>
          <a:bodyPr bIns="91425" rIns="91425" lIns="91425" tIns="91425" anchor="b" anchorCtr="0">
            <a:noAutofit/>
          </a:bodyPr>
          <a:lstStyle/>
          <a:p>
            <a:pPr>
              <a:buNone/>
            </a:pPr>
            <a:r>
              <a:rPr lang="en"/>
              <a:t>PDR Action Items</a:t>
            </a:r>
          </a:p>
        </p:txBody>
      </p:sp>
      <p:sp>
        <p:nvSpPr>
          <p:cNvPr id="47" name="Shape 47"/>
          <p:cNvSpPr txBox="1"/>
          <p:nvPr>
            <p:ph idx="1" type="body"/>
          </p:nvPr>
        </p:nvSpPr>
        <p:spPr>
          <a:xfrm>
            <a:off y="990600" x="457200"/>
            <a:ext cy="5296799" cx="8229600"/>
          </a:xfrm>
          <a:prstGeom prst="rect">
            <a:avLst/>
          </a:prstGeom>
        </p:spPr>
        <p:txBody>
          <a:bodyPr bIns="91425" rIns="91425" lIns="91425" tIns="91425" anchor="t" anchorCtr="0">
            <a:noAutofit/>
          </a:bodyPr>
          <a:lstStyle/>
          <a:p>
            <a:pPr rtl="0" lvl="0">
              <a:buNone/>
            </a:pPr>
            <a:r>
              <a:rPr b="1" sz="1600" lang="en">
                <a:solidFill>
                  <a:srgbClr val="262626"/>
                </a:solidFill>
              </a:rPr>
              <a:t>1. More work needs to be done with the user to understand the operational environment in which the system will be deployed.</a:t>
            </a:r>
          </a:p>
          <a:p>
            <a:r>
              <a:t/>
            </a:r>
          </a:p>
          <a:p>
            <a:pPr rtl="0" lvl="0">
              <a:buNone/>
            </a:pPr>
            <a:r>
              <a:rPr b="1" sz="1600" lang="en">
                <a:solidFill>
                  <a:srgbClr val="262626"/>
                </a:solidFill>
              </a:rPr>
              <a:t>2.</a:t>
            </a:r>
            <a:r>
              <a:rPr b="1" sz="1600" lang="en"/>
              <a:t> Further work needs to be done to validate the system level requirements. </a:t>
            </a:r>
          </a:p>
          <a:p>
            <a:r>
              <a:t/>
            </a:r>
          </a:p>
          <a:p>
            <a:pPr rtl="0" lvl="0">
              <a:buNone/>
            </a:pPr>
            <a:r>
              <a:rPr b="1" sz="1600" lang="en"/>
              <a:t>3. Why weren’t lenses explicitly considered in the Pugh analysis matrix?</a:t>
            </a:r>
          </a:p>
          <a:p>
            <a:r>
              <a:t/>
            </a:r>
          </a:p>
          <a:p>
            <a:pPr rtl="0" lvl="0">
              <a:buNone/>
            </a:pPr>
            <a:r>
              <a:rPr b="1" sz="1600" lang="en"/>
              <a:t>4. What are the relative merits of the various “classes” of configurations considered? (linear, 2-D array, curved, etc.) How will the location of the system in the security checkpoint influence the final selection?</a:t>
            </a:r>
          </a:p>
          <a:p>
            <a:r>
              <a:t/>
            </a:r>
          </a:p>
          <a:p>
            <a:pPr rtl="0" lvl="0">
              <a:buNone/>
            </a:pPr>
            <a:r>
              <a:rPr b="1" sz="1600" lang="en"/>
              <a:t>5. Justify your assertion that the live video frame rate must be the same as the stored video frame rate, in terms of image quality.</a:t>
            </a:r>
          </a:p>
          <a:p>
            <a:r>
              <a:t/>
            </a:r>
          </a:p>
          <a:p>
            <a:pPr rtl="0" lvl="0">
              <a:buNone/>
            </a:pPr>
            <a:r>
              <a:rPr b="1" sz="1600" lang="en"/>
              <a:t>6. Will the system that you demonstrate at ImagineRIT differ from your operational system and if so, how?</a:t>
            </a:r>
          </a:p>
          <a:p>
            <a:r>
              <a:t/>
            </a:r>
          </a:p>
          <a:p>
            <a:pPr rtl="0" lvl="0">
              <a:buNone/>
            </a:pPr>
            <a:r>
              <a:rPr sz="2400" lang="en"/>
              <a:t>- Detailed responses provided in read-ahead packages</a:t>
            </a:r>
          </a:p>
        </p:txBody>
      </p:sp>
    </p:spTree>
  </p:cSld>
  <p:clrMapOvr>
    <a:masterClrMapping/>
  </p:clrMapOvr>
  <p:transition spd="slow">
    <p:cut/>
  </p:transition>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0" name="Shape 660"/>
        <p:cNvGrpSpPr/>
        <p:nvPr/>
      </p:nvGrpSpPr>
      <p:grpSpPr>
        <a:xfrm>
          <a:off y="0" x="0"/>
          <a:ext cy="0" cx="0"/>
          <a:chOff y="0" x="0"/>
          <a:chExt cy="0" cx="0"/>
        </a:xfrm>
      </p:grpSpPr>
      <p:sp>
        <p:nvSpPr>
          <p:cNvPr id="661" name="Shape 661"/>
          <p:cNvSpPr txBox="1"/>
          <p:nvPr>
            <p:ph idx="1" type="body"/>
          </p:nvPr>
        </p:nvSpPr>
        <p:spPr>
          <a:xfrm>
            <a:off y="1600200" x="457200"/>
            <a:ext cy="5221199" cx="8229600"/>
          </a:xfrm>
          <a:prstGeom prst="rect">
            <a:avLst/>
          </a:prstGeom>
        </p:spPr>
        <p:txBody>
          <a:bodyPr bIns="91425" rIns="91425" lIns="91425" tIns="91425" anchor="t" anchorCtr="0">
            <a:noAutofit/>
          </a:bodyPr>
          <a:lstStyle/>
          <a:p>
            <a:pPr algn="ctr" rtl="0" lvl="0">
              <a:buNone/>
            </a:pPr>
            <a:r>
              <a:rPr sz="2000" lang="en"/>
              <a:t>Based on Establishment, Images can be overlapped appropriately</a:t>
            </a:r>
          </a:p>
          <a:p>
            <a:r>
              <a:t/>
            </a:r>
          </a:p>
          <a:p>
            <a:r>
              <a:t/>
            </a:r>
          </a:p>
          <a:p>
            <a:r>
              <a:t/>
            </a:r>
          </a:p>
          <a:p>
            <a:r>
              <a:t/>
            </a:r>
          </a:p>
          <a:p>
            <a:r>
              <a:t/>
            </a:r>
          </a:p>
          <a:p>
            <a:r>
              <a:t/>
            </a:r>
          </a:p>
          <a:p>
            <a:pPr algn="l" rtl="0" lvl="0" indent="0" marL="457200">
              <a:buNone/>
            </a:pPr>
            <a:r>
              <a:rPr sz="2100" lang="en"/>
              <a:t>Images are then blended by lowering the opacities based on calculated regions, bottom must remain 100%</a:t>
            </a:r>
          </a:p>
          <a:p>
            <a:r>
              <a:t/>
            </a:r>
          </a:p>
          <a:p>
            <a:r>
              <a:t/>
            </a:r>
          </a:p>
          <a:p>
            <a:r>
              <a:t/>
            </a:r>
          </a:p>
          <a:p>
            <a:r>
              <a:t/>
            </a:r>
          </a:p>
          <a:p>
            <a:r>
              <a:t/>
            </a:r>
          </a:p>
          <a:p>
            <a:r>
              <a:t/>
            </a:r>
          </a:p>
          <a:p>
            <a:pPr algn="ctr" rtl="0" lvl="0">
              <a:buNone/>
            </a:pPr>
            <a:r>
              <a:rPr sz="2100" lang="en"/>
              <a:t>Additional blending modes may need to be used</a:t>
            </a:r>
          </a:p>
          <a:p>
            <a:r>
              <a:t/>
            </a:r>
          </a:p>
        </p:txBody>
      </p:sp>
      <p:sp>
        <p:nvSpPr>
          <p:cNvPr id="662" name="Shape 662"/>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Refocusing</a:t>
            </a:r>
          </a:p>
        </p:txBody>
      </p:sp>
      <p:sp>
        <p:nvSpPr>
          <p:cNvPr id="663" name="Shape 663"/>
          <p:cNvSpPr/>
          <p:nvPr/>
        </p:nvSpPr>
        <p:spPr>
          <a:xfrm>
            <a:off y="2298600" x="3982375"/>
            <a:ext cy="700200" cx="953700"/>
          </a:xfrm>
          <a:prstGeom prst="rect">
            <a:avLst/>
          </a:prstGeom>
          <a:solidFill>
            <a:srgbClr val="6AA84F"/>
          </a:solidFill>
          <a:ln>
            <a:noFill/>
          </a:ln>
        </p:spPr>
        <p:txBody>
          <a:bodyPr bIns="91425" rIns="91425" lIns="91425" tIns="91425" anchor="ctr" anchorCtr="0">
            <a:noAutofit/>
          </a:bodyPr>
          <a:lstStyle/>
          <a:p/>
        </p:txBody>
      </p:sp>
      <p:sp>
        <p:nvSpPr>
          <p:cNvPr id="664" name="Shape 664"/>
          <p:cNvSpPr/>
          <p:nvPr/>
        </p:nvSpPr>
        <p:spPr>
          <a:xfrm>
            <a:off y="2717475" x="4386775"/>
            <a:ext cy="144900" cx="144900"/>
          </a:xfrm>
          <a:prstGeom prst="flowChartConnector">
            <a:avLst/>
          </a:prstGeom>
          <a:solidFill>
            <a:schemeClr val="lt1"/>
          </a:solidFill>
          <a:ln w="19050" cap="flat">
            <a:solidFill>
              <a:srgbClr val="000000"/>
            </a:solidFill>
            <a:prstDash val="solid"/>
            <a:round/>
            <a:headEnd w="med" len="med" type="none"/>
            <a:tailEnd w="med" len="med" type="none"/>
          </a:ln>
        </p:spPr>
        <p:txBody>
          <a:bodyPr bIns="91425" rIns="91425" lIns="91425" tIns="91425" anchor="ctr" anchorCtr="0">
            <a:noAutofit/>
          </a:bodyPr>
          <a:lstStyle/>
          <a:p/>
        </p:txBody>
      </p:sp>
      <p:sp>
        <p:nvSpPr>
          <p:cNvPr id="665" name="Shape 665"/>
          <p:cNvSpPr/>
          <p:nvPr/>
        </p:nvSpPr>
        <p:spPr>
          <a:xfrm>
            <a:off y="2745379" x="4029915"/>
            <a:ext cy="72599" cx="72599"/>
          </a:xfrm>
          <a:prstGeom prst="flowChartConnector">
            <a:avLst/>
          </a:prstGeom>
          <a:solidFill>
            <a:srgbClr val="000000"/>
          </a:solidFill>
          <a:ln>
            <a:noFill/>
          </a:ln>
        </p:spPr>
        <p:txBody>
          <a:bodyPr bIns="91425" rIns="91425" lIns="91425" tIns="91425" anchor="ctr" anchorCtr="0">
            <a:noAutofit/>
          </a:bodyPr>
          <a:lstStyle/>
          <a:p/>
        </p:txBody>
      </p:sp>
      <p:sp>
        <p:nvSpPr>
          <p:cNvPr id="666" name="Shape 666"/>
          <p:cNvSpPr/>
          <p:nvPr/>
        </p:nvSpPr>
        <p:spPr>
          <a:xfrm>
            <a:off y="2745379" x="4816062"/>
            <a:ext cy="72599" cx="72599"/>
          </a:xfrm>
          <a:prstGeom prst="flowChartConnector">
            <a:avLst/>
          </a:prstGeom>
          <a:solidFill>
            <a:srgbClr val="000000"/>
          </a:solidFill>
          <a:ln>
            <a:noFill/>
          </a:ln>
        </p:spPr>
        <p:txBody>
          <a:bodyPr bIns="91425" rIns="91425" lIns="91425" tIns="91425" anchor="ctr" anchorCtr="0">
            <a:noAutofit/>
          </a:bodyPr>
          <a:lstStyle/>
          <a:p/>
        </p:txBody>
      </p:sp>
      <p:sp>
        <p:nvSpPr>
          <p:cNvPr id="667" name="Shape 667"/>
          <p:cNvSpPr/>
          <p:nvPr/>
        </p:nvSpPr>
        <p:spPr>
          <a:xfrm>
            <a:off y="2298600" x="4174075"/>
            <a:ext cy="700200" cx="953700"/>
          </a:xfrm>
          <a:prstGeom prst="rect">
            <a:avLst/>
          </a:prstGeom>
          <a:noFill/>
          <a:ln w="38100" cap="flat">
            <a:solidFill>
              <a:srgbClr val="3C78D8"/>
            </a:solidFill>
            <a:prstDash val="solid"/>
            <a:round/>
            <a:headEnd w="med" len="med" type="none"/>
            <a:tailEnd w="med" len="med" type="none"/>
          </a:ln>
        </p:spPr>
        <p:txBody>
          <a:bodyPr bIns="91425" rIns="91425" lIns="91425" tIns="91425" anchor="ctr" anchorCtr="0">
            <a:noAutofit/>
          </a:bodyPr>
          <a:lstStyle/>
          <a:p/>
        </p:txBody>
      </p:sp>
      <p:sp>
        <p:nvSpPr>
          <p:cNvPr id="668" name="Shape 668"/>
          <p:cNvSpPr/>
          <p:nvPr/>
        </p:nvSpPr>
        <p:spPr>
          <a:xfrm>
            <a:off y="2298600" x="3790675"/>
            <a:ext cy="700200" cx="953700"/>
          </a:xfrm>
          <a:prstGeom prst="rect">
            <a:avLst/>
          </a:prstGeom>
          <a:noFill/>
          <a:ln w="38100" cap="flat">
            <a:solidFill>
              <a:srgbClr val="F1C232"/>
            </a:solidFill>
            <a:prstDash val="solid"/>
            <a:round/>
            <a:headEnd w="med" len="med" type="none"/>
            <a:tailEnd w="med" len="med" type="none"/>
          </a:ln>
        </p:spPr>
        <p:txBody>
          <a:bodyPr bIns="91425" rIns="91425" lIns="91425" tIns="91425" anchor="ctr" anchorCtr="0">
            <a:noAutofit/>
          </a:bodyPr>
          <a:lstStyle/>
          <a:p/>
        </p:txBody>
      </p:sp>
      <p:sp>
        <p:nvSpPr>
          <p:cNvPr id="669" name="Shape 669"/>
          <p:cNvSpPr/>
          <p:nvPr/>
        </p:nvSpPr>
        <p:spPr>
          <a:xfrm>
            <a:off y="2298600" x="4365775"/>
            <a:ext cy="700200" cx="953700"/>
          </a:xfrm>
          <a:prstGeom prst="rect">
            <a:avLst/>
          </a:prstGeom>
          <a:noFill/>
          <a:ln w="38100" cap="flat">
            <a:solidFill>
              <a:srgbClr val="674EA7"/>
            </a:solidFill>
            <a:prstDash val="solid"/>
            <a:round/>
            <a:headEnd w="med" len="med" type="none"/>
            <a:tailEnd w="med" len="med" type="none"/>
          </a:ln>
        </p:spPr>
        <p:txBody>
          <a:bodyPr bIns="91425" rIns="91425" lIns="91425" tIns="91425" anchor="ctr" anchorCtr="0">
            <a:noAutofit/>
          </a:bodyPr>
          <a:lstStyle/>
          <a:p/>
        </p:txBody>
      </p:sp>
      <p:sp>
        <p:nvSpPr>
          <p:cNvPr id="670" name="Shape 670"/>
          <p:cNvSpPr/>
          <p:nvPr/>
        </p:nvSpPr>
        <p:spPr>
          <a:xfrm>
            <a:off y="2298600" x="3598975"/>
            <a:ext cy="700200" cx="953700"/>
          </a:xfrm>
          <a:prstGeom prst="rect">
            <a:avLst/>
          </a:prstGeom>
          <a:noFill/>
          <a:ln w="38100" cap="flat">
            <a:solidFill>
              <a:srgbClr val="E69138"/>
            </a:solidFill>
            <a:prstDash val="solid"/>
            <a:round/>
            <a:headEnd w="med" len="med" type="none"/>
            <a:tailEnd w="med" len="med" type="none"/>
          </a:ln>
        </p:spPr>
        <p:txBody>
          <a:bodyPr bIns="91425" rIns="91425" lIns="91425" tIns="91425" anchor="ctr" anchorCtr="0">
            <a:noAutofit/>
          </a:bodyPr>
          <a:lstStyle/>
          <a:p/>
        </p:txBody>
      </p:sp>
      <p:sp>
        <p:nvSpPr>
          <p:cNvPr id="671" name="Shape 671"/>
          <p:cNvSpPr/>
          <p:nvPr/>
        </p:nvSpPr>
        <p:spPr>
          <a:xfrm>
            <a:off y="2298600" x="4786075"/>
            <a:ext cy="700200" cx="953700"/>
          </a:xfrm>
          <a:prstGeom prst="rect">
            <a:avLst/>
          </a:prstGeom>
          <a:noFill/>
          <a:ln w="38100" cap="flat">
            <a:solidFill>
              <a:srgbClr val="A64D79"/>
            </a:solidFill>
            <a:prstDash val="solid"/>
            <a:round/>
            <a:headEnd w="med" len="med" type="none"/>
            <a:tailEnd w="med" len="med" type="none"/>
          </a:ln>
        </p:spPr>
        <p:txBody>
          <a:bodyPr bIns="91425" rIns="91425" lIns="91425" tIns="91425" anchor="ctr" anchorCtr="0">
            <a:noAutofit/>
          </a:bodyPr>
          <a:lstStyle/>
          <a:p/>
        </p:txBody>
      </p:sp>
      <p:sp>
        <p:nvSpPr>
          <p:cNvPr id="672" name="Shape 672"/>
          <p:cNvSpPr/>
          <p:nvPr/>
        </p:nvSpPr>
        <p:spPr>
          <a:xfrm>
            <a:off y="2298600" x="3178675"/>
            <a:ext cy="700200" cx="953700"/>
          </a:xfrm>
          <a:prstGeom prst="rect">
            <a:avLst/>
          </a:prstGeom>
          <a:noFill/>
          <a:ln w="38100" cap="flat">
            <a:solidFill>
              <a:srgbClr val="CC0000"/>
            </a:solidFill>
            <a:prstDash val="solid"/>
            <a:round/>
            <a:headEnd w="med" len="med" type="none"/>
            <a:tailEnd w="med" len="med" type="none"/>
          </a:ln>
        </p:spPr>
        <p:txBody>
          <a:bodyPr bIns="91425" rIns="91425" lIns="91425" tIns="91425" anchor="ctr" anchorCtr="0">
            <a:noAutofit/>
          </a:bodyPr>
          <a:lstStyle/>
          <a:p/>
        </p:txBody>
      </p:sp>
      <p:sp>
        <p:nvSpPr>
          <p:cNvPr id="673" name="Shape 673"/>
          <p:cNvSpPr txBox="1"/>
          <p:nvPr/>
        </p:nvSpPr>
        <p:spPr>
          <a:xfrm>
            <a:off y="2958933" x="4325428"/>
            <a:ext cy="350100" cx="289800"/>
          </a:xfrm>
          <a:prstGeom prst="rect">
            <a:avLst/>
          </a:prstGeom>
          <a:noFill/>
        </p:spPr>
        <p:txBody>
          <a:bodyPr bIns="91425" rIns="91425" lIns="91425" tIns="91425" anchor="t" anchorCtr="0">
            <a:noAutofit/>
          </a:bodyPr>
          <a:lstStyle/>
          <a:p>
            <a:pPr algn="l" rtl="0" lvl="0">
              <a:buNone/>
            </a:pPr>
            <a:r>
              <a:rPr lang="en"/>
              <a:t>0</a:t>
            </a:r>
          </a:p>
        </p:txBody>
      </p:sp>
      <p:sp>
        <p:nvSpPr>
          <p:cNvPr id="674" name="Shape 674"/>
          <p:cNvSpPr txBox="1"/>
          <p:nvPr/>
        </p:nvSpPr>
        <p:spPr>
          <a:xfrm>
            <a:off y="2715307" x="4924023"/>
            <a:ext cy="338100" cx="374399"/>
          </a:xfrm>
          <a:prstGeom prst="rect">
            <a:avLst/>
          </a:prstGeom>
          <a:noFill/>
        </p:spPr>
        <p:txBody>
          <a:bodyPr bIns="91425" rIns="91425" lIns="91425" tIns="91425" anchor="t" anchorCtr="0">
            <a:noAutofit/>
          </a:bodyPr>
          <a:lstStyle/>
          <a:p>
            <a:pPr rtl="0" lvl="0">
              <a:buNone/>
            </a:pPr>
            <a:r>
              <a:rPr lang="en"/>
              <a:t>1</a:t>
            </a:r>
          </a:p>
        </p:txBody>
      </p:sp>
      <p:sp>
        <p:nvSpPr>
          <p:cNvPr id="675" name="Shape 675"/>
          <p:cNvSpPr txBox="1"/>
          <p:nvPr/>
        </p:nvSpPr>
        <p:spPr>
          <a:xfrm>
            <a:off y="2710745" x="3732726"/>
            <a:ext cy="338100" cx="374399"/>
          </a:xfrm>
          <a:prstGeom prst="rect">
            <a:avLst/>
          </a:prstGeom>
          <a:noFill/>
        </p:spPr>
        <p:txBody>
          <a:bodyPr bIns="91425" rIns="91425" lIns="91425" tIns="91425" anchor="t" anchorCtr="0">
            <a:noAutofit/>
          </a:bodyPr>
          <a:lstStyle/>
          <a:p>
            <a:pPr rtl="0" lvl="0">
              <a:buNone/>
            </a:pPr>
            <a:r>
              <a:rPr lang="en"/>
              <a:t>2</a:t>
            </a:r>
          </a:p>
        </p:txBody>
      </p:sp>
      <p:sp>
        <p:nvSpPr>
          <p:cNvPr id="676" name="Shape 676"/>
          <p:cNvSpPr txBox="1"/>
          <p:nvPr/>
        </p:nvSpPr>
        <p:spPr>
          <a:xfrm>
            <a:off y="2710745" x="5112644"/>
            <a:ext cy="338100" cx="374399"/>
          </a:xfrm>
          <a:prstGeom prst="rect">
            <a:avLst/>
          </a:prstGeom>
          <a:noFill/>
        </p:spPr>
        <p:txBody>
          <a:bodyPr bIns="91425" rIns="91425" lIns="91425" tIns="91425" anchor="t" anchorCtr="0">
            <a:noAutofit/>
          </a:bodyPr>
          <a:lstStyle/>
          <a:p>
            <a:pPr rtl="0" lvl="0">
              <a:buNone/>
            </a:pPr>
            <a:r>
              <a:rPr lang="en"/>
              <a:t>3</a:t>
            </a:r>
          </a:p>
        </p:txBody>
      </p:sp>
      <p:sp>
        <p:nvSpPr>
          <p:cNvPr id="677" name="Shape 677"/>
          <p:cNvSpPr txBox="1"/>
          <p:nvPr/>
        </p:nvSpPr>
        <p:spPr>
          <a:xfrm>
            <a:off y="2710745" x="3540348"/>
            <a:ext cy="338100" cx="374399"/>
          </a:xfrm>
          <a:prstGeom prst="rect">
            <a:avLst/>
          </a:prstGeom>
          <a:noFill/>
        </p:spPr>
        <p:txBody>
          <a:bodyPr bIns="91425" rIns="91425" lIns="91425" tIns="91425" anchor="t" anchorCtr="0">
            <a:noAutofit/>
          </a:bodyPr>
          <a:lstStyle/>
          <a:p>
            <a:pPr rtl="0" lvl="0">
              <a:buNone/>
            </a:pPr>
            <a:r>
              <a:rPr lang="en"/>
              <a:t>4</a:t>
            </a:r>
          </a:p>
        </p:txBody>
      </p:sp>
      <p:sp>
        <p:nvSpPr>
          <p:cNvPr id="678" name="Shape 678"/>
          <p:cNvSpPr txBox="1"/>
          <p:nvPr/>
        </p:nvSpPr>
        <p:spPr>
          <a:xfrm>
            <a:off y="2710745" x="5529866"/>
            <a:ext cy="338100" cx="374399"/>
          </a:xfrm>
          <a:prstGeom prst="rect">
            <a:avLst/>
          </a:prstGeom>
          <a:noFill/>
        </p:spPr>
        <p:txBody>
          <a:bodyPr bIns="91425" rIns="91425" lIns="91425" tIns="91425" anchor="t" anchorCtr="0">
            <a:noAutofit/>
          </a:bodyPr>
          <a:lstStyle/>
          <a:p>
            <a:pPr rtl="0" lvl="0">
              <a:buNone/>
            </a:pPr>
            <a:r>
              <a:rPr lang="en"/>
              <a:t>5</a:t>
            </a:r>
          </a:p>
        </p:txBody>
      </p:sp>
      <p:sp>
        <p:nvSpPr>
          <p:cNvPr id="679" name="Shape 679"/>
          <p:cNvSpPr txBox="1"/>
          <p:nvPr/>
        </p:nvSpPr>
        <p:spPr>
          <a:xfrm>
            <a:off y="2710745" x="3123127"/>
            <a:ext cy="338100" cx="374399"/>
          </a:xfrm>
          <a:prstGeom prst="rect">
            <a:avLst/>
          </a:prstGeom>
          <a:noFill/>
        </p:spPr>
        <p:txBody>
          <a:bodyPr bIns="91425" rIns="91425" lIns="91425" tIns="91425" anchor="t" anchorCtr="0">
            <a:noAutofit/>
          </a:bodyPr>
          <a:lstStyle/>
          <a:p>
            <a:pPr rtl="0" lvl="0">
              <a:buNone/>
            </a:pPr>
            <a:r>
              <a:rPr lang="en"/>
              <a:t>6</a:t>
            </a:r>
          </a:p>
        </p:txBody>
      </p:sp>
      <p:cxnSp>
        <p:nvCxnSpPr>
          <p:cNvPr id="680" name="Shape 680"/>
          <p:cNvCxnSpPr>
            <a:stCxn id="681" idx="0"/>
            <a:endCxn id="681" idx="0"/>
          </p:cNvCxnSpPr>
          <p:nvPr/>
        </p:nvCxnSpPr>
        <p:spPr>
          <a:xfrm>
            <a:off y="2125024" x="3972325"/>
            <a:ext cy="2306100" cx="0"/>
          </a:xfrm>
          <a:prstGeom prst="straightConnector1">
            <a:avLst/>
          </a:prstGeom>
          <a:noFill/>
          <a:ln w="19050" cap="flat">
            <a:solidFill>
              <a:srgbClr val="000000"/>
            </a:solidFill>
            <a:prstDash val="dash"/>
            <a:round/>
            <a:headEnd w="lg" len="lg" type="none"/>
            <a:tailEnd w="lg" len="lg" type="none"/>
          </a:ln>
        </p:spPr>
      </p:cxnSp>
      <p:cxnSp>
        <p:nvCxnSpPr>
          <p:cNvPr id="682" name="Shape 682"/>
          <p:cNvCxnSpPr>
            <a:stCxn id="681" idx="0"/>
            <a:endCxn id="681" idx="0"/>
          </p:cNvCxnSpPr>
          <p:nvPr/>
        </p:nvCxnSpPr>
        <p:spPr>
          <a:xfrm>
            <a:off y="2125024" x="4938775"/>
            <a:ext cy="2306100" cx="0"/>
          </a:xfrm>
          <a:prstGeom prst="straightConnector1">
            <a:avLst/>
          </a:prstGeom>
          <a:noFill/>
          <a:ln w="19050" cap="flat">
            <a:solidFill>
              <a:srgbClr val="000000"/>
            </a:solidFill>
            <a:prstDash val="dash"/>
            <a:round/>
            <a:headEnd w="lg" len="lg" type="none"/>
            <a:tailEnd w="lg" len="lg" type="none"/>
          </a:ln>
        </p:spPr>
      </p:cxnSp>
      <p:cxnSp>
        <p:nvCxnSpPr>
          <p:cNvPr id="683" name="Shape 683"/>
          <p:cNvCxnSpPr/>
          <p:nvPr/>
        </p:nvCxnSpPr>
        <p:spPr>
          <a:xfrm>
            <a:off y="4096500" x="3982375"/>
            <a:ext cy="0" cx="953700"/>
          </a:xfrm>
          <a:prstGeom prst="straightConnector1">
            <a:avLst/>
          </a:prstGeom>
          <a:noFill/>
          <a:ln w="76200" cap="flat">
            <a:solidFill>
              <a:srgbClr val="6AA84F"/>
            </a:solidFill>
            <a:prstDash val="solid"/>
            <a:round/>
            <a:headEnd w="lg" len="lg" type="none"/>
            <a:tailEnd w="lg" len="lg" type="none"/>
          </a:ln>
        </p:spPr>
      </p:cxnSp>
      <p:cxnSp>
        <p:nvCxnSpPr>
          <p:cNvPr id="684" name="Shape 684"/>
          <p:cNvCxnSpPr/>
          <p:nvPr/>
        </p:nvCxnSpPr>
        <p:spPr>
          <a:xfrm>
            <a:off y="4020300" x="4201320"/>
            <a:ext cy="0" cx="953700"/>
          </a:xfrm>
          <a:prstGeom prst="straightConnector1">
            <a:avLst/>
          </a:prstGeom>
          <a:noFill/>
          <a:ln w="76200" cap="flat">
            <a:solidFill>
              <a:srgbClr val="3C78D8"/>
            </a:solidFill>
            <a:prstDash val="solid"/>
            <a:round/>
            <a:headEnd w="lg" len="lg" type="none"/>
            <a:tailEnd w="lg" len="lg" type="none"/>
          </a:ln>
        </p:spPr>
      </p:cxnSp>
      <p:cxnSp>
        <p:nvCxnSpPr>
          <p:cNvPr id="685" name="Shape 685"/>
          <p:cNvCxnSpPr/>
          <p:nvPr/>
        </p:nvCxnSpPr>
        <p:spPr>
          <a:xfrm>
            <a:off y="3944100" x="3790675"/>
            <a:ext cy="0" cx="953700"/>
          </a:xfrm>
          <a:prstGeom prst="straightConnector1">
            <a:avLst/>
          </a:prstGeom>
          <a:noFill/>
          <a:ln w="76200" cap="flat">
            <a:solidFill>
              <a:srgbClr val="F1C232"/>
            </a:solidFill>
            <a:prstDash val="solid"/>
            <a:round/>
            <a:headEnd w="lg" len="lg" type="none"/>
            <a:tailEnd w="lg" len="lg" type="none"/>
          </a:ln>
        </p:spPr>
      </p:cxnSp>
      <p:cxnSp>
        <p:nvCxnSpPr>
          <p:cNvPr id="686" name="Shape 686"/>
          <p:cNvCxnSpPr/>
          <p:nvPr/>
        </p:nvCxnSpPr>
        <p:spPr>
          <a:xfrm>
            <a:off y="3791700" x="3598975"/>
            <a:ext cy="0" cx="953700"/>
          </a:xfrm>
          <a:prstGeom prst="straightConnector1">
            <a:avLst/>
          </a:prstGeom>
          <a:noFill/>
          <a:ln w="76200" cap="flat">
            <a:solidFill>
              <a:srgbClr val="E69138"/>
            </a:solidFill>
            <a:prstDash val="solid"/>
            <a:round/>
            <a:headEnd w="lg" len="lg" type="none"/>
            <a:tailEnd w="lg" len="lg" type="none"/>
          </a:ln>
        </p:spPr>
      </p:cxnSp>
      <p:cxnSp>
        <p:nvCxnSpPr>
          <p:cNvPr id="687" name="Shape 687"/>
          <p:cNvCxnSpPr/>
          <p:nvPr/>
        </p:nvCxnSpPr>
        <p:spPr>
          <a:xfrm>
            <a:off y="3639300" x="3178675"/>
            <a:ext cy="0" cx="953700"/>
          </a:xfrm>
          <a:prstGeom prst="straightConnector1">
            <a:avLst/>
          </a:prstGeom>
          <a:noFill/>
          <a:ln w="76200" cap="flat">
            <a:solidFill>
              <a:srgbClr val="CC0000"/>
            </a:solidFill>
            <a:prstDash val="solid"/>
            <a:round/>
            <a:headEnd w="lg" len="lg" type="none"/>
            <a:tailEnd w="lg" len="lg" type="none"/>
          </a:ln>
        </p:spPr>
      </p:cxnSp>
      <p:cxnSp>
        <p:nvCxnSpPr>
          <p:cNvPr id="688" name="Shape 688"/>
          <p:cNvCxnSpPr/>
          <p:nvPr/>
        </p:nvCxnSpPr>
        <p:spPr>
          <a:xfrm>
            <a:off y="3867900" x="4375512"/>
            <a:ext cy="0" cx="953700"/>
          </a:xfrm>
          <a:prstGeom prst="straightConnector1">
            <a:avLst/>
          </a:prstGeom>
          <a:noFill/>
          <a:ln w="76200" cap="flat">
            <a:solidFill>
              <a:srgbClr val="674EA7"/>
            </a:solidFill>
            <a:prstDash val="solid"/>
            <a:round/>
            <a:headEnd w="lg" len="lg" type="none"/>
            <a:tailEnd w="lg" len="lg" type="none"/>
          </a:ln>
        </p:spPr>
      </p:cxnSp>
      <p:cxnSp>
        <p:nvCxnSpPr>
          <p:cNvPr id="689" name="Shape 689"/>
          <p:cNvCxnSpPr/>
          <p:nvPr/>
        </p:nvCxnSpPr>
        <p:spPr>
          <a:xfrm>
            <a:off y="3715500" x="4786075"/>
            <a:ext cy="0" cx="953700"/>
          </a:xfrm>
          <a:prstGeom prst="straightConnector1">
            <a:avLst/>
          </a:prstGeom>
          <a:noFill/>
          <a:ln w="76200" cap="flat">
            <a:solidFill>
              <a:srgbClr val="A64D79"/>
            </a:solidFill>
            <a:prstDash val="solid"/>
            <a:round/>
            <a:headEnd w="lg" len="lg" type="none"/>
            <a:tailEnd w="lg" len="lg" type="none"/>
          </a:ln>
        </p:spPr>
      </p:cxnSp>
      <p:cxnSp>
        <p:nvCxnSpPr>
          <p:cNvPr id="690" name="Shape 690"/>
          <p:cNvCxnSpPr/>
          <p:nvPr/>
        </p:nvCxnSpPr>
        <p:spPr>
          <a:xfrm>
            <a:off y="5902573" x="3443570"/>
            <a:ext cy="0" cx="2029799"/>
          </a:xfrm>
          <a:prstGeom prst="straightConnector1">
            <a:avLst/>
          </a:prstGeom>
          <a:noFill/>
          <a:ln w="76200" cap="flat">
            <a:solidFill>
              <a:srgbClr val="6AA84F"/>
            </a:solidFill>
            <a:prstDash val="solid"/>
            <a:round/>
            <a:headEnd w="lg" len="lg" type="none"/>
            <a:tailEnd w="lg" len="lg" type="none"/>
          </a:ln>
        </p:spPr>
      </p:cxnSp>
      <p:cxnSp>
        <p:nvCxnSpPr>
          <p:cNvPr id="691" name="Shape 691"/>
          <p:cNvCxnSpPr/>
          <p:nvPr/>
        </p:nvCxnSpPr>
        <p:spPr>
          <a:xfrm>
            <a:off y="5664191" x="3909566"/>
            <a:ext cy="0" cx="2029799"/>
          </a:xfrm>
          <a:prstGeom prst="straightConnector1">
            <a:avLst/>
          </a:prstGeom>
          <a:noFill/>
          <a:ln w="76200" cap="flat">
            <a:solidFill>
              <a:srgbClr val="3C78D8"/>
            </a:solidFill>
            <a:prstDash val="solid"/>
            <a:round/>
            <a:headEnd w="lg" len="lg" type="none"/>
            <a:tailEnd w="lg" len="lg" type="none"/>
          </a:ln>
        </p:spPr>
      </p:cxnSp>
      <p:cxnSp>
        <p:nvCxnSpPr>
          <p:cNvPr id="692" name="Shape 692"/>
          <p:cNvCxnSpPr/>
          <p:nvPr/>
        </p:nvCxnSpPr>
        <p:spPr>
          <a:xfrm>
            <a:off y="5578210" x="3035564"/>
            <a:ext cy="0" cx="2029799"/>
          </a:xfrm>
          <a:prstGeom prst="straightConnector1">
            <a:avLst/>
          </a:prstGeom>
          <a:noFill/>
          <a:ln w="76200" cap="flat">
            <a:solidFill>
              <a:srgbClr val="F1C232"/>
            </a:solidFill>
            <a:prstDash val="solid"/>
            <a:round/>
            <a:headEnd w="lg" len="lg" type="none"/>
            <a:tailEnd w="lg" len="lg" type="none"/>
          </a:ln>
        </p:spPr>
      </p:cxnSp>
      <p:cxnSp>
        <p:nvCxnSpPr>
          <p:cNvPr id="693" name="Shape 693"/>
          <p:cNvCxnSpPr/>
          <p:nvPr/>
        </p:nvCxnSpPr>
        <p:spPr>
          <a:xfrm>
            <a:off y="5406248" x="2627557"/>
            <a:ext cy="0" cx="2029799"/>
          </a:xfrm>
          <a:prstGeom prst="straightConnector1">
            <a:avLst/>
          </a:prstGeom>
          <a:noFill/>
          <a:ln w="76200" cap="flat">
            <a:solidFill>
              <a:srgbClr val="E69138"/>
            </a:solidFill>
            <a:prstDash val="solid"/>
            <a:round/>
            <a:headEnd w="lg" len="lg" type="none"/>
            <a:tailEnd w="lg" len="lg" type="none"/>
          </a:ln>
        </p:spPr>
      </p:cxnSp>
      <p:cxnSp>
        <p:nvCxnSpPr>
          <p:cNvPr id="694" name="Shape 694"/>
          <p:cNvCxnSpPr/>
          <p:nvPr/>
        </p:nvCxnSpPr>
        <p:spPr>
          <a:xfrm>
            <a:off y="5234286" x="1733007"/>
            <a:ext cy="0" cx="2029799"/>
          </a:xfrm>
          <a:prstGeom prst="straightConnector1">
            <a:avLst/>
          </a:prstGeom>
          <a:noFill/>
          <a:ln w="76200" cap="flat">
            <a:solidFill>
              <a:srgbClr val="CC0000"/>
            </a:solidFill>
            <a:prstDash val="solid"/>
            <a:round/>
            <a:headEnd w="lg" len="lg" type="none"/>
            <a:tailEnd w="lg" len="lg" type="none"/>
          </a:ln>
        </p:spPr>
      </p:cxnSp>
      <p:cxnSp>
        <p:nvCxnSpPr>
          <p:cNvPr id="695" name="Shape 695"/>
          <p:cNvCxnSpPr/>
          <p:nvPr/>
        </p:nvCxnSpPr>
        <p:spPr>
          <a:xfrm>
            <a:off y="5492230" x="4280310"/>
            <a:ext cy="0" cx="2029799"/>
          </a:xfrm>
          <a:prstGeom prst="straightConnector1">
            <a:avLst/>
          </a:prstGeom>
          <a:noFill/>
          <a:ln w="76200" cap="flat">
            <a:solidFill>
              <a:srgbClr val="674EA7"/>
            </a:solidFill>
            <a:prstDash val="solid"/>
            <a:round/>
            <a:headEnd w="lg" len="lg" type="none"/>
            <a:tailEnd w="lg" len="lg" type="none"/>
          </a:ln>
        </p:spPr>
      </p:cxnSp>
      <p:cxnSp>
        <p:nvCxnSpPr>
          <p:cNvPr id="696" name="Shape 696"/>
          <p:cNvCxnSpPr/>
          <p:nvPr/>
        </p:nvCxnSpPr>
        <p:spPr>
          <a:xfrm>
            <a:off y="5320267" x="5154133"/>
            <a:ext cy="0" cx="2029799"/>
          </a:xfrm>
          <a:prstGeom prst="straightConnector1">
            <a:avLst/>
          </a:prstGeom>
          <a:noFill/>
          <a:ln w="76200" cap="flat">
            <a:solidFill>
              <a:srgbClr val="A64D79"/>
            </a:solidFill>
            <a:prstDash val="solid"/>
            <a:round/>
            <a:headEnd w="lg" len="lg" type="none"/>
            <a:tailEnd w="lg" len="lg" type="none"/>
          </a:ln>
        </p:spPr>
      </p:cxnSp>
      <p:cxnSp>
        <p:nvCxnSpPr>
          <p:cNvPr id="697" name="Shape 697"/>
          <p:cNvCxnSpPr>
            <a:stCxn id="681" idx="0"/>
            <a:endCxn id="681" idx="0"/>
          </p:cNvCxnSpPr>
          <p:nvPr/>
        </p:nvCxnSpPr>
        <p:spPr>
          <a:xfrm>
            <a:off y="5112725" x="3438925"/>
            <a:ext cy="1223399" cx="0"/>
          </a:xfrm>
          <a:prstGeom prst="straightConnector1">
            <a:avLst/>
          </a:prstGeom>
          <a:noFill/>
          <a:ln w="19050" cap="flat">
            <a:solidFill>
              <a:srgbClr val="000000"/>
            </a:solidFill>
            <a:prstDash val="dash"/>
            <a:round/>
            <a:headEnd w="lg" len="lg" type="none"/>
            <a:tailEnd w="lg" len="lg" type="none"/>
          </a:ln>
        </p:spPr>
      </p:cxnSp>
      <p:cxnSp>
        <p:nvCxnSpPr>
          <p:cNvPr id="698" name="Shape 698"/>
          <p:cNvCxnSpPr>
            <a:stCxn id="681" idx="0"/>
            <a:endCxn id="681" idx="0"/>
          </p:cNvCxnSpPr>
          <p:nvPr/>
        </p:nvCxnSpPr>
        <p:spPr>
          <a:xfrm>
            <a:off y="5112725" x="4277125"/>
            <a:ext cy="1223399" cx="0"/>
          </a:xfrm>
          <a:prstGeom prst="straightConnector1">
            <a:avLst/>
          </a:prstGeom>
          <a:noFill/>
          <a:ln w="19050" cap="flat">
            <a:solidFill>
              <a:srgbClr val="000000"/>
            </a:solidFill>
            <a:prstDash val="dot"/>
            <a:round/>
            <a:headEnd w="lg" len="lg" type="none"/>
            <a:tailEnd w="lg" len="lg" type="none"/>
          </a:ln>
        </p:spPr>
      </p:cxnSp>
      <p:cxnSp>
        <p:nvCxnSpPr>
          <p:cNvPr id="699" name="Shape 699"/>
          <p:cNvCxnSpPr>
            <a:stCxn id="681" idx="0"/>
            <a:endCxn id="681" idx="0"/>
          </p:cNvCxnSpPr>
          <p:nvPr/>
        </p:nvCxnSpPr>
        <p:spPr>
          <a:xfrm>
            <a:off y="5112725" x="3896125"/>
            <a:ext cy="1223399" cx="0"/>
          </a:xfrm>
          <a:prstGeom prst="straightConnector1">
            <a:avLst/>
          </a:prstGeom>
          <a:noFill/>
          <a:ln w="19050" cap="flat">
            <a:solidFill>
              <a:srgbClr val="000000"/>
            </a:solidFill>
            <a:prstDash val="dot"/>
            <a:round/>
            <a:headEnd w="lg" len="lg" type="none"/>
            <a:tailEnd w="lg" len="lg" type="none"/>
          </a:ln>
        </p:spPr>
      </p:cxnSp>
      <p:cxnSp>
        <p:nvCxnSpPr>
          <p:cNvPr id="700" name="Shape 700"/>
          <p:cNvCxnSpPr>
            <a:stCxn id="681" idx="0"/>
            <a:endCxn id="681" idx="0"/>
          </p:cNvCxnSpPr>
          <p:nvPr/>
        </p:nvCxnSpPr>
        <p:spPr>
          <a:xfrm>
            <a:off y="5112725" x="4658125"/>
            <a:ext cy="1223399" cx="0"/>
          </a:xfrm>
          <a:prstGeom prst="straightConnector1">
            <a:avLst/>
          </a:prstGeom>
          <a:noFill/>
          <a:ln w="19050" cap="flat">
            <a:solidFill>
              <a:srgbClr val="000000"/>
            </a:solidFill>
            <a:prstDash val="dot"/>
            <a:round/>
            <a:headEnd w="lg" len="lg" type="none"/>
            <a:tailEnd w="lg" len="lg" type="none"/>
          </a:ln>
        </p:spPr>
      </p:cxnSp>
      <p:cxnSp>
        <p:nvCxnSpPr>
          <p:cNvPr id="701" name="Shape 701"/>
          <p:cNvCxnSpPr>
            <a:stCxn id="681" idx="0"/>
            <a:endCxn id="681" idx="0"/>
          </p:cNvCxnSpPr>
          <p:nvPr/>
        </p:nvCxnSpPr>
        <p:spPr>
          <a:xfrm>
            <a:off y="5112725" x="5051198"/>
            <a:ext cy="1223399" cx="0"/>
          </a:xfrm>
          <a:prstGeom prst="straightConnector1">
            <a:avLst/>
          </a:prstGeom>
          <a:noFill/>
          <a:ln w="19050" cap="flat">
            <a:solidFill>
              <a:srgbClr val="000000"/>
            </a:solidFill>
            <a:prstDash val="dot"/>
            <a:round/>
            <a:headEnd w="lg" len="lg" type="none"/>
            <a:tailEnd w="lg" len="lg" type="none"/>
          </a:ln>
        </p:spPr>
      </p:cxnSp>
      <p:cxnSp>
        <p:nvCxnSpPr>
          <p:cNvPr id="702" name="Shape 702"/>
          <p:cNvCxnSpPr>
            <a:stCxn id="681" idx="0"/>
            <a:endCxn id="681" idx="0"/>
          </p:cNvCxnSpPr>
          <p:nvPr/>
        </p:nvCxnSpPr>
        <p:spPr>
          <a:xfrm>
            <a:off y="5112725" x="3779946"/>
            <a:ext cy="1223399" cx="0"/>
          </a:xfrm>
          <a:prstGeom prst="straightConnector1">
            <a:avLst/>
          </a:prstGeom>
          <a:noFill/>
          <a:ln w="19050" cap="flat">
            <a:solidFill>
              <a:srgbClr val="000000"/>
            </a:solidFill>
            <a:prstDash val="dot"/>
            <a:round/>
            <a:headEnd w="lg" len="lg" type="none"/>
            <a:tailEnd w="lg" len="lg" type="none"/>
          </a:ln>
        </p:spPr>
      </p:cxnSp>
      <p:cxnSp>
        <p:nvCxnSpPr>
          <p:cNvPr id="703" name="Shape 703"/>
          <p:cNvCxnSpPr>
            <a:stCxn id="681" idx="0"/>
            <a:endCxn id="681" idx="0"/>
          </p:cNvCxnSpPr>
          <p:nvPr/>
        </p:nvCxnSpPr>
        <p:spPr>
          <a:xfrm>
            <a:off y="5112725" x="5472176"/>
            <a:ext cy="1223399" cx="0"/>
          </a:xfrm>
          <a:prstGeom prst="straightConnector1">
            <a:avLst/>
          </a:prstGeom>
          <a:noFill/>
          <a:ln w="19050" cap="flat">
            <a:solidFill>
              <a:srgbClr val="000000"/>
            </a:solidFill>
            <a:prstDash val="dash"/>
            <a:round/>
            <a:headEnd w="lg" len="lg" type="none"/>
            <a:tailEnd w="lg" len="lg" type="none"/>
          </a:ln>
        </p:spPr>
      </p:cxnSp>
      <p:cxnSp>
        <p:nvCxnSpPr>
          <p:cNvPr id="704" name="Shape 704"/>
          <p:cNvCxnSpPr>
            <a:stCxn id="681" idx="0"/>
            <a:endCxn id="681" idx="0"/>
          </p:cNvCxnSpPr>
          <p:nvPr/>
        </p:nvCxnSpPr>
        <p:spPr>
          <a:xfrm>
            <a:off y="5112725" x="5167376"/>
            <a:ext cy="1223399" cx="0"/>
          </a:xfrm>
          <a:prstGeom prst="straightConnector1">
            <a:avLst/>
          </a:prstGeom>
          <a:noFill/>
          <a:ln w="19050" cap="flat">
            <a:solidFill>
              <a:srgbClr val="000000"/>
            </a:solidFill>
            <a:prstDash val="dot"/>
            <a:round/>
            <a:headEnd w="lg" len="lg" type="none"/>
            <a:tailEnd w="lg" len="lg" type="none"/>
          </a:ln>
        </p:spPr>
      </p:cxnSp>
      <p:cxnSp>
        <p:nvCxnSpPr>
          <p:cNvPr id="705" name="Shape 705"/>
          <p:cNvCxnSpPr>
            <a:stCxn id="681" idx="0"/>
            <a:endCxn id="681" idx="0"/>
          </p:cNvCxnSpPr>
          <p:nvPr/>
        </p:nvCxnSpPr>
        <p:spPr>
          <a:xfrm>
            <a:off y="5859626" x="2547600"/>
            <a:ext cy="0" cx="3851700"/>
          </a:xfrm>
          <a:prstGeom prst="straightConnector1">
            <a:avLst/>
          </a:prstGeom>
          <a:noFill/>
          <a:ln w="19050" cap="flat">
            <a:solidFill>
              <a:srgbClr val="000000"/>
            </a:solidFill>
            <a:prstDash val="solid"/>
            <a:round/>
            <a:headEnd w="lg" len="lg" type="none"/>
            <a:tailEnd w="lg" len="lg" type="none"/>
          </a:ln>
        </p:spPr>
      </p:cxnSp>
      <p:sp>
        <p:nvSpPr>
          <p:cNvPr id="706" name="Shape 706"/>
          <p:cNvSpPr txBox="1"/>
          <p:nvPr/>
        </p:nvSpPr>
        <p:spPr>
          <a:xfrm>
            <a:off y="6073200" x="3489900"/>
            <a:ext cy="338100" cx="265500"/>
          </a:xfrm>
          <a:prstGeom prst="rect">
            <a:avLst/>
          </a:prstGeom>
          <a:noFill/>
        </p:spPr>
        <p:txBody>
          <a:bodyPr bIns="91425" rIns="91425" lIns="91425" tIns="91425" anchor="t" anchorCtr="0">
            <a:noAutofit/>
          </a:bodyPr>
          <a:lstStyle/>
          <a:p>
            <a:pPr>
              <a:buNone/>
            </a:pPr>
            <a:r>
              <a:rPr sz="1000" lang="en"/>
              <a:t>3</a:t>
            </a:r>
          </a:p>
        </p:txBody>
      </p:sp>
      <p:sp>
        <p:nvSpPr>
          <p:cNvPr id="707" name="Shape 707"/>
          <p:cNvSpPr txBox="1"/>
          <p:nvPr/>
        </p:nvSpPr>
        <p:spPr>
          <a:xfrm>
            <a:off y="6073200" x="3947100"/>
            <a:ext cy="338100" cx="265500"/>
          </a:xfrm>
          <a:prstGeom prst="rect">
            <a:avLst/>
          </a:prstGeom>
          <a:noFill/>
        </p:spPr>
        <p:txBody>
          <a:bodyPr bIns="91425" rIns="91425" lIns="91425" tIns="91425" anchor="t" anchorCtr="0">
            <a:noAutofit/>
          </a:bodyPr>
          <a:lstStyle/>
          <a:p>
            <a:pPr rtl="0" lvl="0">
              <a:buNone/>
            </a:pPr>
            <a:r>
              <a:rPr sz="1000" lang="en"/>
              <a:t>3</a:t>
            </a:r>
          </a:p>
        </p:txBody>
      </p:sp>
      <p:sp>
        <p:nvSpPr>
          <p:cNvPr id="708" name="Shape 708"/>
          <p:cNvSpPr txBox="1"/>
          <p:nvPr/>
        </p:nvSpPr>
        <p:spPr>
          <a:xfrm>
            <a:off y="6073200" x="4709100"/>
            <a:ext cy="338100" cx="265500"/>
          </a:xfrm>
          <a:prstGeom prst="rect">
            <a:avLst/>
          </a:prstGeom>
          <a:noFill/>
        </p:spPr>
        <p:txBody>
          <a:bodyPr bIns="91425" rIns="91425" lIns="91425" tIns="91425" anchor="t" anchorCtr="0">
            <a:noAutofit/>
          </a:bodyPr>
          <a:lstStyle/>
          <a:p>
            <a:pPr rtl="0" lvl="0">
              <a:buNone/>
            </a:pPr>
            <a:r>
              <a:rPr sz="1000" lang="en"/>
              <a:t>3</a:t>
            </a:r>
          </a:p>
        </p:txBody>
      </p:sp>
      <p:sp>
        <p:nvSpPr>
          <p:cNvPr id="709" name="Shape 709"/>
          <p:cNvSpPr txBox="1"/>
          <p:nvPr/>
        </p:nvSpPr>
        <p:spPr>
          <a:xfrm>
            <a:off y="6073200" x="5190448"/>
            <a:ext cy="338100" cx="265500"/>
          </a:xfrm>
          <a:prstGeom prst="rect">
            <a:avLst/>
          </a:prstGeom>
          <a:noFill/>
        </p:spPr>
        <p:txBody>
          <a:bodyPr bIns="91425" rIns="91425" lIns="91425" tIns="91425" anchor="t" anchorCtr="0">
            <a:noAutofit/>
          </a:bodyPr>
          <a:lstStyle/>
          <a:p>
            <a:pPr rtl="0" lvl="0">
              <a:buNone/>
            </a:pPr>
            <a:r>
              <a:rPr sz="1000" lang="en"/>
              <a:t>3</a:t>
            </a:r>
          </a:p>
        </p:txBody>
      </p:sp>
      <p:sp>
        <p:nvSpPr>
          <p:cNvPr id="710" name="Shape 710"/>
          <p:cNvSpPr txBox="1"/>
          <p:nvPr/>
        </p:nvSpPr>
        <p:spPr>
          <a:xfrm>
            <a:off y="6073200" x="3706426"/>
            <a:ext cy="338100" cx="265500"/>
          </a:xfrm>
          <a:prstGeom prst="rect">
            <a:avLst/>
          </a:prstGeom>
          <a:noFill/>
        </p:spPr>
        <p:txBody>
          <a:bodyPr bIns="91425" rIns="91425" lIns="91425" tIns="91425" anchor="t" anchorCtr="0">
            <a:noAutofit/>
          </a:bodyPr>
          <a:lstStyle/>
          <a:p>
            <a:pPr rtl="0" lvl="0">
              <a:buNone/>
            </a:pPr>
            <a:r>
              <a:rPr sz="1000" lang="en"/>
              <a:t>2</a:t>
            </a:r>
          </a:p>
        </p:txBody>
      </p:sp>
      <p:sp>
        <p:nvSpPr>
          <p:cNvPr id="711" name="Shape 711"/>
          <p:cNvSpPr txBox="1"/>
          <p:nvPr/>
        </p:nvSpPr>
        <p:spPr>
          <a:xfrm>
            <a:off y="6073200" x="4989751"/>
            <a:ext cy="338100" cx="265500"/>
          </a:xfrm>
          <a:prstGeom prst="rect">
            <a:avLst/>
          </a:prstGeom>
          <a:noFill/>
        </p:spPr>
        <p:txBody>
          <a:bodyPr bIns="91425" rIns="91425" lIns="91425" tIns="91425" anchor="t" anchorCtr="0">
            <a:noAutofit/>
          </a:bodyPr>
          <a:lstStyle/>
          <a:p>
            <a:pPr rtl="0" lvl="0">
              <a:buNone/>
            </a:pPr>
            <a:r>
              <a:rPr sz="1000" lang="en"/>
              <a:t>2</a:t>
            </a:r>
          </a:p>
        </p:txBody>
      </p:sp>
      <p:sp>
        <p:nvSpPr>
          <p:cNvPr id="712" name="Shape 712"/>
          <p:cNvSpPr txBox="1"/>
          <p:nvPr/>
        </p:nvSpPr>
        <p:spPr>
          <a:xfrm>
            <a:off y="6073200" x="4328100"/>
            <a:ext cy="338100" cx="265500"/>
          </a:xfrm>
          <a:prstGeom prst="rect">
            <a:avLst/>
          </a:prstGeom>
          <a:noFill/>
        </p:spPr>
        <p:txBody>
          <a:bodyPr bIns="91425" rIns="91425" lIns="91425" tIns="91425" anchor="t" anchorCtr="0">
            <a:noAutofit/>
          </a:bodyPr>
          <a:lstStyle/>
          <a:p>
            <a:pPr rtl="0" lvl="0">
              <a:buNone/>
            </a:pPr>
            <a:r>
              <a:rPr sz="1000" lang="en"/>
              <a:t>4</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1" name="Shape 51"/>
        <p:cNvGrpSpPr/>
        <p:nvPr/>
      </p:nvGrpSpPr>
      <p:grpSpPr>
        <a:xfrm>
          <a:off y="0" x="0"/>
          <a:ext cy="0" cx="0"/>
          <a:chOff y="0" x="0"/>
          <a:chExt cy="0" cx="0"/>
        </a:xfrm>
      </p:grpSpPr>
      <p:sp>
        <p:nvSpPr>
          <p:cNvPr id="52" name="Shape 52"/>
          <p:cNvSpPr txBox="1"/>
          <p:nvPr>
            <p:ph type="ctrTitle"/>
          </p:nvPr>
        </p:nvSpPr>
        <p:spPr>
          <a:xfrm>
            <a:off y="2796923" x="685800"/>
            <a:ext cy="1546500" cx="7772400"/>
          </a:xfrm>
          <a:prstGeom prst="rect">
            <a:avLst/>
          </a:prstGeom>
        </p:spPr>
        <p:txBody>
          <a:bodyPr bIns="91425" rIns="91425" lIns="91425" tIns="91425" anchor="b" anchorCtr="0">
            <a:noAutofit/>
          </a:bodyPr>
          <a:lstStyle/>
          <a:p>
            <a:pPr rtl="0" lvl="0">
              <a:buNone/>
            </a:pPr>
            <a:r>
              <a:rPr lang="en"/>
              <a:t>II. Progress Throughout Quarter 2</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6" name="Shape 56"/>
        <p:cNvGrpSpPr/>
        <p:nvPr/>
      </p:nvGrpSpPr>
      <p:grpSpPr>
        <a:xfrm>
          <a:off y="0" x="0"/>
          <a:ext cy="0" cx="0"/>
          <a:chOff y="0" x="0"/>
          <a:chExt cy="0" cx="0"/>
        </a:xfrm>
      </p:grpSpPr>
      <p:sp>
        <p:nvSpPr>
          <p:cNvPr id="57" name="Shape 57"/>
          <p:cNvSpPr/>
          <p:nvPr/>
        </p:nvSpPr>
        <p:spPr>
          <a:xfrm>
            <a:off y="1417637" x="2766686"/>
            <a:ext cy="4813042" cx="3610627"/>
          </a:xfrm>
          <a:prstGeom prst="rect">
            <a:avLst/>
          </a:prstGeom>
          <a:blipFill>
            <a:blip r:embed="rId3"/>
            <a:stretch>
              <a:fillRect/>
            </a:stretch>
          </a:blipFill>
          <a:ln>
            <a:noFill/>
          </a:ln>
        </p:spPr>
      </p:sp>
      <p:sp>
        <p:nvSpPr>
          <p:cNvPr id="58" name="Shape 58"/>
          <p:cNvSpPr txBox="1"/>
          <p:nvPr>
            <p:ph type="title"/>
          </p:nvPr>
        </p:nvSpPr>
        <p:spPr>
          <a:xfrm>
            <a:off y="274637" x="457200"/>
            <a:ext cy="1143000" cx="8229600"/>
          </a:xfrm>
          <a:prstGeom prst="rect">
            <a:avLst/>
          </a:prstGeom>
        </p:spPr>
        <p:txBody>
          <a:bodyPr bIns="91425" rIns="91425" lIns="91425" tIns="91425" anchor="b" anchorCtr="0">
            <a:noAutofit/>
          </a:bodyPr>
          <a:lstStyle/>
          <a:p>
            <a:pPr rtl="0" lvl="0">
              <a:buNone/>
            </a:pPr>
            <a:r>
              <a:rPr lang="en"/>
              <a:t>Our Visit to the Airport</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 name="Shape 62"/>
        <p:cNvGrpSpPr/>
        <p:nvPr/>
      </p:nvGrpSpPr>
      <p:grpSpPr>
        <a:xfrm>
          <a:off y="0" x="0"/>
          <a:ext cy="0" cx="0"/>
          <a:chOff y="0" x="0"/>
          <a:chExt cy="0" cx="0"/>
        </a:xfrm>
      </p:grpSpPr>
      <p:sp>
        <p:nvSpPr>
          <p:cNvPr id="63" name="Shape 63"/>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New Objectives</a:t>
            </a:r>
          </a:p>
        </p:txBody>
      </p:sp>
      <p:sp>
        <p:nvSpPr>
          <p:cNvPr id="64" name="Shape 64"/>
          <p:cNvSpPr/>
          <p:nvPr/>
        </p:nvSpPr>
        <p:spPr>
          <a:xfrm>
            <a:off y="1668537" x="-68150"/>
            <a:ext cy="3875424" cx="9144000"/>
          </a:xfrm>
          <a:prstGeom prst="rect">
            <a:avLst/>
          </a:prstGeom>
          <a:blipFill>
            <a:blip r:embed="rId3"/>
            <a:stretch>
              <a:fillRect/>
            </a:stretch>
          </a:blipFill>
          <a:ln>
            <a:noFill/>
          </a:ln>
        </p:spPr>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 name="Shape 68"/>
        <p:cNvGrpSpPr/>
        <p:nvPr/>
      </p:nvGrpSpPr>
      <p:grpSpPr>
        <a:xfrm>
          <a:off y="0" x="0"/>
          <a:ext cy="0" cx="0"/>
          <a:chOff y="0" x="0"/>
          <a:chExt cy="0" cx="0"/>
        </a:xfrm>
      </p:grpSpPr>
      <p:sp>
        <p:nvSpPr>
          <p:cNvPr id="69" name="Shape 69"/>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Predictive Modeling: Baggage Claim Area</a:t>
            </a:r>
          </a:p>
        </p:txBody>
      </p:sp>
      <p:sp>
        <p:nvSpPr>
          <p:cNvPr id="70" name="Shape 70"/>
          <p:cNvSpPr/>
          <p:nvPr/>
        </p:nvSpPr>
        <p:spPr>
          <a:xfrm>
            <a:off y="-228600" x="0"/>
            <a:ext cy="7315200" cx="9144000"/>
          </a:xfrm>
          <a:prstGeom prst="rect">
            <a:avLst/>
          </a:prstGeom>
          <a:blipFill>
            <a:blip r:embed="rId3"/>
            <a:stretch>
              <a:fillRect/>
            </a:stretch>
          </a:blipFill>
          <a:ln>
            <a:noFill/>
          </a:ln>
        </p:spPr>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