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77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16E0E8FD-81CC-4E79-8549-9FD855E78B1E}">
  <a:tblStyle styleId="{16E0E8FD-81CC-4E79-8549-9FD855E78B1E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16320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Despite the uniformity of the array’s layout it is still necessary to collect calibration data to align the images</a:t>
            </a:r>
          </a:p>
          <a:p>
            <a:endParaRPr lang="en" sz="12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Data is collected by selecting three points on each image and then applying a transform matrix to rotate/translate the images to match the center cameras image</a:t>
            </a:r>
          </a:p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Describe the synthetic aperture shift</a:t>
            </a:r>
          </a:p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Describe</a:t>
            </a:r>
          </a:p>
          <a:p>
            <a:endParaRPr lang="en" sz="12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covert from matlab to c++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04800" rtl="0">
              <a:spcBef>
                <a:spcPts val="50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Made sure the model’s cameras were in place and would work in the program</a:t>
            </a:r>
          </a:p>
          <a:p>
            <a:pPr marL="457200" lvl="0" indent="-304800" rtl="0">
              <a:spcBef>
                <a:spcPts val="50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Test balls to obstruct</a:t>
            </a:r>
          </a:p>
          <a:p>
            <a:pPr marL="457200" lvl="0" indent="-304800" rtl="0">
              <a:spcBef>
                <a:spcPts val="50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One frame from each camera</a:t>
            </a:r>
          </a:p>
          <a:p>
            <a:pPr marL="457200" lvl="0" indent="-304800" rtl="0">
              <a:spcBef>
                <a:spcPts val="50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Run through the array’s program</a:t>
            </a:r>
          </a:p>
          <a:p>
            <a:pPr marL="457200" lvl="0" indent="-304800" rtl="0">
              <a:spcBef>
                <a:spcPts val="50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Able to focus properly</a:t>
            </a:r>
          </a:p>
          <a:p>
            <a:pPr marL="457200" lvl="0" indent="-304800" rtl="0">
              <a:lnSpc>
                <a:spcPct val="115000"/>
              </a:lnSpc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Nearly identical images</a:t>
            </a:r>
          </a:p>
          <a:p>
            <a:endParaRPr lang="en" sz="12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endParaRPr lang="en" sz="12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More realistic</a:t>
            </a:r>
          </a:p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Animation with human figures</a:t>
            </a:r>
          </a:p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Frames rendered then run through program</a:t>
            </a:r>
          </a:p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Compare with array frames</a:t>
            </a:r>
          </a:p>
          <a:p>
            <a:endParaRPr lang="en" sz="12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more cameras higher quality images</a:t>
            </a:r>
          </a:p>
          <a:p>
            <a:endParaRPr lang="e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this project was started in a Freshman multi-disciplinary class in the fall of 2012.</a:t>
            </a:r>
          </a:p>
          <a:p>
            <a:pPr lvl="0" rtl="0">
              <a:buNone/>
            </a:pPr>
            <a:r>
              <a:rPr lang="en"/>
              <a:t> </a:t>
            </a:r>
          </a:p>
          <a:p>
            <a:pPr lvl="0" rtl="0">
              <a:buNone/>
            </a:pPr>
            <a:r>
              <a:rPr lang="en"/>
              <a:t>the project was inspired by some research done at stanford university.</a:t>
            </a:r>
          </a:p>
          <a:p>
            <a:endParaRPr lang="en"/>
          </a:p>
          <a:p>
            <a:pPr>
              <a:buNone/>
            </a:pPr>
            <a:r>
              <a:rPr lang="en"/>
              <a:t>Multicamera arrays can be designed for a number of applications such as  high speed video, very high resolution imagery, and synthetic aperture imaging. 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spcBef>
                <a:spcPts val="600"/>
              </a:spcBef>
              <a:buClr>
                <a:srgbClr val="000000"/>
              </a:buClr>
              <a:buSzPct val="101851"/>
              <a:buFont typeface="Arial"/>
              <a:buChar char="•"/>
            </a:pPr>
            <a:r>
              <a:rPr lang="en" sz="1800"/>
              <a:t>Multiple cameras are used to simulate a single camera with a large aperture</a:t>
            </a:r>
          </a:p>
          <a:p>
            <a:pPr marL="457200" lvl="0" indent="-298450" rtl="0">
              <a:spcBef>
                <a:spcPts val="600"/>
              </a:spcBef>
              <a:buClr>
                <a:srgbClr val="000000"/>
              </a:buClr>
              <a:buSzPct val="101851"/>
              <a:buFont typeface="Arial"/>
              <a:buChar char="•"/>
            </a:pPr>
            <a:r>
              <a:rPr lang="en" sz="1800"/>
              <a:t>Larger aperture implies smaller depth of field</a:t>
            </a:r>
          </a:p>
          <a:p>
            <a:endParaRPr lang="en" sz="18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The system we’ll be describing was designed specifically to allow a user to see through occlusions in the field of view.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</a:rPr>
              <a:t>The ability to see through occlusions comes from the fact that each camera in the array has a different perspective of a scene [describe what’s shown in these images]</a:t>
            </a:r>
          </a:p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</a:rPr>
              <a:t>These images are then processed and combined to form what appears to be one single image or video</a:t>
            </a:r>
            <a:r>
              <a:rPr lang="en" sz="1200">
                <a:solidFill>
                  <a:srgbClr val="FF0000"/>
                </a:solidFill>
              </a:rPr>
              <a:t>-frame</a:t>
            </a:r>
          </a:p>
          <a:p>
            <a:endParaRPr lang="en" sz="1200">
              <a:solidFill>
                <a:srgbClr val="FF0000"/>
              </a:solidFill>
            </a:endParaRPr>
          </a:p>
          <a:p>
            <a:endParaRPr lang="en" sz="120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/>
              <a:t>arduino trigger individual frames from cameras, compres </a:t>
            </a:r>
            <a:r>
              <a:rPr lang="en" dirty="0" smtClean="0"/>
              <a:t>on</a:t>
            </a:r>
            <a:r>
              <a:rPr lang="en" baseline="0" dirty="0" smtClean="0"/>
              <a:t> the macs</a:t>
            </a:r>
            <a:r>
              <a:rPr lang="en" dirty="0" smtClean="0"/>
              <a:t> </a:t>
            </a:r>
            <a:r>
              <a:rPr lang="en" dirty="0"/>
              <a:t>and run via local network to the computer where images are processed.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covert from matlab to c++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MATLAB can quickly process image data, but cannot effectively handle and display streams of images</a:t>
            </a:r>
          </a:p>
          <a:p>
            <a:endParaRPr lang="en" sz="12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C++ is more effective at the accessory (non-processing) operations such as displaying images and GUIs</a:t>
            </a:r>
          </a:p>
          <a:p>
            <a:endParaRPr lang="en" sz="12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lvl="0" indent="-304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C++ is also comparable at data handling and excels at the continuous processing of multiple images</a:t>
            </a:r>
          </a:p>
          <a:p>
            <a:endParaRPr lang="en" sz="12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69018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 flipH="1">
            <a:off x="-3832" y="16052"/>
            <a:ext cx="10925833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14659" y="881"/>
            <a:ext cx="10500940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-846666" y="-881"/>
            <a:ext cx="2167466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-524933" y="-4974"/>
            <a:ext cx="1403434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082040" y="1656080"/>
            <a:ext cx="70509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082040" y="3230880"/>
            <a:ext cx="7035899" cy="92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Shape 34"/>
          <p:cNvGrpSpPr/>
          <p:nvPr/>
        </p:nvGrpSpPr>
        <p:grpSpPr>
          <a:xfrm>
            <a:off x="-6264" y="4933386"/>
            <a:ext cx="9150267" cy="3100650"/>
            <a:chOff x="-6264" y="4933386"/>
            <a:chExt cx="9150267" cy="3100650"/>
          </a:xfrm>
        </p:grpSpPr>
        <p:sp>
          <p:nvSpPr>
            <p:cNvPr id="35" name="Shape 35"/>
            <p:cNvSpPr/>
            <p:nvPr/>
          </p:nvSpPr>
          <p:spPr>
            <a:xfrm>
              <a:off x="-7" y="5537200"/>
              <a:ext cx="9144008" cy="1574769"/>
            </a:xfrm>
            <a:custGeom>
              <a:avLst/>
              <a:gdLst/>
              <a:ahLst/>
              <a:cxnLst/>
              <a:rect l="0" t="0" r="0" b="0"/>
              <a:pathLst>
                <a:path w="9144009" h="1257301" extrusionOk="0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5400000" flipH="1">
              <a:off x="3018543" y="1908578"/>
              <a:ext cx="3100650" cy="9150266"/>
            </a:xfrm>
            <a:custGeom>
              <a:avLst/>
              <a:gdLst/>
              <a:ahLst/>
              <a:cxnLst/>
              <a:rect l="0" t="0" r="0" b="0"/>
              <a:pathLst>
                <a:path w="8053639" h="6879900" extrusionOk="0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7" y="5740400"/>
              <a:ext cx="9144010" cy="1574769"/>
            </a:xfrm>
            <a:custGeom>
              <a:avLst/>
              <a:gdLst/>
              <a:ahLst/>
              <a:cxnLst/>
              <a:rect l="0" t="0" r="0" b="0"/>
              <a:pathLst>
                <a:path w="9144011" h="1257301" extrusionOk="0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152400" algn="ctr" rtl="0">
              <a:buSzPct val="100000"/>
              <a:buFont typeface="Trebuchet MS"/>
              <a:buNone/>
              <a:defRPr sz="2400"/>
            </a:lvl1pPr>
            <a:lvl2pPr marL="0" indent="152400" algn="ctr" rtl="0">
              <a:buSzPct val="100000"/>
              <a:buFont typeface="Trebuchet MS"/>
              <a:buNone/>
              <a:defRPr sz="2400"/>
            </a:lvl2pPr>
            <a:lvl3pPr marL="0" indent="152400" algn="ctr" rtl="0">
              <a:buSzPct val="100000"/>
              <a:buFont typeface="Trebuchet MS"/>
              <a:buNone/>
              <a:defRPr sz="2400"/>
            </a:lvl3pPr>
            <a:lvl4pPr marL="0" indent="152400" algn="ctr" rtl="0">
              <a:buSzPct val="100000"/>
              <a:buFont typeface="Trebuchet MS"/>
              <a:buNone/>
              <a:defRPr sz="2400"/>
            </a:lvl4pPr>
            <a:lvl5pPr marL="0" indent="152400" algn="ctr" rtl="0">
              <a:buSzPct val="100000"/>
              <a:buFont typeface="Trebuchet MS"/>
              <a:buNone/>
              <a:defRPr sz="2400"/>
            </a:lvl5pPr>
            <a:lvl6pPr marL="0" indent="152400" algn="ctr" rtl="0">
              <a:buSzPct val="100000"/>
              <a:buFont typeface="Trebuchet MS"/>
              <a:buNone/>
              <a:defRPr sz="2400"/>
            </a:lvl6pPr>
            <a:lvl7pPr marL="0" indent="152400" algn="ctr" rtl="0">
              <a:buSzPct val="100000"/>
              <a:buFont typeface="Trebuchet MS"/>
              <a:buNone/>
              <a:defRPr sz="2400"/>
            </a:lvl7pPr>
            <a:lvl8pPr marL="0" indent="152400" algn="ctr" rtl="0">
              <a:buSzPct val="100000"/>
              <a:buFont typeface="Trebuchet MS"/>
              <a:buNone/>
              <a:defRPr sz="2400"/>
            </a:lvl8pPr>
            <a:lvl9pPr marL="0" indent="152400" algn="ctr" rtl="0">
              <a:buSzPct val="100000"/>
              <a:buFont typeface="Trebuchet MS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727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media" Target="../media/media2.avi"/><Relationship Id="rId7" Type="http://schemas.openxmlformats.org/officeDocument/2006/relationships/image" Target="../media/image11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avi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media" Target="../media/media4.avi"/><Relationship Id="rId7" Type="http://schemas.openxmlformats.org/officeDocument/2006/relationships/image" Target="../media/image13.png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avi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1082040" y="1656080"/>
            <a:ext cx="7050900" cy="1470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Multicamera Array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853451" y="3230875"/>
            <a:ext cx="7771800" cy="925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>
              <a:buNone/>
            </a:pPr>
            <a:r>
              <a:rPr lang="en"/>
              <a:t>Matt Casella, Elizabeth Dinella, Killian Coddington, Nate Bellavia   </a:t>
            </a:r>
          </a:p>
        </p:txBody>
      </p:sp>
      <p:sp>
        <p:nvSpPr>
          <p:cNvPr id="43" name="Shape 43"/>
          <p:cNvSpPr/>
          <p:nvPr/>
        </p:nvSpPr>
        <p:spPr>
          <a:xfrm>
            <a:off x="2764700" y="4818750"/>
            <a:ext cx="3685700" cy="15638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457200" y="1254100"/>
            <a:ext cx="8229600" cy="5245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Calibration</a:t>
            </a:r>
          </a:p>
          <a:p>
            <a:endParaRPr lang="en" dirty="0"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Synthetic aperture </a:t>
            </a:r>
            <a:r>
              <a:rPr lang="en" dirty="0" smtClean="0"/>
              <a:t>through image shifting</a:t>
            </a:r>
            <a:endParaRPr lang="en" dirty="0"/>
          </a:p>
          <a:p>
            <a:endParaRPr lang="en" dirty="0"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GUI</a:t>
            </a:r>
          </a:p>
          <a:p>
            <a:endParaRPr lang="en" dirty="0"/>
          </a:p>
        </p:txBody>
      </p:sp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57200" y="77245"/>
            <a:ext cx="8229600" cy="818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Components of the software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724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Matlab to C++ translation </a:t>
            </a:r>
            <a:r>
              <a:rPr lang="en" dirty="0" smtClean="0"/>
              <a:t>complete</a:t>
            </a:r>
          </a:p>
          <a:p>
            <a:pPr marL="0" indent="0">
              <a:buNone/>
            </a:pPr>
            <a:endParaRPr lang="en" dirty="0" smtClean="0"/>
          </a:p>
          <a:p>
            <a:r>
              <a:rPr lang="en" dirty="0" smtClean="0"/>
              <a:t>Result: 400% faster processing</a:t>
            </a:r>
          </a:p>
          <a:p>
            <a:pPr lvl="1"/>
            <a:r>
              <a:rPr lang="en" dirty="0" smtClean="0"/>
              <a:t>16 frames per second</a:t>
            </a:r>
          </a:p>
          <a:p>
            <a:pPr marL="457200" lvl="1" indent="0">
              <a:buNone/>
            </a:pPr>
            <a:endParaRPr lang="en" dirty="0" smtClean="0"/>
          </a:p>
          <a:p>
            <a:r>
              <a:rPr lang="en" dirty="0" smtClean="0"/>
              <a:t>Limitations: capture rate of cameras</a:t>
            </a:r>
          </a:p>
          <a:p>
            <a:pPr lvl="1"/>
            <a:endParaRPr lang="en" dirty="0"/>
          </a:p>
          <a:p>
            <a:pPr lvl="0" rtl="0">
              <a:buNone/>
            </a:pPr>
            <a:r>
              <a:rPr lang="en" dirty="0"/>
              <a:t>		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57200" y="133820"/>
            <a:ext cx="8229600" cy="780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Progress to date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/>
        </p:nvSpPr>
        <p:spPr>
          <a:xfrm>
            <a:off x="898204" y="560500"/>
            <a:ext cx="7347600" cy="5736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362675"/>
            <a:ext cx="8229600" cy="513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remove remaining bottlenecks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 dirty="0"/>
              <a:t>File stream </a:t>
            </a:r>
          </a:p>
          <a:p>
            <a:endParaRPr lang="en" dirty="0"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-US" dirty="0" smtClean="0"/>
              <a:t>S</a:t>
            </a:r>
            <a:r>
              <a:rPr lang="en" dirty="0" smtClean="0"/>
              <a:t>oftware optimization</a:t>
            </a:r>
            <a:endParaRPr lang="en" dirty="0"/>
          </a:p>
          <a:p>
            <a:endParaRPr lang="en" dirty="0"/>
          </a:p>
          <a:p>
            <a:endParaRPr lang="en" dirty="0"/>
          </a:p>
        </p:txBody>
      </p:sp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133820"/>
            <a:ext cx="8229600" cy="780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Next Steps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533400" y="1049401"/>
            <a:ext cx="8229600" cy="5543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Increase frame rate of prototype by improving image processing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b="1" dirty="0"/>
              <a:t>Develop and validate a predictive model to facilitate analysis of alternate configurations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Conduct cost/performance trade-off study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150345"/>
            <a:ext cx="8229600" cy="840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Summer Objectives</a:t>
            </a:r>
          </a:p>
        </p:txBody>
      </p:sp>
    </p:spTree>
    <p:extLst>
      <p:ext uri="{BB962C8B-B14F-4D97-AF65-F5344CB8AC3E}">
        <p14:creationId xmlns:p14="http://schemas.microsoft.com/office/powerpoint/2010/main" val="4761347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dirty="0" smtClean="0"/>
              <a:t>Predictive Model</a:t>
            </a:r>
            <a:endParaRPr lang="en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600200"/>
            <a:ext cx="9105900" cy="45529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dirty="0"/>
              <a:t>Static </a:t>
            </a:r>
            <a:r>
              <a:rPr lang="en" dirty="0" smtClean="0"/>
              <a:t>Validation</a:t>
            </a:r>
            <a:endParaRPr lang="en" dirty="0"/>
          </a:p>
        </p:txBody>
      </p:sp>
      <p:pic>
        <p:nvPicPr>
          <p:cNvPr id="4" name="StaticModel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86291" y="2069804"/>
            <a:ext cx="4357709" cy="3361661"/>
          </a:xfrm>
          <a:prstGeom prst="rect">
            <a:avLst/>
          </a:prstGeom>
        </p:spPr>
      </p:pic>
      <p:pic>
        <p:nvPicPr>
          <p:cNvPr id="7" name="StaticLive1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81000" y="2069804"/>
            <a:ext cx="4267200" cy="341376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Dynamic Validation</a:t>
            </a:r>
          </a:p>
        </p:txBody>
      </p:sp>
      <p:pic>
        <p:nvPicPr>
          <p:cNvPr id="2" name="testvid-1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84388" y="2209800"/>
            <a:ext cx="4247445" cy="3276600"/>
          </a:xfrm>
          <a:prstGeom prst="rect">
            <a:avLst/>
          </a:prstGeom>
        </p:spPr>
      </p:pic>
      <p:pic>
        <p:nvPicPr>
          <p:cNvPr id="3" name="DynamicLive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7200" y="2209799"/>
            <a:ext cx="4233531" cy="3265867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Alternate Configurations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Different cameras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Number of cameras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Placement of cameras</a:t>
            </a:r>
          </a:p>
          <a:p>
            <a:endParaRPr lang="en"/>
          </a:p>
        </p:txBody>
      </p:sp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M</a:t>
            </a:r>
            <a:r>
              <a:rPr lang="en" dirty="0" smtClean="0"/>
              <a:t>odel Applications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 smtClean="0"/>
              <a:t>Point Grey cameras </a:t>
            </a:r>
            <a:r>
              <a:rPr lang="en" dirty="0"/>
              <a:t>used in prototype cost ~$650 each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Other potential cameras available for a cost of ~$25 each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Planning to model and test system using Raspberry Pi cameras to determine impact on image quality and frame rate</a:t>
            </a:r>
          </a:p>
          <a:p>
            <a:pPr marL="457200" lvl="0" indent="-4318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Work currently in progress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457200" y="449150"/>
            <a:ext cx="8229600" cy="103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Cost/Performance Tradeoffs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Motivated by work done by Stanford PhD students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RIT Prototype developed during 2012-2013 academic year by students in the Freshman Imaging Project class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Origins of project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 smtClean="0"/>
              <a:t>Demonstrated significantly </a:t>
            </a:r>
            <a:r>
              <a:rPr lang="en" dirty="0"/>
              <a:t>improved performance by translating processing routines</a:t>
            </a:r>
          </a:p>
          <a:p>
            <a:endParaRPr lang="en" dirty="0"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Validated predictive model to allow rapid assessment of alternate architectures</a:t>
            </a:r>
          </a:p>
          <a:p>
            <a:endParaRPr lang="en" dirty="0"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Anticipate completing cost/performance trade offs by end of summer</a:t>
            </a:r>
          </a:p>
        </p:txBody>
      </p:sp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Summary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457200" y="160034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</a:p>
          <a:p>
            <a:endParaRPr lang="en" sz="14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Acknowledgements</a:t>
            </a:r>
          </a:p>
        </p:txBody>
      </p:sp>
      <p:graphicFrame>
        <p:nvGraphicFramePr>
          <p:cNvPr id="209" name="Shape 209"/>
          <p:cNvGraphicFramePr/>
          <p:nvPr>
            <p:extLst>
              <p:ext uri="{D42A27DB-BD31-4B8C-83A1-F6EECF244321}">
                <p14:modId xmlns:p14="http://schemas.microsoft.com/office/powerpoint/2010/main" val="203750858"/>
              </p:ext>
            </p:extLst>
          </p:nvPr>
        </p:nvGraphicFramePr>
        <p:xfrm>
          <a:off x="564200" y="1659600"/>
          <a:ext cx="8015600" cy="4780950"/>
        </p:xfrm>
        <a:graphic>
          <a:graphicData uri="http://schemas.openxmlformats.org/drawingml/2006/table">
            <a:tbl>
              <a:tblPr>
                <a:noFill/>
                <a:tableStyleId>{16E0E8FD-81CC-4E79-8549-9FD855E78B1E}</a:tableStyleId>
              </a:tblPr>
              <a:tblGrid>
                <a:gridCol w="2003900"/>
                <a:gridCol w="2003900"/>
                <a:gridCol w="2003900"/>
                <a:gridCol w="2003900"/>
              </a:tblGrid>
              <a:tr h="1352550">
                <a:tc>
                  <a:txBody>
                    <a:bodyPr/>
                    <a:lstStyle/>
                    <a:p>
                      <a:pPr lvl="0" rtl="0">
                        <a:buClr>
                          <a:srgbClr val="000000"/>
                        </a:buClr>
                        <a:buSzPct val="55000"/>
                        <a:buFont typeface="Arial"/>
                        <a:buNone/>
                      </a:pPr>
                      <a:r>
                        <a:rPr lang="en" sz="2000" dirty="0"/>
                        <a:t>Dan Smialek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 i="1" dirty="0"/>
                        <a:t>RIT Carlson Center Facilities Manager</a:t>
                      </a:r>
                    </a:p>
                    <a:p>
                      <a:endParaRPr lang="en" i="1" dirty="0"/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Clr>
                          <a:srgbClr val="000000"/>
                        </a:buClr>
                        <a:buSzPct val="55000"/>
                        <a:buFont typeface="Arial"/>
                        <a:buNone/>
                      </a:pPr>
                      <a:r>
                        <a:rPr lang="en" sz="2000" dirty="0"/>
                        <a:t>Joe Pow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 i="1" dirty="0"/>
                        <a:t>RIT </a:t>
                      </a:r>
                      <a:r>
                        <a:rPr lang="en" i="1" dirty="0" smtClean="0"/>
                        <a:t>CIS Associate </a:t>
                      </a:r>
                      <a:r>
                        <a:rPr lang="en" i="1" dirty="0"/>
                        <a:t>Director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Clr>
                          <a:srgbClr val="000000"/>
                        </a:buClr>
                        <a:buSzPct val="55000"/>
                        <a:buFont typeface="Arial"/>
                        <a:buNone/>
                      </a:pPr>
                      <a:r>
                        <a:rPr lang="en" sz="2000"/>
                        <a:t>Dr. Roger Easton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 i="1"/>
                        <a:t>RIT Professor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Clr>
                          <a:srgbClr val="000000"/>
                        </a:buClr>
                        <a:buSzPct val="55000"/>
                        <a:buFont typeface="Arial"/>
                        <a:buNone/>
                      </a:pPr>
                      <a:r>
                        <a:rPr lang="en" sz="2000"/>
                        <a:t>Bob Callens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/>
                        <a:t>Intern Program Coordinator</a:t>
                      </a:r>
                    </a:p>
                    <a:p>
                      <a:endParaRPr lang="en"/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7350">
                <a:tc>
                  <a:txBody>
                    <a:bodyPr/>
                    <a:lstStyle/>
                    <a:p>
                      <a:pPr lvl="0" rtl="0">
                        <a:buClr>
                          <a:srgbClr val="000000"/>
                        </a:buClr>
                        <a:buSzPct val="55000"/>
                        <a:buFont typeface="Arial"/>
                        <a:buNone/>
                      </a:pPr>
                      <a:r>
                        <a:rPr lang="en" sz="2000"/>
                        <a:t>Philip Salvaggio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 i="1"/>
                        <a:t>RIT Imaging Science PhD Student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Clr>
                          <a:srgbClr val="000000"/>
                        </a:buClr>
                        <a:buSzPct val="55000"/>
                        <a:buFont typeface="Arial"/>
                        <a:buNone/>
                      </a:pPr>
                      <a:r>
                        <a:rPr lang="en" sz="2000" dirty="0"/>
                        <a:t>Dr. </a:t>
                      </a:r>
                      <a:r>
                        <a:rPr lang="en" sz="2000" dirty="0" smtClean="0"/>
                        <a:t>Mar</a:t>
                      </a:r>
                      <a:r>
                        <a:rPr lang="en-US" sz="2000" dirty="0" smtClean="0"/>
                        <a:t>í</a:t>
                      </a:r>
                      <a:r>
                        <a:rPr lang="en" sz="2000" dirty="0" smtClean="0"/>
                        <a:t>a </a:t>
                      </a:r>
                      <a:r>
                        <a:rPr lang="en" sz="2000" dirty="0"/>
                        <a:t>Helguera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 i="1" dirty="0"/>
                        <a:t>RIT Associate Professor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Clr>
                          <a:srgbClr val="000000"/>
                        </a:buClr>
                        <a:buSzPct val="55000"/>
                        <a:buFont typeface="Arial"/>
                        <a:buNone/>
                      </a:pPr>
                      <a:r>
                        <a:rPr lang="en" sz="2000"/>
                        <a:t>Jason Faulring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 i="1"/>
                        <a:t>RIT Systems Integration Engineer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Clr>
                          <a:srgbClr val="000000"/>
                        </a:buClr>
                        <a:buSzPct val="55000"/>
                        <a:buFont typeface="Arial"/>
                        <a:buNone/>
                      </a:pPr>
                      <a:r>
                        <a:rPr lang="en" sz="2000"/>
                        <a:t>Dr. Carl Salvaggio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 i="1"/>
                        <a:t>RIT Professor</a:t>
                      </a:r>
                    </a:p>
                    <a:p>
                      <a:endParaRPr lang="en" i="1"/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105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2000" dirty="0"/>
                        <a:t>Stefi Baum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 dirty="0"/>
                        <a:t>Director of </a:t>
                      </a:r>
                      <a:r>
                        <a:rPr lang="en" dirty="0" smtClean="0"/>
                        <a:t>CFC Center for</a:t>
                      </a:r>
                      <a:r>
                        <a:rPr lang="en" baseline="0" dirty="0" smtClean="0"/>
                        <a:t> </a:t>
                      </a:r>
                      <a:r>
                        <a:rPr lang="en" dirty="0" smtClean="0"/>
                        <a:t>Imaging </a:t>
                      </a:r>
                      <a:r>
                        <a:rPr lang="en" dirty="0"/>
                        <a:t>Science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Clr>
                          <a:srgbClr val="000000"/>
                        </a:buClr>
                        <a:buSzPct val="55000"/>
                        <a:buFont typeface="Arial"/>
                        <a:buNone/>
                      </a:pPr>
                      <a:r>
                        <a:rPr lang="en" sz="2000" dirty="0"/>
                        <a:t>Billy Frey 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 dirty="0" smtClean="0"/>
                        <a:t>Imaging Science </a:t>
                      </a:r>
                      <a:r>
                        <a:rPr lang="en" dirty="0"/>
                        <a:t>undergraduate student </a:t>
                      </a:r>
                    </a:p>
                    <a:p>
                      <a:endParaRPr lang="en" dirty="0"/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2000" dirty="0"/>
                        <a:t>Lindsey Schwartz</a:t>
                      </a:r>
                    </a:p>
                    <a:p>
                      <a:pPr lvl="0" rtl="0"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" dirty="0" smtClean="0"/>
                        <a:t>Imaging Science </a:t>
                      </a:r>
                      <a:r>
                        <a:rPr lang="en" dirty="0"/>
                        <a:t>undergraduate student </a:t>
                      </a:r>
                    </a:p>
                    <a:p>
                      <a:endParaRPr lang="en" dirty="0"/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Synthetic Aperture Imaging</a:t>
            </a:r>
          </a:p>
        </p:txBody>
      </p:sp>
      <p:sp>
        <p:nvSpPr>
          <p:cNvPr id="55" name="Shape 55"/>
          <p:cNvSpPr/>
          <p:nvPr/>
        </p:nvSpPr>
        <p:spPr>
          <a:xfrm rot="10800000">
            <a:off x="980975" y="1674525"/>
            <a:ext cx="6702849" cy="47522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6" name="Shape 56"/>
          <p:cNvSpPr txBox="1"/>
          <p:nvPr/>
        </p:nvSpPr>
        <p:spPr>
          <a:xfrm>
            <a:off x="6163950" y="6180475"/>
            <a:ext cx="2148299" cy="5012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dk2"/>
                </a:solidFill>
              </a:rPr>
              <a:t>Reference: Marc Levoy</a:t>
            </a:r>
          </a:p>
        </p:txBody>
      </p:sp>
      <p:sp>
        <p:nvSpPr>
          <p:cNvPr id="57" name="Shape 57"/>
          <p:cNvSpPr/>
          <p:nvPr/>
        </p:nvSpPr>
        <p:spPr>
          <a:xfrm>
            <a:off x="1677099" y="2706249"/>
            <a:ext cx="434149" cy="5837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228600" y="-106362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Basic Concept</a:t>
            </a:r>
          </a:p>
        </p:txBody>
      </p:sp>
      <p:sp>
        <p:nvSpPr>
          <p:cNvPr id="63" name="Shape 63"/>
          <p:cNvSpPr/>
          <p:nvPr/>
        </p:nvSpPr>
        <p:spPr>
          <a:xfrm>
            <a:off x="1301025" y="1797625"/>
            <a:ext cx="858900" cy="559799"/>
          </a:xfrm>
          <a:prstGeom prst="rect">
            <a:avLst/>
          </a:prstGeom>
          <a:solidFill>
            <a:srgbClr val="00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1301025" y="3282062"/>
            <a:ext cx="858900" cy="559799"/>
          </a:xfrm>
          <a:prstGeom prst="rect">
            <a:avLst/>
          </a:prstGeom>
          <a:solidFill>
            <a:srgbClr val="00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1301025" y="4766500"/>
            <a:ext cx="858900" cy="559799"/>
          </a:xfrm>
          <a:prstGeom prst="rect">
            <a:avLst/>
          </a:prstGeom>
          <a:solidFill>
            <a:srgbClr val="00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 rot="-5400000">
            <a:off x="2029274" y="1935774"/>
            <a:ext cx="544800" cy="283499"/>
          </a:xfrm>
          <a:prstGeom prst="trapezoid">
            <a:avLst>
              <a:gd name="adj" fmla="val 25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7" name="Shape 67"/>
          <p:cNvSpPr/>
          <p:nvPr/>
        </p:nvSpPr>
        <p:spPr>
          <a:xfrm rot="-5400000">
            <a:off x="2029274" y="4904674"/>
            <a:ext cx="544800" cy="283499"/>
          </a:xfrm>
          <a:prstGeom prst="trapezoid">
            <a:avLst>
              <a:gd name="adj" fmla="val 25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8" name="Shape 68"/>
          <p:cNvSpPr/>
          <p:nvPr/>
        </p:nvSpPr>
        <p:spPr>
          <a:xfrm rot="-5400000">
            <a:off x="2029274" y="3420224"/>
            <a:ext cx="544800" cy="283499"/>
          </a:xfrm>
          <a:prstGeom prst="trapezoid">
            <a:avLst>
              <a:gd name="adj" fmla="val 25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4376975" y="3014750"/>
            <a:ext cx="563999" cy="1060799"/>
          </a:xfrm>
          <a:prstGeom prst="rect">
            <a:avLst/>
          </a:prstGeom>
          <a:solidFill>
            <a:srgbClr val="38761D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70" name="Shape 70"/>
          <p:cNvCxnSpPr>
            <a:endCxn id="67" idx="2"/>
          </p:cNvCxnSpPr>
          <p:nvPr/>
        </p:nvCxnSpPr>
        <p:spPr>
          <a:xfrm flipH="1">
            <a:off x="2443424" y="3562024"/>
            <a:ext cx="4442100" cy="1484400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1" name="Shape 71"/>
          <p:cNvCxnSpPr>
            <a:stCxn id="72" idx="2"/>
            <a:endCxn id="66" idx="2"/>
          </p:cNvCxnSpPr>
          <p:nvPr/>
        </p:nvCxnSpPr>
        <p:spPr>
          <a:xfrm rot="10800000">
            <a:off x="2443424" y="2077524"/>
            <a:ext cx="4319324" cy="1484449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3" name="Shape 73"/>
          <p:cNvCxnSpPr>
            <a:stCxn id="72" idx="2"/>
            <a:endCxn id="69" idx="3"/>
          </p:cNvCxnSpPr>
          <p:nvPr/>
        </p:nvCxnSpPr>
        <p:spPr>
          <a:xfrm rot="10800000">
            <a:off x="4940974" y="3545149"/>
            <a:ext cx="1821774" cy="16825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4" name="Shape 74"/>
          <p:cNvCxnSpPr>
            <a:stCxn id="69" idx="1"/>
          </p:cNvCxnSpPr>
          <p:nvPr/>
        </p:nvCxnSpPr>
        <p:spPr>
          <a:xfrm rot="10800000">
            <a:off x="4039475" y="3545149"/>
            <a:ext cx="337499" cy="0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5" name="Shape 75"/>
          <p:cNvCxnSpPr/>
          <p:nvPr/>
        </p:nvCxnSpPr>
        <p:spPr>
          <a:xfrm rot="10800000">
            <a:off x="3586050" y="3561975"/>
            <a:ext cx="337499" cy="0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6" name="Shape 76"/>
          <p:cNvCxnSpPr/>
          <p:nvPr/>
        </p:nvCxnSpPr>
        <p:spPr>
          <a:xfrm rot="10800000">
            <a:off x="3017350" y="3561975"/>
            <a:ext cx="337499" cy="0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7" name="Shape 77"/>
          <p:cNvCxnSpPr/>
          <p:nvPr/>
        </p:nvCxnSpPr>
        <p:spPr>
          <a:xfrm rot="10800000">
            <a:off x="2443525" y="3561975"/>
            <a:ext cx="337499" cy="0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78" name="Shape 78"/>
          <p:cNvSpPr txBox="1"/>
          <p:nvPr/>
        </p:nvSpPr>
        <p:spPr>
          <a:xfrm>
            <a:off x="914400" y="5602475"/>
            <a:ext cx="1895099" cy="5597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000"/>
              <a:t>Cameras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3840950" y="5602475"/>
            <a:ext cx="1772099" cy="5597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000"/>
              <a:t>Occluder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7100400" y="5521775"/>
            <a:ext cx="1381199" cy="721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000"/>
              <a:t>Object</a:t>
            </a:r>
          </a:p>
        </p:txBody>
      </p:sp>
      <p:cxnSp>
        <p:nvCxnSpPr>
          <p:cNvPr id="81" name="Shape 81"/>
          <p:cNvCxnSpPr>
            <a:stCxn id="80" idx="0"/>
          </p:cNvCxnSpPr>
          <p:nvPr/>
        </p:nvCxnSpPr>
        <p:spPr>
          <a:xfrm rot="10800000">
            <a:off x="7226999" y="4221574"/>
            <a:ext cx="563999" cy="13002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2" name="Shape 82"/>
          <p:cNvSpPr/>
          <p:nvPr/>
        </p:nvSpPr>
        <p:spPr>
          <a:xfrm>
            <a:off x="6779250" y="3124725"/>
            <a:ext cx="490799" cy="874500"/>
          </a:xfrm>
          <a:prstGeom prst="rect">
            <a:avLst/>
          </a:prstGeom>
          <a:solidFill>
            <a:srgbClr val="E45A1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32244"/>
            <a:ext cx="8229600" cy="686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6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is a Multi-Camera Array?</a:t>
            </a:r>
          </a:p>
        </p:txBody>
      </p:sp>
      <p:sp>
        <p:nvSpPr>
          <p:cNvPr id="88" name="Shape 88"/>
          <p:cNvSpPr/>
          <p:nvPr/>
        </p:nvSpPr>
        <p:spPr>
          <a:xfrm>
            <a:off x="-179199" y="1105989"/>
            <a:ext cx="3167475" cy="27222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9" name="Shape 89"/>
          <p:cNvSpPr/>
          <p:nvPr/>
        </p:nvSpPr>
        <p:spPr>
          <a:xfrm>
            <a:off x="2988262" y="1100575"/>
            <a:ext cx="3167475" cy="27222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90" name="Shape 90"/>
          <p:cNvSpPr/>
          <p:nvPr/>
        </p:nvSpPr>
        <p:spPr>
          <a:xfrm>
            <a:off x="6125350" y="1120275"/>
            <a:ext cx="3167475" cy="268284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91" name="Shape 91"/>
          <p:cNvSpPr/>
          <p:nvPr/>
        </p:nvSpPr>
        <p:spPr>
          <a:xfrm>
            <a:off x="2606174" y="4015875"/>
            <a:ext cx="3716450" cy="272224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348350" y="134020"/>
            <a:ext cx="8229600" cy="785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Prototype Architecture</a:t>
            </a:r>
          </a:p>
        </p:txBody>
      </p:sp>
      <p:sp>
        <p:nvSpPr>
          <p:cNvPr id="97" name="Shape 97"/>
          <p:cNvSpPr/>
          <p:nvPr/>
        </p:nvSpPr>
        <p:spPr>
          <a:xfrm rot="10800000">
            <a:off x="1051124" y="2407225"/>
            <a:ext cx="858900" cy="559799"/>
          </a:xfrm>
          <a:prstGeom prst="rect">
            <a:avLst/>
          </a:prstGeom>
          <a:solidFill>
            <a:srgbClr val="00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8" name="Shape 98"/>
          <p:cNvSpPr/>
          <p:nvPr/>
        </p:nvSpPr>
        <p:spPr>
          <a:xfrm rot="5400000">
            <a:off x="636974" y="2545375"/>
            <a:ext cx="544800" cy="283499"/>
          </a:xfrm>
          <a:prstGeom prst="trapezoid">
            <a:avLst>
              <a:gd name="adj" fmla="val 25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9" name="Shape 99"/>
          <p:cNvSpPr/>
          <p:nvPr/>
        </p:nvSpPr>
        <p:spPr>
          <a:xfrm>
            <a:off x="2769275" y="2184312"/>
            <a:ext cx="740400" cy="1005600"/>
          </a:xfrm>
          <a:prstGeom prst="rect">
            <a:avLst/>
          </a:prstGeom>
          <a:solidFill>
            <a:srgbClr val="274E1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6379400" y="1988725"/>
            <a:ext cx="1731900" cy="1396800"/>
          </a:xfrm>
          <a:prstGeom prst="rect">
            <a:avLst/>
          </a:prstGeom>
          <a:solidFill>
            <a:srgbClr val="43434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101" name="Shape 101"/>
          <p:cNvCxnSpPr>
            <a:stCxn id="97" idx="1"/>
          </p:cNvCxnSpPr>
          <p:nvPr/>
        </p:nvCxnSpPr>
        <p:spPr>
          <a:xfrm rot="10800000" flipH="1">
            <a:off x="1910025" y="2685025"/>
            <a:ext cx="893099" cy="20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2" name="Shape 102"/>
          <p:cNvCxnSpPr>
            <a:stCxn id="99" idx="3"/>
          </p:cNvCxnSpPr>
          <p:nvPr/>
        </p:nvCxnSpPr>
        <p:spPr>
          <a:xfrm rot="10800000" flipH="1">
            <a:off x="3509675" y="2686812"/>
            <a:ext cx="1221899" cy="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03" name="Shape 103"/>
          <p:cNvSpPr txBox="1"/>
          <p:nvPr/>
        </p:nvSpPr>
        <p:spPr>
          <a:xfrm>
            <a:off x="914925" y="1397400"/>
            <a:ext cx="1131299" cy="912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Camera</a:t>
            </a:r>
          </a:p>
          <a:p>
            <a:endParaRPr lang="en" b="1"/>
          </a:p>
          <a:p>
            <a:pPr lvl="0" rtl="0">
              <a:buNone/>
            </a:pPr>
            <a:r>
              <a:rPr lang="en" sz="1200" i="1"/>
              <a:t>Image</a:t>
            </a:r>
          </a:p>
          <a:p>
            <a:pPr>
              <a:buNone/>
            </a:pPr>
            <a:r>
              <a:rPr lang="en" sz="1200" i="1"/>
              <a:t>capture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2687225" y="1050200"/>
            <a:ext cx="1361700" cy="10056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Mac Laptop</a:t>
            </a:r>
          </a:p>
          <a:p>
            <a:endParaRPr lang="en" b="1"/>
          </a:p>
          <a:p>
            <a:pPr>
              <a:buNone/>
            </a:pPr>
            <a:r>
              <a:rPr lang="en" sz="1200" i="1"/>
              <a:t>Image compression and resizing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6603500" y="885075"/>
            <a:ext cx="1131299" cy="7398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Computer </a:t>
            </a:r>
          </a:p>
          <a:p>
            <a:endParaRPr lang="en" b="1"/>
          </a:p>
          <a:p>
            <a:pPr>
              <a:buNone/>
            </a:pPr>
            <a:r>
              <a:rPr lang="en" sz="1200" i="1"/>
              <a:t>Processing, control, storage</a:t>
            </a:r>
          </a:p>
        </p:txBody>
      </p:sp>
      <p:sp>
        <p:nvSpPr>
          <p:cNvPr id="106" name="Shape 106"/>
          <p:cNvSpPr/>
          <p:nvPr/>
        </p:nvSpPr>
        <p:spPr>
          <a:xfrm>
            <a:off x="1051125" y="4007912"/>
            <a:ext cx="740400" cy="1005600"/>
          </a:xfrm>
          <a:prstGeom prst="rect">
            <a:avLst/>
          </a:prstGeom>
          <a:solidFill>
            <a:srgbClr val="274E1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7" name="Shape 107"/>
          <p:cNvSpPr txBox="1"/>
          <p:nvPr/>
        </p:nvSpPr>
        <p:spPr>
          <a:xfrm>
            <a:off x="986925" y="5232800"/>
            <a:ext cx="990299" cy="10850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Arduino</a:t>
            </a:r>
          </a:p>
          <a:p>
            <a:endParaRPr lang="en" b="1"/>
          </a:p>
          <a:p>
            <a:pPr lvl="0" rtl="0">
              <a:buNone/>
            </a:pPr>
            <a:r>
              <a:rPr lang="en" sz="1200" i="1"/>
              <a:t>Trigger cameras</a:t>
            </a:r>
          </a:p>
        </p:txBody>
      </p:sp>
      <p:cxnSp>
        <p:nvCxnSpPr>
          <p:cNvPr id="108" name="Shape 108"/>
          <p:cNvCxnSpPr>
            <a:stCxn id="106" idx="0"/>
          </p:cNvCxnSpPr>
          <p:nvPr/>
        </p:nvCxnSpPr>
        <p:spPr>
          <a:xfrm rot="10800000">
            <a:off x="1411425" y="2968112"/>
            <a:ext cx="9899" cy="1039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9" name="Shape 109"/>
          <p:cNvCxnSpPr/>
          <p:nvPr/>
        </p:nvCxnSpPr>
        <p:spPr>
          <a:xfrm>
            <a:off x="6787250" y="3403600"/>
            <a:ext cx="0" cy="9162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0" name="Shape 110"/>
          <p:cNvCxnSpPr/>
          <p:nvPr/>
        </p:nvCxnSpPr>
        <p:spPr>
          <a:xfrm rot="10800000">
            <a:off x="1865024" y="4329024"/>
            <a:ext cx="4944000" cy="180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11" name="Shape 111"/>
          <p:cNvSpPr txBox="1"/>
          <p:nvPr/>
        </p:nvSpPr>
        <p:spPr>
          <a:xfrm>
            <a:off x="1273625" y="2476500"/>
            <a:ext cx="517199" cy="4626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0000"/>
                </a:solidFill>
              </a:rPr>
              <a:t>x6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2950025" y="2476500"/>
            <a:ext cx="517199" cy="4626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rgbClr val="FF0000"/>
                </a:solidFill>
              </a:rPr>
              <a:t>x6</a:t>
            </a:r>
          </a:p>
        </p:txBody>
      </p:sp>
      <p:sp>
        <p:nvSpPr>
          <p:cNvPr id="113" name="Shape 113"/>
          <p:cNvSpPr/>
          <p:nvPr/>
        </p:nvSpPr>
        <p:spPr>
          <a:xfrm>
            <a:off x="4708725" y="2179112"/>
            <a:ext cx="740400" cy="1005600"/>
          </a:xfrm>
          <a:prstGeom prst="rect">
            <a:avLst/>
          </a:prstGeom>
          <a:solidFill>
            <a:srgbClr val="274E1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114" name="Shape 114"/>
          <p:cNvCxnSpPr/>
          <p:nvPr/>
        </p:nvCxnSpPr>
        <p:spPr>
          <a:xfrm rot="10800000" flipH="1">
            <a:off x="5490875" y="2686812"/>
            <a:ext cx="864599" cy="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15" name="Shape 115"/>
          <p:cNvSpPr txBox="1"/>
          <p:nvPr/>
        </p:nvSpPr>
        <p:spPr>
          <a:xfrm>
            <a:off x="4648725" y="1168800"/>
            <a:ext cx="1131299" cy="912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Switch</a:t>
            </a:r>
          </a:p>
          <a:p>
            <a:endParaRPr lang="en" b="1"/>
          </a:p>
          <a:p>
            <a:pPr lvl="0" rtl="0">
              <a:buNone/>
            </a:pPr>
            <a:r>
              <a:rPr lang="en" sz="1200" i="1"/>
              <a:t>Data routing</a:t>
            </a:r>
          </a:p>
        </p:txBody>
      </p:sp>
      <p:sp>
        <p:nvSpPr>
          <p:cNvPr id="116" name="Shape 116"/>
          <p:cNvSpPr/>
          <p:nvPr/>
        </p:nvSpPr>
        <p:spPr>
          <a:xfrm>
            <a:off x="6457425" y="4786350"/>
            <a:ext cx="1731900" cy="1396800"/>
          </a:xfrm>
          <a:prstGeom prst="rect">
            <a:avLst/>
          </a:prstGeom>
          <a:solidFill>
            <a:srgbClr val="00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7" name="Shape 117"/>
          <p:cNvSpPr txBox="1"/>
          <p:nvPr/>
        </p:nvSpPr>
        <p:spPr>
          <a:xfrm>
            <a:off x="4820825" y="4707800"/>
            <a:ext cx="1361700" cy="1617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User Interface</a:t>
            </a:r>
          </a:p>
          <a:p>
            <a:endParaRPr lang="en" b="1"/>
          </a:p>
          <a:p>
            <a:pPr lvl="0" rtl="0">
              <a:buNone/>
            </a:pPr>
            <a:r>
              <a:rPr lang="en" sz="1200" i="1"/>
              <a:t>Select operating mode, initiate operation, render imagery</a:t>
            </a:r>
          </a:p>
        </p:txBody>
      </p:sp>
      <p:cxnSp>
        <p:nvCxnSpPr>
          <p:cNvPr id="118" name="Shape 118"/>
          <p:cNvCxnSpPr/>
          <p:nvPr/>
        </p:nvCxnSpPr>
        <p:spPr>
          <a:xfrm rot="10800000">
            <a:off x="7202474" y="3348975"/>
            <a:ext cx="9300" cy="1386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9" name="Shape 119"/>
          <p:cNvCxnSpPr/>
          <p:nvPr/>
        </p:nvCxnSpPr>
        <p:spPr>
          <a:xfrm>
            <a:off x="7620000" y="3383650"/>
            <a:ext cx="9000" cy="1378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20" name="Shape 120"/>
          <p:cNvSpPr/>
          <p:nvPr/>
        </p:nvSpPr>
        <p:spPr>
          <a:xfrm>
            <a:off x="6613075" y="4943925"/>
            <a:ext cx="1411499" cy="10850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-14754"/>
            <a:ext cx="8229600" cy="777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ImagineRIT Prototype</a:t>
            </a:r>
          </a:p>
        </p:txBody>
      </p:sp>
      <p:sp>
        <p:nvSpPr>
          <p:cNvPr id="126" name="Shape 126"/>
          <p:cNvSpPr/>
          <p:nvPr/>
        </p:nvSpPr>
        <p:spPr>
          <a:xfrm>
            <a:off x="708650" y="1061975"/>
            <a:ext cx="7737000" cy="53622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533400" y="1049401"/>
            <a:ext cx="8229600" cy="5543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Increase frame rate of prototype by improving image processing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Develop and validate a predictive model to facilitate analysis of alternate configurations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Conduct cost/performance trade-off study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150345"/>
            <a:ext cx="8229600" cy="840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Summer Objectives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146451"/>
            <a:ext cx="8229600" cy="5352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Matlab processing limitations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Handling of image display</a:t>
            </a:r>
          </a:p>
          <a:p>
            <a:endParaRPr lang="en"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Non-optimal data flow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Picture transfer from camera to software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101370"/>
            <a:ext cx="8229600" cy="813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Bottlenecks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717</Words>
  <Application>Microsoft Office PowerPoint</Application>
  <PresentationFormat>On-screen Show (4:3)</PresentationFormat>
  <Paragraphs>154</Paragraphs>
  <Slides>21</Slides>
  <Notes>21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/>
      <vt:lpstr>Multicamera Array</vt:lpstr>
      <vt:lpstr>Origins of project</vt:lpstr>
      <vt:lpstr>Synthetic Aperture Imaging</vt:lpstr>
      <vt:lpstr>Basic Concept</vt:lpstr>
      <vt:lpstr>What is a Multi-Camera Array?</vt:lpstr>
      <vt:lpstr>Prototype Architecture</vt:lpstr>
      <vt:lpstr>ImagineRIT Prototype</vt:lpstr>
      <vt:lpstr>Summer Objectives</vt:lpstr>
      <vt:lpstr>Bottlenecks</vt:lpstr>
      <vt:lpstr>Components of the software</vt:lpstr>
      <vt:lpstr>Progress to date</vt:lpstr>
      <vt:lpstr>PowerPoint Presentation</vt:lpstr>
      <vt:lpstr>Next Steps</vt:lpstr>
      <vt:lpstr>Summer Objectives</vt:lpstr>
      <vt:lpstr>Predictive Model</vt:lpstr>
      <vt:lpstr>Static Validation</vt:lpstr>
      <vt:lpstr>Dynamic Validation</vt:lpstr>
      <vt:lpstr>Model Applications</vt:lpstr>
      <vt:lpstr>Cost/Performance Tradeoffs</vt:lpstr>
      <vt:lpstr>Summary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Multicamera Array</dc:title>
  <cp:lastModifiedBy>Matt</cp:lastModifiedBy>
  <cp:revision>12</cp:revision>
  <dcterms:modified xsi:type="dcterms:W3CDTF">2013-08-01T20:49:18Z</dcterms:modified>
</cp:coreProperties>
</file>