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8F8F8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845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FF5A92-1664-4584-9EBF-84E79F062870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1D0159-BF8E-481F-AE7F-3C24CDE035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677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050" b="0" i="0" u="none" strike="noStrike" kern="1200" baseline="0" dirty="0" smtClean="0">
                <a:solidFill>
                  <a:schemeClr val="tx1"/>
                </a:solidFill>
                <a:latin typeface="MS Reference Sans Serif" pitchFamily="34" charset="0"/>
                <a:ea typeface="+mn-ea"/>
                <a:cs typeface="+mn-cs"/>
              </a:rPr>
              <a:t>Eggleston, William. </a:t>
            </a:r>
            <a:r>
              <a:rPr lang="en-US" sz="1050" i="1" dirty="0" smtClean="0">
                <a:latin typeface="MS Reference Sans Serif" pitchFamily="34" charset="0"/>
              </a:rPr>
              <a:t>Near the River at Greenville, Mississippi</a:t>
            </a:r>
            <a:r>
              <a:rPr lang="en-US" sz="1050" b="0" i="0" u="none" strike="noStrike" kern="1200" baseline="0" dirty="0" smtClean="0">
                <a:solidFill>
                  <a:schemeClr val="tx1"/>
                </a:solidFill>
                <a:latin typeface="MS Reference Sans Serif" pitchFamily="34" charset="0"/>
                <a:ea typeface="+mn-ea"/>
                <a:cs typeface="+mn-cs"/>
              </a:rPr>
              <a:t>. 1984. C</a:t>
            </a:r>
            <a:r>
              <a:rPr lang="en-US" sz="1050" dirty="0" smtClean="0">
                <a:latin typeface="MS Reference Sans Serif" pitchFamily="34" charset="0"/>
              </a:rPr>
              <a:t>hromogenic process color print (</a:t>
            </a:r>
            <a:r>
              <a:rPr lang="en-US" sz="1050" dirty="0" err="1" smtClean="0">
                <a:latin typeface="MS Reference Sans Serif" pitchFamily="34" charset="0"/>
              </a:rPr>
              <a:t>Ektacolor</a:t>
            </a:r>
            <a:r>
              <a:rPr lang="en-US" sz="1050" dirty="0" smtClean="0">
                <a:latin typeface="MS Reference Sans Serif" pitchFamily="34" charset="0"/>
              </a:rPr>
              <a:t>)</a:t>
            </a:r>
            <a:r>
              <a:rPr lang="en-US" sz="1050" b="0" i="0" u="none" strike="noStrike" kern="1200" baseline="0" dirty="0" smtClean="0">
                <a:solidFill>
                  <a:schemeClr val="tx1"/>
                </a:solidFill>
                <a:latin typeface="MS Reference Sans Serif" pitchFamily="34" charset="0"/>
                <a:ea typeface="+mn-ea"/>
                <a:cs typeface="+mn-cs"/>
              </a:rPr>
              <a:t>. </a:t>
            </a:r>
            <a:r>
              <a:rPr lang="en-US" sz="1050" dirty="0" smtClean="0">
                <a:latin typeface="MS Reference Sans Serif" pitchFamily="34" charset="0"/>
              </a:rPr>
              <a:t>The Cleveland Museum of Art, Cleveland, Ohio, USA.</a:t>
            </a:r>
            <a:r>
              <a:rPr lang="en-US" sz="1050" b="0" i="0" u="none" strike="noStrike" kern="1200" baseline="0" dirty="0" smtClean="0">
                <a:solidFill>
                  <a:schemeClr val="tx1"/>
                </a:solidFill>
                <a:latin typeface="MS Reference Sans Serif" pitchFamily="34" charset="0"/>
                <a:ea typeface="+mn-ea"/>
                <a:cs typeface="+mn-cs"/>
              </a:rPr>
              <a:t> </a:t>
            </a:r>
            <a:r>
              <a:rPr lang="en-US" sz="1050" i="1" dirty="0" smtClean="0">
                <a:latin typeface="MS Reference Sans Serif" pitchFamily="34" charset="0"/>
              </a:rPr>
              <a:t>CAMIO: CMA_.1989.420</a:t>
            </a:r>
            <a:r>
              <a:rPr lang="en-US" sz="1050" b="0" i="0" u="none" strike="noStrike" kern="1200" baseline="0" dirty="0" smtClean="0">
                <a:solidFill>
                  <a:schemeClr val="tx1"/>
                </a:solidFill>
                <a:latin typeface="MS Reference Sans Serif" pitchFamily="34" charset="0"/>
                <a:ea typeface="+mn-ea"/>
                <a:cs typeface="+mn-cs"/>
              </a:rPr>
              <a:t>. Web. 8 NOV 2011. </a:t>
            </a:r>
            <a:endParaRPr lang="en-US" sz="1050" dirty="0">
              <a:latin typeface="MS Reference Sans Serif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D0159-BF8E-481F-AE7F-3C24CDE035A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545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955A-5CF5-43FC-8056-AA90C195C069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1D729-C893-4383-A6EA-2522868DD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085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955A-5CF5-43FC-8056-AA90C195C069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1D729-C893-4383-A6EA-2522868DD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478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955A-5CF5-43FC-8056-AA90C195C069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1D729-C893-4383-A6EA-2522868DD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941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955A-5CF5-43FC-8056-AA90C195C069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1D729-C893-4383-A6EA-2522868DD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836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955A-5CF5-43FC-8056-AA90C195C069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1D729-C893-4383-A6EA-2522868DD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378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955A-5CF5-43FC-8056-AA90C195C069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1D729-C893-4383-A6EA-2522868DD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172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955A-5CF5-43FC-8056-AA90C195C069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1D729-C893-4383-A6EA-2522868DD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903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955A-5CF5-43FC-8056-AA90C195C069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1D729-C893-4383-A6EA-2522868DD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037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955A-5CF5-43FC-8056-AA90C195C069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1D729-C893-4383-A6EA-2522868DD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553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955A-5CF5-43FC-8056-AA90C195C069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1D729-C893-4383-A6EA-2522868DD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331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955A-5CF5-43FC-8056-AA90C195C069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1D729-C893-4383-A6EA-2522868DD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48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D955A-5CF5-43FC-8056-AA90C195C069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1D729-C893-4383-A6EA-2522868DD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247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54535" y="526018"/>
            <a:ext cx="62253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b="1" dirty="0" smtClean="0">
                <a:solidFill>
                  <a:srgbClr val="FF0066"/>
                </a:solidFill>
                <a:latin typeface="+mj-lt"/>
              </a:rPr>
              <a:t>UNDERSTANDING COMPUTER GRAPHICS</a:t>
            </a:r>
            <a:endParaRPr lang="en-US" sz="2800" b="1" dirty="0">
              <a:solidFill>
                <a:srgbClr val="FF0066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71932" y="1082979"/>
            <a:ext cx="17898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rgbClr val="0070C0"/>
                </a:solidFill>
              </a:rPr>
              <a:t>imaging details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2998" y="1954267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latin typeface="MS Reference Sans Serif" pitchFamily="34" charset="0"/>
              </a:rPr>
              <a:t>pixels are components of bitmap images</a:t>
            </a:r>
            <a:endParaRPr lang="en-US" dirty="0">
              <a:latin typeface="MS Reference Sans Serif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51297" y="2475999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latin typeface="MS Reference Sans Serif" pitchFamily="34" charset="0"/>
              </a:rPr>
              <a:t>bitmap images are rendered on a grid</a:t>
            </a:r>
            <a:endParaRPr lang="en-US" dirty="0">
              <a:latin typeface="MS Reference Sans Serif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51297" y="3021067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latin typeface="MS Reference Sans Serif" pitchFamily="34" charset="0"/>
              </a:rPr>
              <a:t>every bitmap image has a defined size in pixels</a:t>
            </a:r>
            <a:endParaRPr lang="en-US" dirty="0">
              <a:latin typeface="MS Reference Sans Serif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8497" y="3554467"/>
            <a:ext cx="7586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latin typeface="MS Reference Sans Serif" pitchFamily="34" charset="0"/>
              </a:rPr>
              <a:t>“image size” and “document size” are related but not the same</a:t>
            </a:r>
            <a:endParaRPr lang="en-US" dirty="0">
              <a:latin typeface="MS Reference Sans Serif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198" y="4060479"/>
            <a:ext cx="7856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latin typeface="MS Reference Sans Serif" pitchFamily="34" charset="0"/>
              </a:rPr>
              <a:t> when altering “image size” pixels are removed or “interpolated”</a:t>
            </a:r>
            <a:endParaRPr lang="en-US" dirty="0">
              <a:latin typeface="MS Reference Sans Serif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8497" y="4585808"/>
            <a:ext cx="7586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latin typeface="MS Reference Sans Serif" pitchFamily="34" charset="0"/>
              </a:rPr>
              <a:t> when altering “document size” pixels are not changed</a:t>
            </a:r>
            <a:endParaRPr lang="en-US" dirty="0">
              <a:latin typeface="MS Reference Sans Serif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3593" y="5638799"/>
            <a:ext cx="7586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 </a:t>
            </a:r>
            <a:r>
              <a:rPr lang="en-US" cap="all" dirty="0" smtClean="0">
                <a:solidFill>
                  <a:srgbClr val="FF0066"/>
                </a:solidFill>
              </a:rPr>
              <a:t>prepare bitmap images for your intended rendering output</a:t>
            </a:r>
            <a:endParaRPr lang="en-US" dirty="0" smtClean="0">
              <a:solidFill>
                <a:srgbClr val="FF00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3593" y="5638799"/>
            <a:ext cx="7586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 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344931" y="6020202"/>
            <a:ext cx="17349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 smtClean="0">
                <a:solidFill>
                  <a:srgbClr val="0070C0"/>
                </a:solidFill>
              </a:rPr>
              <a:t>no more, no less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939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  <p:bldP spid="13" grpId="0"/>
      <p:bldP spid="14" grpId="0"/>
      <p:bldP spid="15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98" y="1954267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latin typeface="MS Reference Sans Serif" pitchFamily="34" charset="0"/>
              </a:rPr>
              <a:t>pixels are components of bitmap Images</a:t>
            </a:r>
            <a:endParaRPr lang="en-US" dirty="0">
              <a:latin typeface="MS Reference Sans Serif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51297" y="2475999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latin typeface="MS Reference Sans Serif" pitchFamily="34" charset="0"/>
              </a:rPr>
              <a:t>bitmap images are rendered on a grid</a:t>
            </a:r>
            <a:endParaRPr lang="en-US" dirty="0">
              <a:latin typeface="MS Reference Sans Serif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51297" y="3021067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latin typeface="MS Reference Sans Serif" pitchFamily="34" charset="0"/>
              </a:rPr>
              <a:t>every bitmap image has a defined size in pixels</a:t>
            </a:r>
            <a:endParaRPr lang="en-US" dirty="0">
              <a:latin typeface="MS Reference Sans Serif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8497" y="3554467"/>
            <a:ext cx="7586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latin typeface="MS Reference Sans Serif" pitchFamily="34" charset="0"/>
              </a:rPr>
              <a:t>“image size” and “document size” are related but not the same</a:t>
            </a:r>
            <a:endParaRPr lang="en-US" dirty="0">
              <a:latin typeface="MS Reference Sans Serif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54535" y="526018"/>
            <a:ext cx="62253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b="1" dirty="0" smtClean="0">
                <a:solidFill>
                  <a:srgbClr val="FF0066"/>
                </a:solidFill>
                <a:latin typeface="+mj-lt"/>
              </a:rPr>
              <a:t>UNDERSTANDING COMPUTER GRAPHICS</a:t>
            </a:r>
            <a:endParaRPr lang="en-US" sz="2800" b="1" dirty="0">
              <a:solidFill>
                <a:srgbClr val="FF0066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71932" y="1082979"/>
            <a:ext cx="17898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rgbClr val="0070C0"/>
                </a:solidFill>
              </a:rPr>
              <a:t>imaging details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198" y="4060479"/>
            <a:ext cx="7856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latin typeface="MS Reference Sans Serif" pitchFamily="34" charset="0"/>
              </a:rPr>
              <a:t> when altering “image size” pixels are removed or “interpolated”</a:t>
            </a:r>
            <a:endParaRPr lang="en-US" dirty="0">
              <a:latin typeface="MS Reference Sans Serif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8497" y="4585808"/>
            <a:ext cx="7586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latin typeface="MS Reference Sans Serif" pitchFamily="34" charset="0"/>
              </a:rPr>
              <a:t> when altering “document size” pixels are not changed</a:t>
            </a:r>
            <a:endParaRPr lang="en-US" dirty="0">
              <a:latin typeface="MS Reference Sans Serif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3593" y="5638799"/>
            <a:ext cx="7586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 </a:t>
            </a:r>
            <a:r>
              <a:rPr lang="en-US" cap="all" dirty="0" smtClean="0">
                <a:solidFill>
                  <a:srgbClr val="FF0066"/>
                </a:solidFill>
              </a:rPr>
              <a:t>prepare bitmap images for your intended rendering output</a:t>
            </a:r>
            <a:r>
              <a:rPr lang="en-US" dirty="0" smtClean="0">
                <a:solidFill>
                  <a:srgbClr val="FF0066"/>
                </a:solidFill>
              </a:rPr>
              <a:t/>
            </a:r>
            <a:br>
              <a:rPr lang="en-US" dirty="0" smtClean="0">
                <a:solidFill>
                  <a:srgbClr val="FF0066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no more, no less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16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" y="228600"/>
            <a:ext cx="9144000" cy="603200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08" y="6347860"/>
            <a:ext cx="91440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S Reference Sans Serif" pitchFamily="34" charset="0"/>
              </a:rPr>
              <a:t>Eggleston, William. </a:t>
            </a:r>
            <a:r>
              <a:rPr lang="en-US" sz="1200" i="1" dirty="0" smtClean="0">
                <a:solidFill>
                  <a:schemeClr val="bg1"/>
                </a:solidFill>
                <a:latin typeface="MS Reference Sans Serif" pitchFamily="34" charset="0"/>
              </a:rPr>
              <a:t>Near the River at Greenville, Mississippi</a:t>
            </a:r>
            <a:r>
              <a:rPr lang="en-US" sz="1200" dirty="0">
                <a:solidFill>
                  <a:schemeClr val="bg1"/>
                </a:solidFill>
                <a:latin typeface="MS Reference Sans Serif" pitchFamily="34" charset="0"/>
              </a:rPr>
              <a:t>. 1984. C</a:t>
            </a:r>
            <a:r>
              <a:rPr lang="en-US" sz="1200" dirty="0" smtClean="0">
                <a:solidFill>
                  <a:schemeClr val="bg1"/>
                </a:solidFill>
                <a:latin typeface="MS Reference Sans Serif" pitchFamily="34" charset="0"/>
              </a:rPr>
              <a:t>hromogenic process color print (</a:t>
            </a:r>
            <a:r>
              <a:rPr lang="en-US" sz="1200" dirty="0" err="1" smtClean="0">
                <a:solidFill>
                  <a:schemeClr val="bg1"/>
                </a:solidFill>
                <a:latin typeface="MS Reference Sans Serif" pitchFamily="34" charset="0"/>
              </a:rPr>
              <a:t>Ektacolor</a:t>
            </a:r>
            <a:r>
              <a:rPr lang="en-US" sz="1200" dirty="0" smtClean="0">
                <a:solidFill>
                  <a:schemeClr val="bg1"/>
                </a:solidFill>
                <a:latin typeface="MS Reference Sans Serif" pitchFamily="34" charset="0"/>
              </a:rPr>
              <a:t>)</a:t>
            </a:r>
            <a:r>
              <a:rPr lang="en-US" sz="1200" dirty="0">
                <a:solidFill>
                  <a:schemeClr val="bg1"/>
                </a:solidFill>
                <a:latin typeface="MS Reference Sans Serif" pitchFamily="34" charset="0"/>
              </a:rPr>
              <a:t>. </a:t>
            </a:r>
            <a:r>
              <a:rPr lang="en-US" sz="1200" dirty="0" smtClean="0">
                <a:solidFill>
                  <a:schemeClr val="bg1"/>
                </a:solidFill>
                <a:latin typeface="MS Reference Sans Serif" pitchFamily="34" charset="0"/>
              </a:rPr>
              <a:t>The Cleveland Museum of Art, Cleveland, Ohio, USA.</a:t>
            </a:r>
            <a:r>
              <a:rPr lang="en-US" sz="1200" dirty="0">
                <a:solidFill>
                  <a:schemeClr val="bg1"/>
                </a:solidFill>
                <a:latin typeface="MS Reference Sans Serif" pitchFamily="34" charset="0"/>
              </a:rPr>
              <a:t> </a:t>
            </a:r>
            <a:r>
              <a:rPr lang="en-US" sz="1200" i="1" dirty="0" smtClean="0">
                <a:solidFill>
                  <a:schemeClr val="bg1"/>
                </a:solidFill>
                <a:latin typeface="MS Reference Sans Serif" pitchFamily="34" charset="0"/>
              </a:rPr>
              <a:t>CAMIO: CMA_.1989.420</a:t>
            </a:r>
            <a:r>
              <a:rPr lang="en-US" sz="1200" dirty="0">
                <a:solidFill>
                  <a:schemeClr val="bg1"/>
                </a:solidFill>
                <a:latin typeface="MS Reference Sans Serif" pitchFamily="34" charset="0"/>
              </a:rPr>
              <a:t>. Web. 8 NOV 2011. </a:t>
            </a:r>
            <a:endParaRPr lang="en-US" sz="1200" dirty="0">
              <a:solidFill>
                <a:schemeClr val="bg1"/>
              </a:solidFill>
              <a:latin typeface="MS Reference Sans Serif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09" y="533400"/>
            <a:ext cx="9144000" cy="1015663"/>
          </a:xfrm>
          <a:prstGeom prst="rect">
            <a:avLst/>
          </a:prstGeom>
          <a:solidFill>
            <a:srgbClr val="F8F8F8">
              <a:alpha val="65098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FF0066"/>
                </a:solidFill>
              </a:rPr>
              <a:t>THIS IS A BITMAP IMAGE</a:t>
            </a:r>
            <a:endParaRPr lang="en-US" sz="6000" b="1" dirty="0">
              <a:solidFill>
                <a:srgbClr val="FF006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09" y="2057400"/>
            <a:ext cx="9144000" cy="1015663"/>
          </a:xfrm>
          <a:prstGeom prst="rect">
            <a:avLst/>
          </a:prstGeom>
          <a:solidFill>
            <a:srgbClr val="F8F8F8">
              <a:alpha val="65098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FF0066"/>
                </a:solidFill>
              </a:rPr>
              <a:t>THE ORIGINAL ISN’T</a:t>
            </a:r>
            <a:endParaRPr lang="en-US" sz="6000" b="1" dirty="0">
              <a:solidFill>
                <a:srgbClr val="FF0066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6347860"/>
            <a:ext cx="9144000" cy="31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S Reference Sans Serif" pitchFamily="34" charset="0"/>
              </a:rPr>
              <a:t>Eggleston, William. </a:t>
            </a:r>
            <a:r>
              <a:rPr lang="en-US" sz="1200" i="1" dirty="0" smtClean="0">
                <a:solidFill>
                  <a:schemeClr val="bg1"/>
                </a:solidFill>
                <a:latin typeface="MS Reference Sans Serif" pitchFamily="34" charset="0"/>
              </a:rPr>
              <a:t>Near the River at Greenville, Mississippi</a:t>
            </a:r>
            <a:r>
              <a:rPr lang="en-US" sz="1200" dirty="0">
                <a:solidFill>
                  <a:schemeClr val="bg1"/>
                </a:solidFill>
                <a:latin typeface="MS Reference Sans Serif" pitchFamily="34" charset="0"/>
              </a:rPr>
              <a:t>. 1984. </a:t>
            </a:r>
            <a:r>
              <a:rPr lang="en-US" sz="1200" b="1" dirty="0">
                <a:solidFill>
                  <a:srgbClr val="FF0066"/>
                </a:solidFill>
                <a:latin typeface="MS Reference Sans Serif" pitchFamily="34" charset="0"/>
              </a:rPr>
              <a:t>C</a:t>
            </a:r>
            <a:r>
              <a:rPr lang="en-US" sz="1200" b="1" dirty="0" smtClean="0">
                <a:solidFill>
                  <a:srgbClr val="FF0066"/>
                </a:solidFill>
                <a:latin typeface="MS Reference Sans Serif" pitchFamily="34" charset="0"/>
              </a:rPr>
              <a:t>hromogenic process color print (</a:t>
            </a:r>
            <a:r>
              <a:rPr lang="en-US" sz="1200" b="1" dirty="0" err="1" smtClean="0">
                <a:solidFill>
                  <a:srgbClr val="FF0066"/>
                </a:solidFill>
                <a:latin typeface="MS Reference Sans Serif" pitchFamily="34" charset="0"/>
              </a:rPr>
              <a:t>Ektacolor</a:t>
            </a:r>
            <a:r>
              <a:rPr lang="en-US" sz="1200" b="1" dirty="0" smtClean="0">
                <a:solidFill>
                  <a:srgbClr val="FF0066"/>
                </a:solidFill>
                <a:latin typeface="MS Reference Sans Serif" pitchFamily="34" charset="0"/>
              </a:rPr>
              <a:t>)</a:t>
            </a:r>
            <a:r>
              <a:rPr lang="en-US" sz="1200" b="1" dirty="0">
                <a:solidFill>
                  <a:srgbClr val="FF0066"/>
                </a:solidFill>
                <a:latin typeface="MS Reference Sans Serif" pitchFamily="34" charset="0"/>
              </a:rPr>
              <a:t>.</a:t>
            </a:r>
            <a:r>
              <a:rPr lang="en-US" sz="1200" dirty="0">
                <a:solidFill>
                  <a:schemeClr val="bg1"/>
                </a:solidFill>
                <a:latin typeface="MS Reference Sans Serif" pitchFamily="34" charset="0"/>
              </a:rPr>
              <a:t> </a:t>
            </a:r>
            <a:r>
              <a:rPr lang="en-US" sz="1200" dirty="0" smtClean="0">
                <a:solidFill>
                  <a:schemeClr val="bg1"/>
                </a:solidFill>
                <a:latin typeface="MS Reference Sans Serif" pitchFamily="34" charset="0"/>
              </a:rPr>
              <a:t>The Cleveland Museum of Art, Cleveland, Ohio, USA.</a:t>
            </a:r>
            <a:r>
              <a:rPr lang="en-US" sz="1200" dirty="0">
                <a:solidFill>
                  <a:schemeClr val="bg1"/>
                </a:solidFill>
                <a:latin typeface="MS Reference Sans Serif" pitchFamily="34" charset="0"/>
              </a:rPr>
              <a:t> </a:t>
            </a:r>
            <a:r>
              <a:rPr lang="en-US" sz="1200" i="1" dirty="0" smtClean="0">
                <a:solidFill>
                  <a:schemeClr val="bg1"/>
                </a:solidFill>
                <a:latin typeface="MS Reference Sans Serif" pitchFamily="34" charset="0"/>
              </a:rPr>
              <a:t>CAMIO: CMA_.1989.420</a:t>
            </a:r>
            <a:r>
              <a:rPr lang="en-US" sz="1200" dirty="0">
                <a:solidFill>
                  <a:schemeClr val="bg1"/>
                </a:solidFill>
                <a:latin typeface="MS Reference Sans Serif" pitchFamily="34" charset="0"/>
              </a:rPr>
              <a:t>. Web. 8 NOV 2011. </a:t>
            </a:r>
            <a:endParaRPr lang="en-US" sz="1200" dirty="0">
              <a:solidFill>
                <a:schemeClr val="bg1"/>
              </a:solidFill>
              <a:latin typeface="MS Reference Sans Serif" pitchFamily="34" charset="0"/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6019800" y="4317831"/>
            <a:ext cx="990600" cy="1999891"/>
          </a:xfrm>
          <a:prstGeom prst="downArrow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09" y="2057400"/>
            <a:ext cx="9144000" cy="1015663"/>
          </a:xfrm>
          <a:prstGeom prst="rect">
            <a:avLst/>
          </a:prstGeom>
          <a:solidFill>
            <a:srgbClr val="F8F8F8">
              <a:alpha val="65098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FF0066"/>
                </a:solidFill>
              </a:rPr>
              <a:t>THIS ONE IS A SCAN</a:t>
            </a:r>
            <a:endParaRPr lang="en-US" sz="6000" b="1" dirty="0">
              <a:solidFill>
                <a:srgbClr val="FF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09" y="3810000"/>
            <a:ext cx="9144000" cy="1015663"/>
          </a:xfrm>
          <a:prstGeom prst="rect">
            <a:avLst/>
          </a:prstGeom>
          <a:solidFill>
            <a:srgbClr val="F8F8F8">
              <a:alpha val="65098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FF0066"/>
                </a:solidFill>
              </a:rPr>
              <a:t>IT’S A BITMAP IMAGE</a:t>
            </a:r>
            <a:endParaRPr lang="en-US" sz="6000" b="1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061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 animBg="1"/>
      <p:bldP spid="6" grpId="0" animBg="1"/>
      <p:bldP spid="6" grpId="1" animBg="1"/>
      <p:bldP spid="8" grpId="0"/>
      <p:bldP spid="8" grpId="1"/>
      <p:bldP spid="9" grpId="0" animBg="1"/>
      <p:bldP spid="9" grpId="1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1216"/>
            <a:ext cx="9144000" cy="54355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057400"/>
            <a:ext cx="9144000" cy="1938992"/>
          </a:xfrm>
          <a:prstGeom prst="rect">
            <a:avLst/>
          </a:prstGeom>
          <a:solidFill>
            <a:srgbClr val="F8F8F8">
              <a:alpha val="65098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FF0066"/>
                </a:solidFill>
              </a:rPr>
              <a:t>YOU CAN REALLY SEE THE PIXELS WHEN ZOOMED</a:t>
            </a:r>
            <a:endParaRPr lang="en-US" sz="6000" b="1" dirty="0">
              <a:solidFill>
                <a:srgbClr val="FF0066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08" y="6347860"/>
            <a:ext cx="91440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S Reference Sans Serif" pitchFamily="34" charset="0"/>
              </a:rPr>
              <a:t>Eggleston, William. </a:t>
            </a:r>
            <a:r>
              <a:rPr lang="en-US" sz="1200" dirty="0" smtClean="0">
                <a:solidFill>
                  <a:srgbClr val="FF0066"/>
                </a:solidFill>
                <a:latin typeface="MS Reference Sans Serif" pitchFamily="34" charset="0"/>
              </a:rPr>
              <a:t>Detail:</a:t>
            </a:r>
            <a:r>
              <a:rPr lang="en-US" sz="1200" dirty="0" smtClean="0">
                <a:solidFill>
                  <a:schemeClr val="bg1"/>
                </a:solidFill>
                <a:latin typeface="MS Reference Sans Serif" pitchFamily="34" charset="0"/>
              </a:rPr>
              <a:t> </a:t>
            </a:r>
            <a:r>
              <a:rPr lang="en-US" sz="1200" i="1" dirty="0" smtClean="0">
                <a:solidFill>
                  <a:schemeClr val="bg1"/>
                </a:solidFill>
                <a:latin typeface="MS Reference Sans Serif" pitchFamily="34" charset="0"/>
              </a:rPr>
              <a:t>Near the River at Greenville, Mississippi</a:t>
            </a:r>
            <a:r>
              <a:rPr lang="en-US" sz="1200" dirty="0">
                <a:solidFill>
                  <a:schemeClr val="bg1"/>
                </a:solidFill>
                <a:latin typeface="MS Reference Sans Serif" pitchFamily="34" charset="0"/>
              </a:rPr>
              <a:t>. 1984. C</a:t>
            </a:r>
            <a:r>
              <a:rPr lang="en-US" sz="1200" dirty="0" smtClean="0">
                <a:solidFill>
                  <a:schemeClr val="bg1"/>
                </a:solidFill>
                <a:latin typeface="MS Reference Sans Serif" pitchFamily="34" charset="0"/>
              </a:rPr>
              <a:t>hromogenic process color print (</a:t>
            </a:r>
            <a:r>
              <a:rPr lang="en-US" sz="1200" dirty="0" err="1" smtClean="0">
                <a:solidFill>
                  <a:schemeClr val="bg1"/>
                </a:solidFill>
                <a:latin typeface="MS Reference Sans Serif" pitchFamily="34" charset="0"/>
              </a:rPr>
              <a:t>Ektacolor</a:t>
            </a:r>
            <a:r>
              <a:rPr lang="en-US" sz="1200" dirty="0" smtClean="0">
                <a:solidFill>
                  <a:schemeClr val="bg1"/>
                </a:solidFill>
                <a:latin typeface="MS Reference Sans Serif" pitchFamily="34" charset="0"/>
              </a:rPr>
              <a:t>)</a:t>
            </a:r>
            <a:r>
              <a:rPr lang="en-US" sz="1200" dirty="0">
                <a:solidFill>
                  <a:schemeClr val="bg1"/>
                </a:solidFill>
                <a:latin typeface="MS Reference Sans Serif" pitchFamily="34" charset="0"/>
              </a:rPr>
              <a:t>. </a:t>
            </a:r>
            <a:r>
              <a:rPr lang="en-US" sz="1200" dirty="0" smtClean="0">
                <a:solidFill>
                  <a:schemeClr val="bg1"/>
                </a:solidFill>
                <a:latin typeface="MS Reference Sans Serif" pitchFamily="34" charset="0"/>
              </a:rPr>
              <a:t>The Cleveland Museum of Art, Cleveland, Ohio, USA.</a:t>
            </a:r>
            <a:r>
              <a:rPr lang="en-US" sz="1200" dirty="0">
                <a:solidFill>
                  <a:schemeClr val="bg1"/>
                </a:solidFill>
                <a:latin typeface="MS Reference Sans Serif" pitchFamily="34" charset="0"/>
              </a:rPr>
              <a:t> </a:t>
            </a:r>
            <a:r>
              <a:rPr lang="en-US" sz="1200" i="1" dirty="0" smtClean="0">
                <a:solidFill>
                  <a:schemeClr val="bg1"/>
                </a:solidFill>
                <a:latin typeface="MS Reference Sans Serif" pitchFamily="34" charset="0"/>
              </a:rPr>
              <a:t>CAMIO: CMA_.1989.420</a:t>
            </a:r>
            <a:r>
              <a:rPr lang="en-US" sz="1200" dirty="0">
                <a:solidFill>
                  <a:schemeClr val="bg1"/>
                </a:solidFill>
                <a:latin typeface="MS Reference Sans Serif" pitchFamily="34" charset="0"/>
              </a:rPr>
              <a:t>. Web. 8 NOV 2011. </a:t>
            </a:r>
            <a:endParaRPr lang="en-US" sz="1200" dirty="0">
              <a:solidFill>
                <a:schemeClr val="bg1"/>
              </a:solidFill>
              <a:latin typeface="MS Reference Sans Serif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2133600" y="5791200"/>
            <a:ext cx="505876" cy="480460"/>
          </a:xfrm>
          <a:prstGeom prst="straightConnector1">
            <a:avLst/>
          </a:prstGeom>
          <a:ln>
            <a:solidFill>
              <a:srgbClr val="FF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" y="713828"/>
            <a:ext cx="9145381" cy="543295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2209800"/>
            <a:ext cx="9144000" cy="1015663"/>
          </a:xfrm>
          <a:prstGeom prst="rect">
            <a:avLst/>
          </a:prstGeom>
          <a:solidFill>
            <a:srgbClr val="F8F8F8">
              <a:alpha val="65098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FF0066"/>
                </a:solidFill>
              </a:rPr>
              <a:t>IN FACT IT’S A GRID</a:t>
            </a:r>
            <a:endParaRPr lang="en-US" sz="6000" b="1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1509" y="3733800"/>
            <a:ext cx="9144000" cy="1015663"/>
          </a:xfrm>
          <a:prstGeom prst="rect">
            <a:avLst/>
          </a:prstGeom>
          <a:solidFill>
            <a:srgbClr val="F8F8F8">
              <a:alpha val="65098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FF0066"/>
                </a:solidFill>
              </a:rPr>
              <a:t>MADE OF PIXELS</a:t>
            </a:r>
            <a:endParaRPr lang="en-US" sz="6000" b="1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222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6" presetClass="emph" presetSubtype="0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500"/>
                            </p:stCondLst>
                            <p:childTnLst>
                              <p:par>
                                <p:cTn id="2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4" grpId="1"/>
      <p:bldP spid="9" grpId="0" animBg="1"/>
      <p:bldP spid="11" grpId="0" animBg="1"/>
      <p:bldP spid="11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99" y="287941"/>
            <a:ext cx="9144000" cy="603200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2070" y="6934200"/>
            <a:ext cx="91440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S Reference Sans Serif" pitchFamily="34" charset="0"/>
              </a:rPr>
              <a:t>Eggleston, William. </a:t>
            </a:r>
            <a:r>
              <a:rPr lang="en-US" sz="1200" i="1" dirty="0" smtClean="0">
                <a:solidFill>
                  <a:schemeClr val="bg1"/>
                </a:solidFill>
                <a:latin typeface="MS Reference Sans Serif" pitchFamily="34" charset="0"/>
              </a:rPr>
              <a:t>Near the River at Greenville, Mississippi</a:t>
            </a:r>
            <a:r>
              <a:rPr lang="en-US" sz="1200" dirty="0">
                <a:solidFill>
                  <a:schemeClr val="bg1"/>
                </a:solidFill>
                <a:latin typeface="MS Reference Sans Serif" pitchFamily="34" charset="0"/>
              </a:rPr>
              <a:t>. 1984. C</a:t>
            </a:r>
            <a:r>
              <a:rPr lang="en-US" sz="1200" dirty="0" smtClean="0">
                <a:solidFill>
                  <a:schemeClr val="bg1"/>
                </a:solidFill>
                <a:latin typeface="MS Reference Sans Serif" pitchFamily="34" charset="0"/>
              </a:rPr>
              <a:t>hromogenic process color print (</a:t>
            </a:r>
            <a:r>
              <a:rPr lang="en-US" sz="1200" dirty="0" err="1" smtClean="0">
                <a:solidFill>
                  <a:schemeClr val="bg1"/>
                </a:solidFill>
                <a:latin typeface="MS Reference Sans Serif" pitchFamily="34" charset="0"/>
              </a:rPr>
              <a:t>Ektacolor</a:t>
            </a:r>
            <a:r>
              <a:rPr lang="en-US" sz="1200" dirty="0" smtClean="0">
                <a:solidFill>
                  <a:schemeClr val="bg1"/>
                </a:solidFill>
                <a:latin typeface="MS Reference Sans Serif" pitchFamily="34" charset="0"/>
              </a:rPr>
              <a:t>)</a:t>
            </a:r>
            <a:r>
              <a:rPr lang="en-US" sz="1200" dirty="0">
                <a:solidFill>
                  <a:schemeClr val="bg1"/>
                </a:solidFill>
                <a:latin typeface="MS Reference Sans Serif" pitchFamily="34" charset="0"/>
              </a:rPr>
              <a:t>. </a:t>
            </a:r>
            <a:r>
              <a:rPr lang="en-US" sz="1200" dirty="0" smtClean="0">
                <a:solidFill>
                  <a:schemeClr val="bg1"/>
                </a:solidFill>
                <a:latin typeface="MS Reference Sans Serif" pitchFamily="34" charset="0"/>
              </a:rPr>
              <a:t>The Cleveland Museum of Art, Cleveland, Ohio, USA.</a:t>
            </a:r>
            <a:r>
              <a:rPr lang="en-US" sz="1200" dirty="0">
                <a:solidFill>
                  <a:schemeClr val="bg1"/>
                </a:solidFill>
                <a:latin typeface="MS Reference Sans Serif" pitchFamily="34" charset="0"/>
              </a:rPr>
              <a:t> </a:t>
            </a:r>
            <a:r>
              <a:rPr lang="en-US" sz="1200" i="1" dirty="0" smtClean="0">
                <a:solidFill>
                  <a:schemeClr val="bg1"/>
                </a:solidFill>
                <a:latin typeface="MS Reference Sans Serif" pitchFamily="34" charset="0"/>
              </a:rPr>
              <a:t>CAMIO: CMA_.1989.420</a:t>
            </a:r>
            <a:r>
              <a:rPr lang="en-US" sz="1200" dirty="0">
                <a:solidFill>
                  <a:schemeClr val="bg1"/>
                </a:solidFill>
                <a:latin typeface="MS Reference Sans Serif" pitchFamily="34" charset="0"/>
              </a:rPr>
              <a:t>. Web. 8 NOV 2011. </a:t>
            </a:r>
            <a:endParaRPr lang="en-US" sz="1200" dirty="0">
              <a:solidFill>
                <a:schemeClr val="bg1"/>
              </a:solidFill>
              <a:latin typeface="MS Reference Sans Serif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9900" y="1711225"/>
            <a:ext cx="3487215" cy="3185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778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99" y="287941"/>
            <a:ext cx="9144000" cy="603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66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419</Words>
  <Application>Microsoft Office PowerPoint</Application>
  <PresentationFormat>On-screen Show (4:3)</PresentationFormat>
  <Paragraphs>33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Cosentino</dc:creator>
  <cp:lastModifiedBy>Daniel Cosentino</cp:lastModifiedBy>
  <cp:revision>36</cp:revision>
  <dcterms:created xsi:type="dcterms:W3CDTF">2011-11-08T06:44:38Z</dcterms:created>
  <dcterms:modified xsi:type="dcterms:W3CDTF">2011-11-08T10:49:04Z</dcterms:modified>
</cp:coreProperties>
</file>