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  <p:sldId id="264" r:id="rId9"/>
    <p:sldId id="265" r:id="rId10"/>
    <p:sldId id="266" r:id="rId11"/>
    <p:sldId id="261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97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2D919-020D-410F-8F05-01F19A75A63C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AC305-827A-4458-A096-D6B70C772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16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AC305-827A-4458-A096-D6B70C772E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4607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birra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peja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Google Search."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N.p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Web. 12 Mar. 2014.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AC305-827A-4458-A096-D6B70C772E1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56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AC305-827A-4458-A096-D6B70C772E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17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Bush, S. (2010.). </a:t>
            </a:r>
            <a:r>
              <a:rPr lang="en-US" sz="1200" i="1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 by The Purple Agency on Creative and Marketing Wisdom, Quotes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AC305-827A-4458-A096-D6B70C772E1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477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White, N. (2012, May 10). </a:t>
            </a:r>
            <a:r>
              <a:rPr lang="en-US" i="1" dirty="0" smtClean="0">
                <a:solidFill>
                  <a:schemeClr val="bg1">
                    <a:lumMod val="65000"/>
                  </a:schemeClr>
                </a:solidFill>
              </a:rPr>
              <a:t>Highlights of Postmodernism: Andy Warhol-Campbell's Soup Cans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AC305-827A-4458-A096-D6B70C772E1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46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AC305-827A-4458-A096-D6B70C772E1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21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Powerful Images of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Luba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Lukova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Embellish Covers of Magazines and Newspapers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n.d.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 Magazines, 1950s Vs. Art Magazines, Today: Which Do You Prefer?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n.d.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 </a:t>
            </a:r>
          </a:p>
          <a:p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Contemporary Art Magazines - Visual Arts - Library at QUT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(2013, April 3).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AC305-827A-4458-A096-D6B70C772E1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80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"Dairy Milk."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10steps.sg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N.p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7 July 2013. Web. 12 Mar. 2014. &lt;http://10steps.sg/wp-content/uploads/article72/33.jpg&gt;.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"Giant Heineken Beer Billboard."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Dailybillboardblog.com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Jason Morgan, 1 Aug. 2011. Web. 12 Mar. 2014. &gt;.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"Live for Now."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Jason Morgan, 25 May 2012. Web. 12 Mar. 2014. &lt;http://www.dailybillboardblog.com/2012/05/bonus-day-pepsi-live-for-now-billboards.html&gt;.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AC305-827A-4458-A096-D6B70C772E1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716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AC305-827A-4458-A096-D6B70C772E1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31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"American Originals: Norman Rockwell &amp; Coca-Cola." </a:t>
            </a:r>
            <a:r>
              <a:rPr lang="en-US" sz="1200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World of Coca-Cola</a:t>
            </a:r>
            <a:r>
              <a:rPr lang="en-US" sz="12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  04 Mar. 2014. Web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8AC305-827A-4458-A096-D6B70C772E1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509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E784-CBA5-4617-B126-DD4CB6C6D37E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65E39-CED8-4B21-9A09-0965CDD6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87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E784-CBA5-4617-B126-DD4CB6C6D37E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65E39-CED8-4B21-9A09-0965CDD6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608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E784-CBA5-4617-B126-DD4CB6C6D37E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65E39-CED8-4B21-9A09-0965CDD6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8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E784-CBA5-4617-B126-DD4CB6C6D37E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65E39-CED8-4B21-9A09-0965CDD6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0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E784-CBA5-4617-B126-DD4CB6C6D37E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65E39-CED8-4B21-9A09-0965CDD6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019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E784-CBA5-4617-B126-DD4CB6C6D37E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65E39-CED8-4B21-9A09-0965CDD6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223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E784-CBA5-4617-B126-DD4CB6C6D37E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65E39-CED8-4B21-9A09-0965CDD6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343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E784-CBA5-4617-B126-DD4CB6C6D37E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65E39-CED8-4B21-9A09-0965CDD6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E784-CBA5-4617-B126-DD4CB6C6D37E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65E39-CED8-4B21-9A09-0965CDD6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84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E784-CBA5-4617-B126-DD4CB6C6D37E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65E39-CED8-4B21-9A09-0965CDD6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237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E784-CBA5-4617-B126-DD4CB6C6D37E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65E39-CED8-4B21-9A09-0965CDD6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14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9E784-CBA5-4617-B126-DD4CB6C6D37E}" type="datetimeFigureOut">
              <a:rPr lang="en-US" smtClean="0"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65E39-CED8-4B21-9A09-0965CDD6C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0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9MEsOzzunPQ" TargetMode="External"/><Relationship Id="rId5" Type="http://schemas.openxmlformats.org/officeDocument/2006/relationships/hyperlink" Target="http://www.youtube.com/watch?v=QN_UqvcynYw" TargetMode="Externa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1" y="762000"/>
            <a:ext cx="6857999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Interaction of Art and Advertising 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4800600"/>
            <a:ext cx="1600200" cy="170866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Anita </a:t>
            </a:r>
            <a:r>
              <a:rPr lang="en-US" sz="1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Morina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  <a:p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Fiona </a:t>
            </a:r>
            <a:r>
              <a:rPr lang="en-US" sz="1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Qerkini</a:t>
            </a:r>
            <a:endParaRPr lang="en-US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1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Ardian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Oroshi</a:t>
            </a:r>
            <a:endParaRPr lang="en-US" sz="1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1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Valdrin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Zeqiri</a:t>
            </a:r>
            <a:endParaRPr lang="en-US" sz="1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Robert </a:t>
            </a:r>
            <a:r>
              <a:rPr lang="en-US" sz="1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Nikaj</a:t>
            </a:r>
            <a:endParaRPr lang="en-US" sz="1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1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Emsid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Ameti</a:t>
            </a:r>
            <a:endParaRPr lang="en-US" sz="1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0" y="6324600"/>
            <a:ext cx="134363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Spring 2014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728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rgbClr val="C0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7" y="290945"/>
            <a:ext cx="3319463" cy="332978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04800"/>
            <a:ext cx="2671763" cy="33813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9600" y="3825583"/>
            <a:ext cx="5638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"American Originals: Norman Rockwell &amp; Coca-Cola." </a:t>
            </a:r>
            <a:r>
              <a:rPr lang="en-US" sz="1600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World of Coca-Cola</a:t>
            </a:r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  04 Mar. 2014. Web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" y="454967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One of the first ever Coca-Cola adverts: </a:t>
            </a:r>
            <a:r>
              <a:rPr lang="en-US" u="sng" dirty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  <a:hlinkClick r:id="rId5"/>
              </a:rPr>
              <a:t>http://www.youtube.com/watch?v=QN_UqvcynYw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 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latest advert: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u="sng" dirty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  <a:hlinkClick r:id="rId6"/>
              </a:rPr>
              <a:t>http://www.youtube.com/watch?v=9MEsOzzunPQ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0546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Peja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Beer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5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This beer attracts the consumer’s attention with the colors and taste of course </a:t>
            </a:r>
          </a:p>
          <a:p>
            <a:pPr marL="0" indent="0">
              <a:buNone/>
            </a:pPr>
            <a:endParaRPr lang="en-US" sz="25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en-US" sz="2500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Peja</a:t>
            </a:r>
            <a:r>
              <a:rPr lang="en-US" sz="25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2500" dirty="0">
                <a:latin typeface="Aharoni" panose="02010803020104030203" pitchFamily="2" charset="-79"/>
                <a:cs typeface="Aharoni" panose="02010803020104030203" pitchFamily="2" charset="-79"/>
              </a:rPr>
              <a:t>Beer makes a lot of games for its consumers; the last one was “open your heart with </a:t>
            </a:r>
            <a:r>
              <a:rPr lang="en-US" sz="2500" dirty="0" err="1">
                <a:latin typeface="Aharoni" panose="02010803020104030203" pitchFamily="2" charset="-79"/>
                <a:cs typeface="Aharoni" panose="02010803020104030203" pitchFamily="2" charset="-79"/>
              </a:rPr>
              <a:t>Peja</a:t>
            </a:r>
            <a:r>
              <a:rPr lang="en-US" sz="2500" dirty="0">
                <a:latin typeface="Aharoni" panose="02010803020104030203" pitchFamily="2" charset="-79"/>
                <a:cs typeface="Aharoni" panose="02010803020104030203" pitchFamily="2" charset="-79"/>
              </a:rPr>
              <a:t> beer” which was for mother’s day.                                                                                                        </a:t>
            </a:r>
            <a:endParaRPr lang="en-US" sz="25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en-US" sz="25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en-US" sz="2500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Peja</a:t>
            </a:r>
            <a:r>
              <a:rPr lang="en-US" sz="25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2500" dirty="0">
                <a:latin typeface="Aharoni" panose="02010803020104030203" pitchFamily="2" charset="-79"/>
                <a:cs typeface="Aharoni" panose="02010803020104030203" pitchFamily="2" charset="-79"/>
              </a:rPr>
              <a:t>Beer has sponsored a lot of events; they sponsored the Year Book of AUK for the year of 2013</a:t>
            </a:r>
            <a:r>
              <a:rPr lang="en-US" sz="2500" dirty="0" smtClean="0"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</a:p>
          <a:p>
            <a:pPr marL="0" indent="0">
              <a:buNone/>
            </a:pPr>
            <a:endParaRPr lang="en-US" sz="25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en-US" sz="25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 algn="r">
              <a:buNone/>
            </a:pPr>
            <a:r>
              <a:rPr lang="en-US" sz="1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… well, any marketing is good marketing </a:t>
            </a:r>
          </a:p>
          <a:p>
            <a:pPr marL="0" indent="0">
              <a:buNone/>
            </a:pPr>
            <a:r>
              <a:rPr lang="en-US" sz="25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733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Here is a… 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0" y="5562600"/>
            <a:ext cx="2209800" cy="5635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…that’s all we can give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5" name="Picture 4" descr="birra432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5410200" cy="35623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2175164" y="4901684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"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birra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peja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Google Search."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N.p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., Web. 12 Mar. 2014.</a:t>
            </a:r>
          </a:p>
        </p:txBody>
      </p:sp>
    </p:spTree>
    <p:extLst>
      <p:ext uri="{BB962C8B-B14F-4D97-AF65-F5344CB8AC3E}">
        <p14:creationId xmlns:p14="http://schemas.microsoft.com/office/powerpoint/2010/main" val="226361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153400" cy="3124200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CREATIVE WITHOUT STRATEGY IS CALEED ‘ART’. 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CREATIVE WITH STRATEGY IS CALLED ‘ADVERTISING’.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39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</a:t>
            </a:r>
            <a:r>
              <a:rPr lang="en-US" sz="3900" b="1" dirty="0" err="1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Ser</a:t>
            </a:r>
            <a:r>
              <a:rPr lang="en-US" sz="39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MC</a:t>
            </a:r>
            <a:endParaRPr lang="en-US" sz="39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2385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94007"/>
            <a:ext cx="4376452" cy="478674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944562"/>
          </a:xfrm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Process of combining them </a:t>
            </a:r>
            <a:r>
              <a:rPr lang="en-US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TWO</a:t>
            </a:r>
            <a:endParaRPr lang="en-US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038600" cy="4038600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Every big advertising firm, a marketing system feels the best when giving away and promoting their product.</a:t>
            </a:r>
          </a:p>
          <a:p>
            <a:pPr marL="0" indent="0">
              <a:buNone/>
            </a:pPr>
            <a:endParaRPr lang="en-US" sz="25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en-US" sz="2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Selling them has a process they go through but the inspiration they find in ---</a:t>
            </a:r>
            <a:r>
              <a:rPr lang="en-US" sz="25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ART</a:t>
            </a:r>
            <a:r>
              <a:rPr lang="en-US" sz="2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  <a:endParaRPr lang="en-US" sz="25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43400" y="6380752"/>
            <a:ext cx="4953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Bush, S. </a:t>
            </a:r>
            <a:r>
              <a:rPr lang="en-US" sz="15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(2010.).</a:t>
            </a:r>
            <a:r>
              <a:rPr lang="en-US" sz="15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500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 by The Purple Agency on Creative and Marketing Wisdom, </a:t>
            </a:r>
            <a:r>
              <a:rPr lang="en-US" sz="1500" i="1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Quotes</a:t>
            </a:r>
            <a:endParaRPr lang="en-US" sz="15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64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3733800" y="41564"/>
            <a:ext cx="1524000" cy="1066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1962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933700" y="1138390"/>
            <a:ext cx="31242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Andy Warhol’s Soup Can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989" y="6478791"/>
            <a:ext cx="906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White, N. (2012, May 10). 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Highlights of Postmodernism: Andy Warhol-Campbell's Soup Cans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</p:txBody>
      </p:sp>
      <p:pic>
        <p:nvPicPr>
          <p:cNvPr id="1028" name="Picture 4" descr="http://www.english-online.at/art-architecture/andy-warhol/andy-warho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2" y="1574159"/>
            <a:ext cx="4524375" cy="4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3.bp.blogspot.com/-NvhhOkKTDTo/T6vsnrLcQoI/AAAAAAAAAAM/13GBeVeZbok/s1600/campbells_soup_cans_moma1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17" y="1574159"/>
            <a:ext cx="8750143" cy="497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09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819400"/>
            <a:ext cx="563880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Newspaper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and magazine advertising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277" y="304800"/>
            <a:ext cx="7872845" cy="914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latin typeface="Aharoni" panose="02010803020104030203" pitchFamily="2" charset="-79"/>
                <a:cs typeface="Aharoni" panose="02010803020104030203" pitchFamily="2" charset="-79"/>
              </a:rPr>
              <a:t>mass </a:t>
            </a:r>
            <a:r>
              <a:rPr lang="en-US" sz="25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media:</a:t>
            </a:r>
            <a:r>
              <a:rPr lang="en-US" sz="2500" dirty="0" smtClean="0">
                <a:latin typeface="Aharoni" panose="02010803020104030203" pitchFamily="2" charset="-79"/>
                <a:cs typeface="Aharoni" panose="02010803020104030203" pitchFamily="2" charset="-79"/>
                <a:sym typeface="Wingdings" panose="05000000000000000000" pitchFamily="2" charset="2"/>
              </a:rPr>
              <a:t> </a:t>
            </a:r>
            <a:r>
              <a:rPr lang="en-US" sz="2500" dirty="0" smtClean="0">
                <a:latin typeface="Aharoni" panose="02010803020104030203" pitchFamily="2" charset="-79"/>
                <a:cs typeface="Aharoni" panose="02010803020104030203" pitchFamily="2" charset="-79"/>
              </a:rPr>
              <a:t>newspapers</a:t>
            </a:r>
            <a:r>
              <a:rPr lang="en-US" sz="2500" dirty="0"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US" sz="25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magazines started the habit of taking the design seriously</a:t>
            </a:r>
          </a:p>
          <a:p>
            <a:pPr marL="0" indent="0">
              <a:buNone/>
            </a:pPr>
            <a:endParaRPr lang="en-US" sz="25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en-US" sz="25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en-US" sz="2500" dirty="0"/>
          </a:p>
        </p:txBody>
      </p:sp>
      <p:sp>
        <p:nvSpPr>
          <p:cNvPr id="4" name="Right Arrow 3"/>
          <p:cNvSpPr/>
          <p:nvPr/>
        </p:nvSpPr>
        <p:spPr>
          <a:xfrm rot="16200000">
            <a:off x="4114800" y="1714500"/>
            <a:ext cx="1219200" cy="53340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5400000">
            <a:off x="4204855" y="4533900"/>
            <a:ext cx="1219200" cy="53340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754864" y="5902036"/>
            <a:ext cx="1939072" cy="4770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5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pretty </a:t>
            </a:r>
            <a:r>
              <a:rPr lang="en-US" sz="2500" dirty="0">
                <a:latin typeface="Aharoni" panose="02010803020104030203" pitchFamily="2" charset="-79"/>
                <a:cs typeface="Aharoni" panose="02010803020104030203" pitchFamily="2" charset="-79"/>
              </a:rPr>
              <a:t>sells</a:t>
            </a:r>
            <a:endParaRPr lang="en-US" sz="25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164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www.graphicart-news.com/wp-content/uploads/2012/10/1_Time-670x88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1372142"/>
            <a:ext cx="2390614" cy="315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4888572"/>
            <a:ext cx="4038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>
                    <a:lumMod val="25000"/>
                  </a:schemeClr>
                </a:solidFill>
              </a:rPr>
              <a:t>The Powerful Images of </a:t>
            </a:r>
            <a:r>
              <a:rPr lang="en-US" sz="1200" i="1" dirty="0" err="1">
                <a:solidFill>
                  <a:schemeClr val="bg2">
                    <a:lumMod val="25000"/>
                  </a:schemeClr>
                </a:solidFill>
              </a:rPr>
              <a:t>Luba</a:t>
            </a:r>
            <a:r>
              <a:rPr lang="en-US" sz="1200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bg2">
                    <a:lumMod val="25000"/>
                  </a:schemeClr>
                </a:solidFill>
              </a:rPr>
              <a:t>Lukova</a:t>
            </a:r>
            <a:r>
              <a:rPr lang="en-US" sz="1200" i="1" dirty="0">
                <a:solidFill>
                  <a:schemeClr val="bg2">
                    <a:lumMod val="25000"/>
                  </a:schemeClr>
                </a:solidFill>
              </a:rPr>
              <a:t> Embellish Covers of Magazines and Newspapers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. (</a:t>
            </a:r>
            <a:r>
              <a:rPr lang="en-US" sz="1200" dirty="0" err="1">
                <a:solidFill>
                  <a:schemeClr val="bg2">
                    <a:lumMod val="25000"/>
                  </a:schemeClr>
                </a:solidFill>
              </a:rPr>
              <a:t>n.d</a:t>
            </a:r>
            <a:r>
              <a:rPr lang="en-US" sz="1200" dirty="0" err="1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).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2" name="Picture 4" descr="http://www.artsjournal.com/realcleararts/ARTnewscover-1045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321643"/>
            <a:ext cx="2306150" cy="3052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70880" y="4406505"/>
            <a:ext cx="34223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smtClean="0">
                <a:solidFill>
                  <a:schemeClr val="bg2">
                    <a:lumMod val="25000"/>
                  </a:schemeClr>
                </a:solidFill>
              </a:rPr>
              <a:t>Art </a:t>
            </a:r>
            <a:r>
              <a:rPr lang="en-US" sz="1200" i="1" dirty="0">
                <a:solidFill>
                  <a:schemeClr val="bg2">
                    <a:lumMod val="25000"/>
                  </a:schemeClr>
                </a:solidFill>
              </a:rPr>
              <a:t>Magazines, 1950s Vs. Art Magazines, Today: Which Do You Prefer?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 (</a:t>
            </a:r>
            <a:r>
              <a:rPr lang="en-US" sz="1200" dirty="0" err="1">
                <a:solidFill>
                  <a:schemeClr val="bg2">
                    <a:lumMod val="25000"/>
                  </a:schemeClr>
                </a:solidFill>
              </a:rPr>
              <a:t>n.d.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). 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6" name="Picture 8" descr="http://www.artsjournal.com/culturegrrl/AiACov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291" y="1679147"/>
            <a:ext cx="28575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476641" y="5177205"/>
            <a:ext cx="34491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2">
                    <a:lumMod val="25000"/>
                  </a:schemeClr>
                </a:solidFill>
              </a:rPr>
              <a:t>Contemporary Art Magazines - Visual Arts - Library at QUT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. (2013, April 3).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819400" y="228600"/>
            <a:ext cx="39624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The choose of right colors or lines makes simplicity attractive </a:t>
            </a:r>
            <a:endParaRPr lang="en-US" sz="25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1632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Tv</a:t>
            </a:r>
            <a:r>
              <a:rPr lang="en-US" dirty="0" smtClean="0"/>
              <a:t> commercials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5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2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99233" y="4360228"/>
            <a:ext cx="2393350" cy="1601085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lvl="0"/>
            <a:r>
              <a:rPr lang="en-US" sz="2500" dirty="0">
                <a:latin typeface="Aharoni" panose="02010803020104030203" pitchFamily="2" charset="-79"/>
                <a:cs typeface="Aharoni" panose="02010803020104030203" pitchFamily="2" charset="-79"/>
              </a:rPr>
              <a:t>Coca-Cola has captured the spirit of time through advertising </a:t>
            </a:r>
            <a:r>
              <a:rPr lang="en-US" sz="2500" dirty="0" smtClean="0">
                <a:latin typeface="Aharoni" panose="02010803020104030203" pitchFamily="2" charset="-79"/>
                <a:cs typeface="Aharoni" panose="02010803020104030203" pitchFamily="2" charset="-79"/>
              </a:rPr>
              <a:t>art</a:t>
            </a:r>
            <a:endParaRPr lang="en-US" sz="25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95600" y="6324600"/>
            <a:ext cx="353159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Largely influenced by folk art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10053" y="6927"/>
            <a:ext cx="3682503" cy="63094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5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Fresh </a:t>
            </a:r>
            <a:r>
              <a:rPr lang="en-US" sz="35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fresh</a:t>
            </a:r>
            <a:r>
              <a:rPr lang="en-US" sz="35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5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fresh</a:t>
            </a:r>
            <a:r>
              <a:rPr lang="en-US" sz="35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en-US" sz="35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35782" y="4419600"/>
            <a:ext cx="2811156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Haddon 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H. </a:t>
            </a:r>
            <a:r>
              <a:rPr lang="en-US" dirty="0" err="1">
                <a:latin typeface="Aharoni" panose="02010803020104030203" pitchFamily="2" charset="-79"/>
                <a:cs typeface="Aharoni" panose="02010803020104030203" pitchFamily="2" charset="-79"/>
              </a:rPr>
              <a:t>Sundblom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endParaRPr lang="en-US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Normal 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Rockwell, </a:t>
            </a:r>
            <a:endParaRPr lang="en-US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N.C 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Wyeth, 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Gil </a:t>
            </a:r>
            <a:r>
              <a:rPr lang="en-US" dirty="0" err="1">
                <a:latin typeface="Aharoni" panose="02010803020104030203" pitchFamily="2" charset="-79"/>
                <a:cs typeface="Aharoni" panose="02010803020104030203" pitchFamily="2" charset="-79"/>
              </a:rPr>
              <a:t>Evgren</a:t>
            </a:r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endParaRPr lang="en-US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Frederick </a:t>
            </a:r>
            <a:r>
              <a:rPr lang="en-US" dirty="0" err="1">
                <a:latin typeface="Aharoni" panose="02010803020104030203" pitchFamily="2" charset="-79"/>
                <a:cs typeface="Aharoni" panose="02010803020104030203" pitchFamily="2" charset="-79"/>
              </a:rPr>
              <a:t>Mizen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407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</TotalTime>
  <Words>464</Words>
  <Application>Microsoft Office PowerPoint</Application>
  <PresentationFormat>On-screen Show (4:3)</PresentationFormat>
  <Paragraphs>76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Interaction of Art and Advertising </vt:lpstr>
      <vt:lpstr>CREATIVE WITHOUT STRATEGY IS CALEED ‘ART’.  CREATIVE WITH STRATEGY IS CALLED ‘ADVERTISING’. -Ser MC</vt:lpstr>
      <vt:lpstr>Process of combining them TWO</vt:lpstr>
      <vt:lpstr>PowerPoint Presentation</vt:lpstr>
      <vt:lpstr> Newspaper and magazine advertising </vt:lpstr>
      <vt:lpstr>PowerPoint Presentation</vt:lpstr>
      <vt:lpstr>Tv commercials </vt:lpstr>
      <vt:lpstr>billboard</vt:lpstr>
      <vt:lpstr>PowerPoint Presentation</vt:lpstr>
      <vt:lpstr>PowerPoint Presentation</vt:lpstr>
      <vt:lpstr>Peja Beer </vt:lpstr>
      <vt:lpstr>Here is a…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Interaction of Art and Advertising</dc:title>
  <dc:creator>Anita Morina</dc:creator>
  <cp:lastModifiedBy>Anita Morina</cp:lastModifiedBy>
  <cp:revision>27</cp:revision>
  <dcterms:created xsi:type="dcterms:W3CDTF">2014-03-12T07:22:22Z</dcterms:created>
  <dcterms:modified xsi:type="dcterms:W3CDTF">2014-03-12T23:08:07Z</dcterms:modified>
</cp:coreProperties>
</file>